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3"/>
  </p:notesMasterIdLst>
  <p:sldIdLst>
    <p:sldId id="256" r:id="rId2"/>
    <p:sldId id="259" r:id="rId3"/>
    <p:sldId id="260" r:id="rId4"/>
    <p:sldId id="261" r:id="rId5"/>
    <p:sldId id="262" r:id="rId6"/>
    <p:sldId id="263" r:id="rId7"/>
    <p:sldId id="264" r:id="rId8"/>
    <p:sldId id="267"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979" autoAdjust="0"/>
  </p:normalViewPr>
  <p:slideViewPr>
    <p:cSldViewPr snapToGrid="0">
      <p:cViewPr varScale="1">
        <p:scale>
          <a:sx n="69" d="100"/>
          <a:sy n="69" d="100"/>
        </p:scale>
        <p:origin x="5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D3E5C-F930-41FF-A7BD-4F17EC525029}" type="datetimeFigureOut">
              <a:rPr lang="en-US" smtClean="0"/>
              <a:t>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7B1E-ABB1-46B6-B8A6-8D4F0CECF6C4}" type="slidenum">
              <a:rPr lang="en-US" smtClean="0"/>
              <a:t>‹#›</a:t>
            </a:fld>
            <a:endParaRPr lang="en-US"/>
          </a:p>
        </p:txBody>
      </p:sp>
    </p:spTree>
    <p:extLst>
      <p:ext uri="{BB962C8B-B14F-4D97-AF65-F5344CB8AC3E}">
        <p14:creationId xmlns:p14="http://schemas.microsoft.com/office/powerpoint/2010/main" val="22599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latin typeface="+mj-lt"/>
                <a:cs typeface="Calibri" panose="020F050202020403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Calibri Light" panose="020F0302020204030204" pitchFamily="34" charset="0"/>
                <a:cs typeface="Calibri Light" panose="020F030202020403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F755E22-BC43-4D49-9578-DDCD8AECFE11}" type="datetime1">
              <a:rPr lang="en-US" smtClean="0"/>
              <a:t>2/29/2020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spTree>
    <p:extLst>
      <p:ext uri="{BB962C8B-B14F-4D97-AF65-F5344CB8AC3E}">
        <p14:creationId xmlns:p14="http://schemas.microsoft.com/office/powerpoint/2010/main" val="357854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794BCA7-61FF-4C69-83B4-1EE7F9C38FAE}" type="datetime1">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8397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7602" y="695325"/>
            <a:ext cx="2926080" cy="5717122"/>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53352" y="714375"/>
            <a:ext cx="8674249" cy="5698072"/>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426122-0BE0-446C-A2FF-4796182DFFAC}" type="datetime1">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72842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4327D2D-9EC0-4F31-85D2-F4C48BAC2F55}" type="datetime1">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5858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466165"/>
            <a:ext cx="11250178" cy="1509224"/>
          </a:xfrm>
        </p:spPr>
        <p:txBody>
          <a:bodyPr anchor="b">
            <a:normAutofit/>
          </a:bodyPr>
          <a:lstStyle>
            <a:lvl1pPr>
              <a:lnSpc>
                <a:spcPct val="80000"/>
              </a:lnSpc>
              <a:defRPr sz="7200" b="0" baseline="0">
                <a:solidFill>
                  <a:srgbClr val="7030A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3504" y="1975389"/>
            <a:ext cx="11250178" cy="4437058"/>
          </a:xfrm>
        </p:spPr>
        <p:txBody>
          <a:bodyPr anchor="t">
            <a:normAutofit/>
          </a:bodyPr>
          <a:lstStyle>
            <a:lvl1pPr marL="457200" indent="-457200">
              <a:buFont typeface="Wingdings" panose="05000000000000000000" pitchFamily="2" charset="2"/>
              <a:buChar char="§"/>
              <a:defRPr sz="3200">
                <a:solidFill>
                  <a:schemeClr val="tx1"/>
                </a:solidFill>
                <a:latin typeface="Calibri Light" panose="020F0302020204030204" pitchFamily="34" charset="0"/>
                <a:cs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84E5460-7712-4DAC-A337-BB4CDDFDE11E}" type="datetime1">
              <a:rPr lang="en-US" smtClean="0"/>
              <a:t>2/29/2020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
        <p:nvSpPr>
          <p:cNvPr id="7" name="Rectangle 6"/>
          <p:cNvSpPr/>
          <p:nvPr userDrawn="1"/>
        </p:nvSpPr>
        <p:spPr>
          <a:xfrm>
            <a:off x="253353" y="466165"/>
            <a:ext cx="259977" cy="59462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53352" y="1111623"/>
            <a:ext cx="5757977" cy="530082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011330" y="1111624"/>
            <a:ext cx="5842352" cy="5300822"/>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B6D96965-36E5-4BBA-B60B-6A05499492A8}" type="datetime1">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98516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3353" y="1143997"/>
            <a:ext cx="5754255" cy="723400"/>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53353" y="1866373"/>
            <a:ext cx="5754255" cy="4545050"/>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07608" y="1143997"/>
            <a:ext cx="5846074" cy="722376"/>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007608" y="1898745"/>
            <a:ext cx="5846074" cy="4512677"/>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5FF4975-A1F7-4E83-8D89-D5C6A414E393}" type="datetime1">
              <a:rPr lang="en-US" smtClean="0"/>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1734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743C323-1D9C-4347-AB6E-A56B8A43D30E}" type="datetime1">
              <a:rPr lang="en-US" smtClean="0"/>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478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699DA-48FF-4F63-A1AD-D752E11C195D}" type="datetime1">
              <a:rPr lang="en-US" smtClean="0"/>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184631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05482" y="542282"/>
            <a:ext cx="3848200" cy="1920240"/>
          </a:xfrm>
        </p:spPr>
        <p:txBody>
          <a:bodyPr anchor="b">
            <a:noAutofit/>
          </a:bodyPr>
          <a:lstStyle>
            <a:lvl1pPr>
              <a:lnSpc>
                <a:spcPct val="85000"/>
              </a:lnSpc>
              <a:defRPr sz="4000">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3353" y="761999"/>
            <a:ext cx="7366647" cy="56504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005482" y="2511813"/>
            <a:ext cx="3848200" cy="3364599"/>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smtClean="0"/>
              <a:t>Click to edit Master text styles</a:t>
            </a:r>
          </a:p>
        </p:txBody>
      </p:sp>
      <p:sp>
        <p:nvSpPr>
          <p:cNvPr id="5" name="Date Placeholder 4"/>
          <p:cNvSpPr>
            <a:spLocks noGrp="1"/>
          </p:cNvSpPr>
          <p:nvPr>
            <p:ph type="dt" sz="half" idx="10"/>
          </p:nvPr>
        </p:nvSpPr>
        <p:spPr/>
        <p:txBody>
          <a:bodyPr/>
          <a:lstStyle/>
          <a:p>
            <a:fld id="{13DBFBEF-2B7E-4BA9-A9F8-30DFE087F6D3}" type="datetime1">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39273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2">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BB7AE7-2826-4915-A6AD-CDE2CB158F62}" type="datetime1">
              <a:rPr lang="en-US" smtClean="0"/>
              <a:t>2/29/2020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25059714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3" y="36191"/>
            <a:ext cx="11600329" cy="107543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3354" y="1111624"/>
            <a:ext cx="11600328" cy="53008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8DB072C-F5A4-4FFF-AAE2-73A8228D61CF}" type="datetime1">
              <a:rPr lang="en-US" smtClean="0"/>
              <a:t>2/29/2020</a:t>
            </a:fld>
            <a:endParaRPr lang="en-US"/>
          </a:p>
        </p:txBody>
      </p:sp>
      <p:sp>
        <p:nvSpPr>
          <p:cNvPr id="5" name="Footer Placeholder 4"/>
          <p:cNvSpPr>
            <a:spLocks noGrp="1"/>
          </p:cNvSpPr>
          <p:nvPr>
            <p:ph type="ftr" sz="quarter" idx="3"/>
          </p:nvPr>
        </p:nvSpPr>
        <p:spPr>
          <a:xfrm>
            <a:off x="253353" y="6412447"/>
            <a:ext cx="8674249" cy="37085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9265919" y="42255"/>
            <a:ext cx="2926080" cy="1069370"/>
          </a:xfrm>
          <a:prstGeom prst="rect">
            <a:avLst/>
          </a:prstGeom>
        </p:spPr>
        <p:txBody>
          <a:bodyPr vert="horz" lIns="91440" tIns="45720" rIns="91440" bIns="45720" rtlCol="0" anchor="b"/>
          <a:lstStyle>
            <a:lvl1pPr algn="r">
              <a:defRPr sz="8000" b="0">
                <a:ln>
                  <a:noFill/>
                </a:ln>
                <a:solidFill>
                  <a:srgbClr val="7030A0">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grpSp>
        <p:nvGrpSpPr>
          <p:cNvPr id="12" name="Group 11"/>
          <p:cNvGrpSpPr/>
          <p:nvPr userDrawn="1"/>
        </p:nvGrpSpPr>
        <p:grpSpPr>
          <a:xfrm>
            <a:off x="10538010" y="5196309"/>
            <a:ext cx="1748118" cy="1661691"/>
            <a:chOff x="10538010" y="5120875"/>
            <a:chExt cx="1748118" cy="1661691"/>
          </a:xfrm>
        </p:grpSpPr>
        <p:sp>
          <p:nvSpPr>
            <p:cNvPr id="8" name="TextBox 7"/>
            <p:cNvSpPr txBox="1"/>
            <p:nvPr/>
          </p:nvSpPr>
          <p:spPr>
            <a:xfrm>
              <a:off x="10538010" y="6474789"/>
              <a:ext cx="1748118" cy="307777"/>
            </a:xfrm>
            <a:prstGeom prst="rect">
              <a:avLst/>
            </a:prstGeom>
            <a:noFill/>
          </p:spPr>
          <p:txBody>
            <a:bodyPr wrap="square" rtlCol="0">
              <a:spAutoFit/>
            </a:bodyPr>
            <a:lstStyle/>
            <a:p>
              <a:pPr algn="ctr"/>
              <a:r>
                <a:rPr lang="en-IN" sz="1400" b="0" dirty="0" smtClean="0">
                  <a:solidFill>
                    <a:srgbClr val="7030A0"/>
                  </a:solidFill>
                  <a:latin typeface="Calibri Light" panose="020F0302020204030204" pitchFamily="34" charset="0"/>
                  <a:cs typeface="Calibri Light" panose="020F0302020204030204" pitchFamily="34" charset="0"/>
                </a:rPr>
                <a:t>CS771: Intro to ML</a:t>
              </a:r>
              <a:endParaRPr lang="en-US" sz="1400" b="0" dirty="0">
                <a:solidFill>
                  <a:srgbClr val="7030A0"/>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8886" y="5120875"/>
              <a:ext cx="1406366" cy="1406366"/>
            </a:xfrm>
            <a:prstGeom prst="rect">
              <a:avLst/>
            </a:prstGeom>
          </p:spPr>
        </p:pic>
        <p:sp>
          <p:nvSpPr>
            <p:cNvPr id="10" name="Rectangle 9"/>
            <p:cNvSpPr/>
            <p:nvPr/>
          </p:nvSpPr>
          <p:spPr>
            <a:xfrm>
              <a:off x="10641104" y="5120875"/>
              <a:ext cx="1541929" cy="16616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98557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5400" kern="1200" spc="-120" baseline="0">
          <a:solidFill>
            <a:srgbClr val="7030A0"/>
          </a:solidFill>
          <a:latin typeface="Calibri Light" panose="020F0302020204030204" pitchFamily="34" charset="0"/>
          <a:ea typeface="+mj-ea"/>
          <a:cs typeface="Calibri Light" panose="020F030202020403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47.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34.png"/><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51.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50.png"/><Relationship Id="rId7" Type="http://schemas.openxmlformats.org/officeDocument/2006/relationships/image" Target="../media/image28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70.png"/><Relationship Id="rId4" Type="http://schemas.openxmlformats.org/officeDocument/2006/relationships/image" Target="../media/image26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50.png"/><Relationship Id="rId2" Type="http://schemas.openxmlformats.org/officeDocument/2006/relationships/image" Target="../media/image350.png"/><Relationship Id="rId1" Type="http://schemas.openxmlformats.org/officeDocument/2006/relationships/slideLayout" Target="../slideLayouts/slideLayout2.xml"/><Relationship Id="rId11" Type="http://schemas.openxmlformats.org/officeDocument/2006/relationships/image" Target="../media/image78.png"/><Relationship Id="rId5" Type="http://schemas.openxmlformats.org/officeDocument/2006/relationships/image" Target="../media/image34.png"/><Relationship Id="rId10" Type="http://schemas.openxmlformats.org/officeDocument/2006/relationships/image" Target="../media/image611.png"/><Relationship Id="rId4" Type="http://schemas.openxmlformats.org/officeDocument/2006/relationships/image" Target="../media/image51.png"/><Relationship Id="rId9" Type="http://schemas.openxmlformats.org/officeDocument/2006/relationships/image" Target="../media/image391.png"/></Relationships>
</file>

<file path=ppt/slides/_rels/slide31.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0.png"/><Relationship Id="rId7" Type="http://schemas.openxmlformats.org/officeDocument/2006/relationships/image" Target="../media/image44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0.png"/><Relationship Id="rId7" Type="http://schemas.openxmlformats.org/officeDocument/2006/relationships/image" Target="../media/image54.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11" Type="http://schemas.openxmlformats.org/officeDocument/2006/relationships/image" Target="../media/image58.png"/><Relationship Id="rId5" Type="http://schemas.openxmlformats.org/officeDocument/2006/relationships/image" Target="../media/image520.png"/><Relationship Id="rId10" Type="http://schemas.openxmlformats.org/officeDocument/2006/relationships/image" Target="../media/image57.png"/><Relationship Id="rId4" Type="http://schemas.openxmlformats.org/officeDocument/2006/relationships/image" Target="../media/image510.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7.png"/><Relationship Id="rId4" Type="http://schemas.openxmlformats.org/officeDocument/2006/relationships/image" Target="../media/image700.png"/></Relationships>
</file>

<file path=ppt/slides/_rels/slide37.xml.rels><?xml version="1.0" encoding="UTF-8" standalone="yes"?>
<Relationships xmlns="http://schemas.openxmlformats.org/package/2006/relationships"><Relationship Id="rId2" Type="http://schemas.openxmlformats.org/officeDocument/2006/relationships/image" Target="../media/image31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1.png"/><Relationship Id="rId7" Type="http://schemas.openxmlformats.org/officeDocument/2006/relationships/image" Target="../media/image900.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74.png"/><Relationship Id="rId4" Type="http://schemas.openxmlformats.org/officeDocument/2006/relationships/image" Target="../media/image610.png"/><Relationship Id="rId9" Type="http://schemas.openxmlformats.org/officeDocument/2006/relationships/image" Target="../media/image75.png"/></Relationships>
</file>

<file path=ppt/slides/_rels/slide3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34.png"/><Relationship Id="rId4" Type="http://schemas.openxmlformats.org/officeDocument/2006/relationships/image" Target="../media/image151.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50.png"/><Relationship Id="rId4" Type="http://schemas.openxmlformats.org/officeDocument/2006/relationships/image" Target="../media/image19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3503" y="770467"/>
            <a:ext cx="10905005" cy="3352800"/>
          </a:xfrm>
        </p:spPr>
        <p:txBody>
          <a:bodyPr/>
          <a:lstStyle/>
          <a:p>
            <a:r>
              <a:rPr lang="en-US" dirty="0" smtClean="0"/>
              <a:t>Linear Algebra Refresher</a:t>
            </a:r>
            <a:endParaRPr lang="en-US" dirty="0"/>
          </a:p>
        </p:txBody>
      </p:sp>
      <p:sp>
        <p:nvSpPr>
          <p:cNvPr id="3" name="Subtitle 2"/>
          <p:cNvSpPr>
            <a:spLocks noGrp="1"/>
          </p:cNvSpPr>
          <p:nvPr>
            <p:ph type="subTitle" idx="1"/>
          </p:nvPr>
        </p:nvSpPr>
        <p:spPr/>
        <p:txBody>
          <a:bodyPr/>
          <a:lstStyle/>
          <a:p>
            <a:r>
              <a:rPr lang="en-IN" dirty="0" smtClean="0"/>
              <a:t>CS771: Introduction to Machine Learning</a:t>
            </a:r>
            <a:endParaRPr lang="en-IN" dirty="0"/>
          </a:p>
          <a:p>
            <a:r>
              <a:rPr lang="en-IN" dirty="0" err="1" smtClean="0"/>
              <a:t>Purushottam</a:t>
            </a:r>
            <a:r>
              <a:rPr lang="en-IN" dirty="0" smtClean="0"/>
              <a:t> </a:t>
            </a:r>
            <a:r>
              <a:rPr lang="en-IN" dirty="0" err="1" smtClean="0"/>
              <a:t>Kar</a:t>
            </a:r>
            <a:endParaRPr lang="en-US" dirty="0"/>
          </a:p>
        </p:txBody>
      </p:sp>
      <p:sp>
        <p:nvSpPr>
          <p:cNvPr id="4" name="Slide Number Placeholder 3"/>
          <p:cNvSpPr>
            <a:spLocks noGrp="1"/>
          </p:cNvSpPr>
          <p:nvPr>
            <p:ph type="sldNum" sz="quarter" idx="12"/>
          </p:nvPr>
        </p:nvSpPr>
        <p:spPr/>
        <p:txBody>
          <a:bodyPr/>
          <a:lstStyle/>
          <a:p>
            <a:fld id="{157B8E69-23A9-4619-9CFE-E27BFD8A78F9}" type="slidenum">
              <a:rPr lang="en-US" smtClean="0"/>
              <a:t>1</a:t>
            </a:fld>
            <a:endParaRPr lang="en-US"/>
          </a:p>
        </p:txBody>
      </p:sp>
    </p:spTree>
    <p:extLst>
      <p:ext uri="{BB962C8B-B14F-4D97-AF65-F5344CB8AC3E}">
        <p14:creationId xmlns:p14="http://schemas.microsoft.com/office/powerpoint/2010/main" val="2783279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Gram-Schmidt </a:t>
            </a:r>
            <a:r>
              <a:rPr lang="en-IN" dirty="0" err="1"/>
              <a:t>Orthonormalization</a:t>
            </a:r>
            <a:r>
              <a:rPr lang="en-IN" dirty="0" smtClean="0"/>
              <a:t> Process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3"/>
                <a:ext cx="11938645" cy="6001445"/>
              </a:xfrm>
            </p:spPr>
            <p:txBody>
              <a:bodyPr>
                <a:normAutofit/>
              </a:bodyPr>
              <a:lstStyle/>
              <a:p>
                <a:r>
                  <a:rPr lang="en-IN" dirty="0" smtClean="0"/>
                  <a:t>Given </a:t>
                </a:r>
                <a14:m>
                  <m:oMath xmlns:m="http://schemas.openxmlformats.org/officeDocument/2006/math">
                    <m:r>
                      <a:rPr lang="en-IN" b="0" i="1" smtClean="0">
                        <a:latin typeface="Cambria Math" panose="02040503050406030204" pitchFamily="18" charset="0"/>
                      </a:rPr>
                      <m:t>𝑆</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1</m:t>
                            </m:r>
                          </m:sup>
                        </m:sSup>
                        <m:r>
                          <a:rPr lang="en-IN" b="1">
                            <a:latin typeface="Cambria Math" panose="02040503050406030204" pitchFamily="18" charset="0"/>
                          </a:rPr>
                          <m:t>,…,</m:t>
                        </m:r>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𝑛</m:t>
                            </m:r>
                          </m:sup>
                        </m:sSup>
                      </m:e>
                    </m:d>
                  </m:oMath>
                </a14:m>
                <a:r>
                  <a:rPr lang="en-IN" dirty="0" smtClean="0"/>
                  <a:t>, this process yields an orthonormal basis of </a:t>
                </a:r>
                <a14:m>
                  <m:oMath xmlns:m="http://schemas.openxmlformats.org/officeDocument/2006/math">
                    <m:r>
                      <a:rPr lang="en-IN" b="0" i="1" smtClean="0">
                        <a:latin typeface="Cambria Math" panose="02040503050406030204" pitchFamily="18" charset="0"/>
                      </a:rPr>
                      <m:t>𝑆</m:t>
                    </m:r>
                  </m:oMath>
                </a14:m>
                <a:endParaRPr lang="en-IN" dirty="0" smtClean="0"/>
              </a:p>
              <a:p>
                <a:r>
                  <a:rPr lang="en-IN" dirty="0" smtClean="0"/>
                  <a:t>Initialize basis by removing an (arbitrary) element from </a:t>
                </a:r>
                <a14:m>
                  <m:oMath xmlns:m="http://schemas.openxmlformats.org/officeDocument/2006/math">
                    <m:r>
                      <a:rPr lang="en-IN" b="0" i="1" smtClean="0">
                        <a:latin typeface="Cambria Math" panose="02040503050406030204" pitchFamily="18" charset="0"/>
                      </a:rPr>
                      <m:t>𝑆</m:t>
                    </m:r>
                  </m:oMath>
                </a14:m>
                <a:r>
                  <a:rPr lang="en-IN" dirty="0" smtClean="0"/>
                  <a:t>, normalize it and add it to the basis, say </a:t>
                </a:r>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p>
                          <m:sSupPr>
                            <m:ctrlPr>
                              <a:rPr lang="en-IN" b="1"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b>
                          <m:sSubPr>
                            <m:ctrlPr>
                              <a:rPr lang="en-IN" i="1">
                                <a:latin typeface="Cambria Math" panose="02040503050406030204" pitchFamily="18" charset="0"/>
                              </a:rPr>
                            </m:ctrlPr>
                          </m:sSubPr>
                          <m:e>
                            <m:d>
                              <m:dPr>
                                <m:begChr m:val="‖"/>
                                <m:endChr m:val="‖"/>
                                <m:ctrlPr>
                                  <a:rPr lang="en-IN" i="1">
                                    <a:latin typeface="Cambria Math" panose="02040503050406030204" pitchFamily="18" charset="0"/>
                                  </a:rPr>
                                </m:ctrlPr>
                              </m:dPr>
                              <m:e>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e>
                            </m:d>
                          </m:e>
                          <m:sub>
                            <m:r>
                              <a:rPr lang="en-IN" i="1">
                                <a:latin typeface="Cambria Math" panose="02040503050406030204" pitchFamily="18" charset="0"/>
                              </a:rPr>
                              <m:t>2</m:t>
                            </m:r>
                          </m:sub>
                        </m:sSub>
                      </m:e>
                    </m:d>
                  </m:oMath>
                </a14:m>
                <a:endParaRPr lang="en-IN" dirty="0" smtClean="0"/>
              </a:p>
              <a:p>
                <a:r>
                  <a:rPr lang="en-IN" dirty="0" smtClean="0"/>
                  <a:t>Repeat until all the set </a:t>
                </a:r>
                <a14:m>
                  <m:oMath xmlns:m="http://schemas.openxmlformats.org/officeDocument/2006/math">
                    <m:r>
                      <a:rPr lang="en-IN" b="0" i="1" smtClean="0">
                        <a:latin typeface="Cambria Math" panose="02040503050406030204" pitchFamily="18" charset="0"/>
                      </a:rPr>
                      <m:t>𝑆</m:t>
                    </m:r>
                  </m:oMath>
                </a14:m>
                <a:r>
                  <a:rPr lang="en-IN" dirty="0" smtClean="0"/>
                  <a:t> is not empty</a:t>
                </a:r>
              </a:p>
              <a:p>
                <a:pPr lvl="2"/>
                <a:r>
                  <a:rPr lang="en-IN" dirty="0" smtClean="0"/>
                  <a:t>Remove an arbitrary element from the set </a:t>
                </a:r>
                <a14:m>
                  <m:oMath xmlns:m="http://schemas.openxmlformats.org/officeDocument/2006/math">
                    <m:r>
                      <a:rPr lang="en-IN" b="0" i="1" smtClean="0">
                        <a:latin typeface="Cambria Math" panose="02040503050406030204" pitchFamily="18" charset="0"/>
                      </a:rPr>
                      <m:t>𝑆</m:t>
                    </m:r>
                  </m:oMath>
                </a14:m>
                <a:r>
                  <a:rPr lang="en-IN" dirty="0" smtClean="0"/>
                  <a:t>, say </a:t>
                </a:r>
                <a14:m>
                  <m:oMath xmlns:m="http://schemas.openxmlformats.org/officeDocument/2006/math">
                    <m:r>
                      <a:rPr lang="en-IN" b="1" i="0" smtClean="0">
                        <a:latin typeface="Cambria Math" panose="02040503050406030204" pitchFamily="18" charset="0"/>
                      </a:rPr>
                      <m:t>𝐱</m:t>
                    </m:r>
                  </m:oMath>
                </a14:m>
                <a:endParaRPr lang="en-IN" b="1" i="0" dirty="0" smtClean="0"/>
              </a:p>
              <a:p>
                <a:pPr lvl="2"/>
                <a:r>
                  <a:rPr lang="en-IN" dirty="0" smtClean="0"/>
                  <a:t>Compute</a:t>
                </a:r>
                <a:r>
                  <a:rPr lang="en-IN" i="0" dirty="0" smtClean="0"/>
                  <a:t> </a:t>
                </a:r>
                <a14:m>
                  <m:oMath xmlns:m="http://schemas.openxmlformats.org/officeDocument/2006/math">
                    <m:acc>
                      <m:accPr>
                        <m:chr m:val="̃"/>
                        <m:ctrlPr>
                          <a:rPr lang="en-IN" b="0" i="1" smtClean="0">
                            <a:latin typeface="Cambria Math" panose="02040503050406030204" pitchFamily="18" charset="0"/>
                          </a:rPr>
                        </m:ctrlPr>
                      </m:accPr>
                      <m:e>
                        <m:r>
                          <a:rPr lang="en-IN" b="1" i="0" smtClean="0">
                            <a:latin typeface="Cambria Math" panose="02040503050406030204" pitchFamily="18" charset="0"/>
                          </a:rPr>
                          <m:t>𝐱</m:t>
                        </m:r>
                      </m:e>
                    </m:acc>
                    <m:r>
                      <a:rPr lang="en-IN" b="0" i="1" dirty="0" smtClean="0">
                        <a:latin typeface="Cambria Math" panose="02040503050406030204" pitchFamily="18" charset="0"/>
                      </a:rPr>
                      <m:t>=</m:t>
                    </m:r>
                    <m:r>
                      <a:rPr lang="en-IN" b="1" i="0" dirty="0" smtClean="0">
                        <a:latin typeface="Cambria Math" panose="02040503050406030204" pitchFamily="18" charset="0"/>
                      </a:rPr>
                      <m:t>𝐱</m:t>
                    </m:r>
                    <m:r>
                      <a:rPr lang="en-IN" b="0" i="1" dirty="0" smtClean="0">
                        <a:latin typeface="Cambria Math" panose="02040503050406030204" pitchFamily="18" charset="0"/>
                      </a:rPr>
                      <m:t>−</m:t>
                    </m:r>
                    <m:nary>
                      <m:naryPr>
                        <m:chr m:val="∑"/>
                        <m:limLoc m:val="subSup"/>
                        <m:supHide m:val="on"/>
                        <m:ctrlPr>
                          <a:rPr lang="en-IN" b="0" i="1" dirty="0" smtClean="0">
                            <a:latin typeface="Cambria Math" panose="02040503050406030204" pitchFamily="18" charset="0"/>
                          </a:rPr>
                        </m:ctrlPr>
                      </m:naryPr>
                      <m:sub>
                        <m:r>
                          <m:rPr>
                            <m:brk m:alnAt="9"/>
                          </m:rPr>
                          <a:rPr lang="en-IN" b="1" i="0" dirty="0" smtClean="0">
                            <a:latin typeface="Cambria Math" panose="02040503050406030204" pitchFamily="18" charset="0"/>
                          </a:rPr>
                          <m:t>𝐛</m:t>
                        </m:r>
                        <m:r>
                          <a:rPr lang="en-IN" b="0" i="1" dirty="0" smtClean="0">
                            <a:latin typeface="Cambria Math" panose="02040503050406030204" pitchFamily="18" charset="0"/>
                          </a:rPr>
                          <m:t>∈</m:t>
                        </m:r>
                        <m:r>
                          <a:rPr lang="en-IN" b="0" i="1" dirty="0" smtClean="0">
                            <a:latin typeface="Cambria Math" panose="02040503050406030204" pitchFamily="18" charset="0"/>
                          </a:rPr>
                          <m:t>𝐵</m:t>
                        </m:r>
                      </m:sub>
                      <m:sup/>
                      <m:e>
                        <m:d>
                          <m:dPr>
                            <m:ctrlPr>
                              <a:rPr lang="en-IN" b="0" i="1" dirty="0" smtClean="0">
                                <a:latin typeface="Cambria Math" panose="02040503050406030204" pitchFamily="18" charset="0"/>
                              </a:rPr>
                            </m:ctrlPr>
                          </m:dPr>
                          <m:e>
                            <m:sSup>
                              <m:sSupPr>
                                <m:ctrlPr>
                                  <a:rPr lang="en-IN" i="1" dirty="0">
                                    <a:latin typeface="Cambria Math" panose="02040503050406030204" pitchFamily="18" charset="0"/>
                                  </a:rPr>
                                </m:ctrlPr>
                              </m:sSupPr>
                              <m:e>
                                <m:r>
                                  <a:rPr lang="en-IN" b="1" i="0" dirty="0">
                                    <a:latin typeface="Cambria Math" panose="02040503050406030204" pitchFamily="18" charset="0"/>
                                  </a:rPr>
                                  <m:t>𝐛</m:t>
                                </m:r>
                              </m:e>
                              <m:sup>
                                <m:r>
                                  <a:rPr lang="en-IN" dirty="0">
                                    <a:latin typeface="Cambria Math" panose="02040503050406030204" pitchFamily="18" charset="0"/>
                                  </a:rPr>
                                  <m:t>⊤</m:t>
                                </m:r>
                              </m:sup>
                            </m:sSup>
                            <m:r>
                              <a:rPr lang="en-IN" b="1" i="0" dirty="0">
                                <a:latin typeface="Cambria Math" panose="02040503050406030204" pitchFamily="18" charset="0"/>
                              </a:rPr>
                              <m:t>𝐱</m:t>
                            </m:r>
                          </m:e>
                        </m:d>
                      </m:e>
                    </m:nary>
                    <m:r>
                      <a:rPr lang="en-IN" b="1" i="1" dirty="0" smtClean="0">
                        <a:latin typeface="Cambria Math" panose="02040503050406030204" pitchFamily="18" charset="0"/>
                      </a:rPr>
                      <m:t>⋅</m:t>
                    </m:r>
                    <m:r>
                      <a:rPr lang="en-IN" b="1" i="0" dirty="0" smtClean="0">
                        <a:latin typeface="Cambria Math" panose="02040503050406030204" pitchFamily="18" charset="0"/>
                      </a:rPr>
                      <m:t>𝐛</m:t>
                    </m:r>
                  </m:oMath>
                </a14:m>
                <a:endParaRPr lang="en-IN" b="1" i="0" dirty="0" smtClean="0"/>
              </a:p>
              <a:p>
                <a:pPr lvl="2"/>
                <a:r>
                  <a:rPr lang="en-IN" dirty="0" smtClean="0"/>
                  <a:t>If </a:t>
                </a:r>
                <a14:m>
                  <m:oMath xmlns:m="http://schemas.openxmlformats.org/officeDocument/2006/math">
                    <m:acc>
                      <m:accPr>
                        <m:chr m:val="̃"/>
                        <m:ctrlPr>
                          <a:rPr lang="en-IN" i="1">
                            <a:latin typeface="Cambria Math" panose="02040503050406030204" pitchFamily="18" charset="0"/>
                          </a:rPr>
                        </m:ctrlPr>
                      </m:accPr>
                      <m:e>
                        <m:r>
                          <a:rPr lang="en-IN" b="1" i="0">
                            <a:latin typeface="Cambria Math" panose="02040503050406030204" pitchFamily="18" charset="0"/>
                          </a:rPr>
                          <m:t>𝐱</m:t>
                        </m:r>
                      </m:e>
                    </m:acc>
                    <m:r>
                      <a:rPr lang="en-IN" b="0" i="1" smtClean="0">
                        <a:latin typeface="Cambria Math" panose="02040503050406030204" pitchFamily="18" charset="0"/>
                      </a:rPr>
                      <m:t>≠</m:t>
                    </m:r>
                    <m:r>
                      <a:rPr lang="en-IN" b="1" i="1" smtClean="0">
                        <a:latin typeface="Cambria Math" panose="02040503050406030204" pitchFamily="18" charset="0"/>
                      </a:rPr>
                      <m:t>𝟎</m:t>
                    </m:r>
                  </m:oMath>
                </a14:m>
                <a:r>
                  <a:rPr lang="en-IN" dirty="0" smtClean="0"/>
                  <a:t>, add </a:t>
                </a:r>
                <a14:m>
                  <m:oMath xmlns:m="http://schemas.openxmlformats.org/officeDocument/2006/math">
                    <m:acc>
                      <m:accPr>
                        <m:chr m:val="̃"/>
                        <m:ctrlPr>
                          <a:rPr lang="en-IN" i="1">
                            <a:latin typeface="Cambria Math" panose="02040503050406030204" pitchFamily="18" charset="0"/>
                          </a:rPr>
                        </m:ctrlPr>
                      </m:accPr>
                      <m:e>
                        <m:r>
                          <a:rPr lang="en-IN" b="1" i="0">
                            <a:latin typeface="Cambria Math" panose="02040503050406030204" pitchFamily="18" charset="0"/>
                          </a:rPr>
                          <m:t>𝐱</m:t>
                        </m:r>
                      </m:e>
                    </m:acc>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d>
                          <m:dPr>
                            <m:begChr m:val="‖"/>
                            <m:endChr m:val="‖"/>
                            <m:ctrlPr>
                              <a:rPr lang="en-IN" b="0" i="1" smtClean="0">
                                <a:latin typeface="Cambria Math" panose="02040503050406030204" pitchFamily="18" charset="0"/>
                              </a:rPr>
                            </m:ctrlPr>
                          </m:dPr>
                          <m:e>
                            <m:acc>
                              <m:accPr>
                                <m:chr m:val="̃"/>
                                <m:ctrlPr>
                                  <a:rPr lang="en-IN" i="1">
                                    <a:latin typeface="Cambria Math" panose="02040503050406030204" pitchFamily="18" charset="0"/>
                                  </a:rPr>
                                </m:ctrlPr>
                              </m:accPr>
                              <m:e>
                                <m:r>
                                  <a:rPr lang="en-IN" b="1" i="0">
                                    <a:latin typeface="Cambria Math" panose="02040503050406030204" pitchFamily="18" charset="0"/>
                                  </a:rPr>
                                  <m:t>𝐱</m:t>
                                </m:r>
                              </m:e>
                            </m:acc>
                          </m:e>
                        </m:d>
                      </m:e>
                      <m:sub>
                        <m:r>
                          <a:rPr lang="en-IN" b="0" i="1" smtClean="0">
                            <a:latin typeface="Cambria Math" panose="02040503050406030204" pitchFamily="18" charset="0"/>
                          </a:rPr>
                          <m:t>2</m:t>
                        </m:r>
                      </m:sub>
                    </m:sSub>
                  </m:oMath>
                </a14:m>
                <a:r>
                  <a:rPr lang="en-IN" dirty="0" smtClean="0"/>
                  <a:t> to the basis </a:t>
                </a:r>
                <a14:m>
                  <m:oMath xmlns:m="http://schemas.openxmlformats.org/officeDocument/2006/math">
                    <m:r>
                      <a:rPr lang="en-IN" b="0" i="1" smtClean="0">
                        <a:latin typeface="Cambria Math" panose="02040503050406030204" pitchFamily="18" charset="0"/>
                      </a:rPr>
                      <m:t>𝐵</m:t>
                    </m:r>
                  </m:oMath>
                </a14:m>
                <a:r>
                  <a:rPr lang="en-IN" dirty="0" smtClean="0"/>
                  <a:t> else throw </a:t>
                </a:r>
                <a14:m>
                  <m:oMath xmlns:m="http://schemas.openxmlformats.org/officeDocument/2006/math">
                    <m:acc>
                      <m:accPr>
                        <m:chr m:val="̃"/>
                        <m:ctrlPr>
                          <a:rPr lang="en-IN" i="1">
                            <a:latin typeface="Cambria Math" panose="02040503050406030204" pitchFamily="18" charset="0"/>
                          </a:rPr>
                        </m:ctrlPr>
                      </m:accPr>
                      <m:e>
                        <m:r>
                          <a:rPr lang="en-IN" b="1" i="0">
                            <a:latin typeface="Cambria Math" panose="02040503050406030204" pitchFamily="18" charset="0"/>
                          </a:rPr>
                          <m:t>𝐱</m:t>
                        </m:r>
                      </m:e>
                    </m:acc>
                  </m:oMath>
                </a14:m>
                <a:r>
                  <a:rPr lang="en-IN" dirty="0" smtClean="0"/>
                  <a:t> away</a:t>
                </a:r>
              </a:p>
              <a:p>
                <a:r>
                  <a:rPr lang="en-IN" dirty="0" smtClean="0"/>
                  <a:t>The exact basis we get depends on the order in which we process the vectors but we will get an orthonormal basis every time</a:t>
                </a:r>
              </a:p>
              <a:p>
                <a:pPr lvl="2"/>
                <a:r>
                  <a:rPr lang="en-IN" dirty="0" smtClean="0"/>
                  <a:t>We will also get a basis of the same size every time (proof omitted)</a:t>
                </a:r>
              </a:p>
              <a:p>
                <a:pPr lvl="2"/>
                <a:r>
                  <a:rPr lang="en-IN" dirty="0" smtClean="0"/>
                  <a:t>The above algorithm is simple but can be numerically imprecise (recall overflow issues), numerically stable versions of the GSO process also exist</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3"/>
                <a:ext cx="11938645" cy="6001445"/>
              </a:xfrm>
              <a:blipFill>
                <a:blip r:embed="rId2"/>
                <a:stretch>
                  <a:fillRect l="-562" t="-2437" b="-20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10</a:t>
            </a:fld>
            <a:endParaRPr lang="en-US"/>
          </a:p>
        </p:txBody>
      </p:sp>
      <p:grpSp>
        <p:nvGrpSpPr>
          <p:cNvPr id="5" name="Group 4"/>
          <p:cNvGrpSpPr/>
          <p:nvPr/>
        </p:nvGrpSpPr>
        <p:grpSpPr>
          <a:xfrm>
            <a:off x="10493645" y="562366"/>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1" name="Rectangular Callout 10"/>
              <p:cNvSpPr/>
              <p:nvPr/>
            </p:nvSpPr>
            <p:spPr>
              <a:xfrm>
                <a:off x="2550695" y="268619"/>
                <a:ext cx="7849495" cy="1368052"/>
              </a:xfrm>
              <a:prstGeom prst="wedgeRectCallout">
                <a:avLst>
                  <a:gd name="adj1" fmla="val 59553"/>
                  <a:gd name="adj2" fmla="val 5538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can tweak the GSO process slightly so that it always gives us a basis </a:t>
                </a:r>
                <a14:m>
                  <m:oMath xmlns:m="http://schemas.openxmlformats.org/officeDocument/2006/math">
                    <m:r>
                      <a:rPr lang="en-IN" sz="2400" b="0" i="1" smtClean="0">
                        <a:solidFill>
                          <a:schemeClr val="tx1"/>
                        </a:solidFill>
                        <a:latin typeface="Cambria Math" panose="02040503050406030204" pitchFamily="18" charset="0"/>
                      </a:rPr>
                      <m:t>𝐵</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𝑆</m:t>
                    </m:r>
                  </m:oMath>
                </a14:m>
                <a:r>
                  <a:rPr lang="en-IN" sz="2400" dirty="0" smtClean="0">
                    <a:solidFill>
                      <a:schemeClr val="tx1"/>
                    </a:solidFill>
                    <a:latin typeface="+mj-lt"/>
                  </a:rPr>
                  <a:t> although this basis need not have orthogonal vectors nor normalized vectors – can you think of </a:t>
                </a:r>
                <a:r>
                  <a:rPr lang="en-IN" sz="2400" smtClean="0">
                    <a:solidFill>
                      <a:schemeClr val="tx1"/>
                    </a:solidFill>
                    <a:latin typeface="+mj-lt"/>
                  </a:rPr>
                  <a:t>this tweak?</a:t>
                </a:r>
                <a:endParaRPr lang="en-IN" sz="2400" dirty="0">
                  <a:solidFill>
                    <a:schemeClr val="tx1"/>
                  </a:solidFill>
                  <a:latin typeface="+mj-lt"/>
                </a:endParaRPr>
              </a:p>
            </p:txBody>
          </p:sp>
        </mc:Choice>
        <mc:Fallback xmlns="">
          <p:sp>
            <p:nvSpPr>
              <p:cNvPr id="11" name="Rectangular Callout 10"/>
              <p:cNvSpPr>
                <a:spLocks noRot="1" noChangeAspect="1" noMove="1" noResize="1" noEditPoints="1" noAdjustHandles="1" noChangeArrowheads="1" noChangeShapeType="1" noTextEdit="1"/>
              </p:cNvSpPr>
              <p:nvPr/>
            </p:nvSpPr>
            <p:spPr>
              <a:xfrm>
                <a:off x="2550695" y="268619"/>
                <a:ext cx="7849495" cy="1368052"/>
              </a:xfrm>
              <a:prstGeom prst="wedgeRectCallout">
                <a:avLst>
                  <a:gd name="adj1" fmla="val 59553"/>
                  <a:gd name="adj2" fmla="val 55380"/>
                </a:avLst>
              </a:prstGeom>
              <a:blipFill>
                <a:blip r:embed="rId3"/>
                <a:stretch>
                  <a:fillRect l="-28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91960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right)">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Maps/Transformations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smtClean="0"/>
                  <a:t>These map vectors to other vectors, but in a way that preserve lines</a:t>
                </a:r>
              </a:p>
              <a:p>
                <a:pPr lvl="2"/>
                <a:r>
                  <a:rPr lang="en-IN" dirty="0" smtClean="0"/>
                  <a:t>The mapped vectors may have the same/smaller/larger dimensionality</a:t>
                </a:r>
              </a:p>
              <a:p>
                <a:pPr lvl="2"/>
                <a:r>
                  <a:rPr lang="en-IN" dirty="0" smtClean="0"/>
                  <a:t>If a bunch of vectors were lying on a line earlier (any line), the mapped vectors would also lie on a (possibly different line)</a:t>
                </a:r>
              </a:p>
              <a:p>
                <a:pPr lvl="2"/>
                <a:r>
                  <a:rPr lang="en-IN" dirty="0" smtClean="0"/>
                  <a:t>Linear transformations always map the origin to the origin itself. If a map preserves all lines but shifts the origin – called an </a:t>
                </a:r>
                <a:r>
                  <a:rPr lang="en-IN" i="0" dirty="0" smtClean="0"/>
                  <a:t>affine transformation</a:t>
                </a:r>
                <a:r>
                  <a:rPr lang="en-IN" dirty="0" smtClean="0"/>
                  <a:t> instead</a:t>
                </a:r>
              </a:p>
              <a:p>
                <a:r>
                  <a:rPr lang="en-IN" dirty="0" smtClean="0"/>
                  <a:t>Mathematically, function </a:t>
                </a:r>
                <a14:m>
                  <m:oMath xmlns:m="http://schemas.openxmlformats.org/officeDocument/2006/math">
                    <m:r>
                      <a:rPr lang="en-IN" b="0" i="1" smtClean="0">
                        <a:latin typeface="Cambria Math" panose="02040503050406030204" pitchFamily="18" charset="0"/>
                      </a:rPr>
                      <m:t>𝑓</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𝑘</m:t>
                        </m:r>
                      </m:sup>
                    </m:sSup>
                  </m:oMath>
                </a14:m>
                <a:r>
                  <a:rPr lang="en-IN" dirty="0" smtClean="0"/>
                  <a:t> is a linear map/transformation if</a:t>
                </a:r>
              </a:p>
              <a:p>
                <a:pPr lvl="2"/>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r>
                          <a:rPr lang="en-IN" b="1" i="0" smtClean="0">
                            <a:latin typeface="Cambria Math" panose="02040503050406030204" pitchFamily="18" charset="0"/>
                          </a:rPr>
                          <m:t>+</m:t>
                        </m:r>
                        <m:r>
                          <a:rPr lang="en-IN" b="1" i="0" smtClean="0">
                            <a:latin typeface="Cambria Math" panose="02040503050406030204" pitchFamily="18" charset="0"/>
                          </a:rPr>
                          <m:t>𝐲</m:t>
                        </m:r>
                      </m:e>
                    </m:d>
                    <m:r>
                      <a:rPr lang="en-IN" b="1" i="0"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e>
                    </m:d>
                    <m:r>
                      <a:rPr lang="en-IN" b="1" i="0"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r>
                      <a:rPr lang="en-IN" b="1" i="0" smtClean="0">
                        <a:latin typeface="Cambria Math" panose="02040503050406030204" pitchFamily="18" charset="0"/>
                      </a:rPr>
                      <m:t>𝐲</m:t>
                    </m:r>
                    <m:r>
                      <a:rPr lang="en-IN" b="1" i="0" smtClean="0">
                        <a:latin typeface="Cambria Math" panose="02040503050406030204" pitchFamily="18" charset="0"/>
                      </a:rPr>
                      <m:t>)</m:t>
                    </m:r>
                  </m:oMath>
                </a14:m>
                <a:r>
                  <a:rPr lang="en-IN" dirty="0" smtClean="0"/>
                  <a:t> for </a:t>
                </a:r>
                <a:r>
                  <a:rPr lang="en-IN" b="1" i="0" dirty="0" smtClean="0"/>
                  <a:t>any</a:t>
                </a:r>
                <a:r>
                  <a:rPr lang="en-IN" dirty="0" smtClean="0"/>
                  <a:t> pair of two vectors </a:t>
                </a:r>
                <a14:m>
                  <m:oMath xmlns:m="http://schemas.openxmlformats.org/officeDocument/2006/math">
                    <m:r>
                      <a:rPr lang="en-IN" b="1" i="0" smtClean="0">
                        <a:latin typeface="Cambria Math" panose="02040503050406030204" pitchFamily="18" charset="0"/>
                      </a:rPr>
                      <m:t>𝐱</m:t>
                    </m:r>
                    <m:r>
                      <a:rPr lang="en-IN" b="0" i="1" smtClean="0">
                        <a:latin typeface="Cambria Math" panose="02040503050406030204" pitchFamily="18" charset="0"/>
                      </a:rPr>
                      <m:t>,</m:t>
                    </m:r>
                    <m:r>
                      <a:rPr lang="en-IN" b="1" i="0" smtClean="0">
                        <a:latin typeface="Cambria Math" panose="02040503050406030204" pitchFamily="18" charset="0"/>
                      </a:rPr>
                      <m:t>𝐲</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endParaRPr lang="en-IN" dirty="0" smtClean="0"/>
              </a:p>
              <a:p>
                <a:pPr lvl="3"/>
                <a:r>
                  <a:rPr lang="en-IN" b="1" dirty="0" smtClean="0"/>
                  <a:t>Note</a:t>
                </a:r>
                <a:r>
                  <a:rPr lang="en-IN" dirty="0" smtClean="0"/>
                  <a:t>: The vectors </a:t>
                </a:r>
                <a14:m>
                  <m:oMath xmlns:m="http://schemas.openxmlformats.org/officeDocument/2006/math">
                    <m:r>
                      <a:rPr lang="en-IN" i="1">
                        <a:latin typeface="Cambria Math" panose="02040503050406030204" pitchFamily="18" charset="0"/>
                      </a:rPr>
                      <m:t>𝑓</m:t>
                    </m:r>
                    <m:d>
                      <m:dPr>
                        <m:ctrlPr>
                          <a:rPr lang="en-IN" i="1">
                            <a:latin typeface="Cambria Math" panose="02040503050406030204" pitchFamily="18" charset="0"/>
                          </a:rPr>
                        </m:ctrlPr>
                      </m:dPr>
                      <m:e>
                        <m:r>
                          <a:rPr lang="en-IN" b="1">
                            <a:latin typeface="Cambria Math" panose="02040503050406030204" pitchFamily="18" charset="0"/>
                          </a:rPr>
                          <m:t>𝐱</m:t>
                        </m:r>
                        <m:r>
                          <a:rPr lang="en-IN" b="1">
                            <a:latin typeface="Cambria Math" panose="02040503050406030204" pitchFamily="18" charset="0"/>
                          </a:rPr>
                          <m:t>+</m:t>
                        </m:r>
                        <m:r>
                          <a:rPr lang="en-IN" b="1">
                            <a:latin typeface="Cambria Math" panose="02040503050406030204" pitchFamily="18" charset="0"/>
                          </a:rPr>
                          <m:t>𝐲</m:t>
                        </m:r>
                      </m:e>
                    </m:d>
                    <m:r>
                      <a:rPr lang="en-IN" b="1" i="0" smtClean="0">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r>
                          <a:rPr lang="en-IN" b="1">
                            <a:latin typeface="Cambria Math" panose="02040503050406030204" pitchFamily="18" charset="0"/>
                          </a:rPr>
                          <m:t>𝐱</m:t>
                        </m:r>
                      </m:e>
                    </m:d>
                    <m:r>
                      <a:rPr lang="en-IN" b="0" i="1" smtClean="0">
                        <a:latin typeface="Cambria Math" panose="02040503050406030204" pitchFamily="18" charset="0"/>
                      </a:rPr>
                      <m:t>,</m:t>
                    </m:r>
                    <m:r>
                      <a:rPr lang="en-IN" i="1">
                        <a:latin typeface="Cambria Math" panose="02040503050406030204" pitchFamily="18" charset="0"/>
                      </a:rPr>
                      <m:t>𝑓</m:t>
                    </m:r>
                    <m:r>
                      <a:rPr lang="en-IN" i="1">
                        <a:latin typeface="Cambria Math" panose="02040503050406030204" pitchFamily="18" charset="0"/>
                      </a:rPr>
                      <m:t>(</m:t>
                    </m:r>
                    <m:r>
                      <a:rPr lang="en-IN" b="1">
                        <a:latin typeface="Cambria Math" panose="02040503050406030204" pitchFamily="18" charset="0"/>
                      </a:rPr>
                      <m:t>𝐲</m:t>
                    </m:r>
                    <m:r>
                      <a:rPr lang="en-IN" b="1">
                        <a:latin typeface="Cambria Math" panose="02040503050406030204" pitchFamily="18" charset="0"/>
                      </a:rPr>
                      <m:t>)</m:t>
                    </m:r>
                  </m:oMath>
                </a14:m>
                <a:r>
                  <a:rPr lang="en-IN" dirty="0" smtClean="0"/>
                  <a:t> are all </a:t>
                </a:r>
                <a14:m>
                  <m:oMath xmlns:m="http://schemas.openxmlformats.org/officeDocument/2006/math">
                    <m:r>
                      <a:rPr lang="en-IN" b="0" i="1" smtClean="0">
                        <a:latin typeface="Cambria Math" panose="02040503050406030204" pitchFamily="18" charset="0"/>
                      </a:rPr>
                      <m:t>𝑘</m:t>
                    </m:r>
                  </m:oMath>
                </a14:m>
                <a:r>
                  <a:rPr lang="en-IN" dirty="0" smtClean="0"/>
                  <a:t>-dimensional, not </a:t>
                </a:r>
                <a14:m>
                  <m:oMath xmlns:m="http://schemas.openxmlformats.org/officeDocument/2006/math">
                    <m:r>
                      <a:rPr lang="en-IN" b="0" i="1" smtClean="0">
                        <a:latin typeface="Cambria Math" panose="02040503050406030204" pitchFamily="18" charset="0"/>
                      </a:rPr>
                      <m:t>𝑑</m:t>
                    </m:r>
                  </m:oMath>
                </a14:m>
                <a:r>
                  <a:rPr lang="en-IN" dirty="0" smtClean="0"/>
                  <a:t>-dimensional</a:t>
                </a:r>
              </a:p>
              <a:p>
                <a:pPr lvl="3"/>
                <a:r>
                  <a:rPr lang="en-IN" dirty="0" smtClean="0"/>
                  <a:t>The emphasis on the word </a:t>
                </a:r>
                <a:r>
                  <a:rPr lang="en-IN" b="1" i="1" dirty="0" smtClean="0"/>
                  <a:t>any</a:t>
                </a:r>
                <a:r>
                  <a:rPr lang="en-IN" dirty="0" smtClean="0"/>
                  <a:t> is important. It wont do if this holds only for some pairs</a:t>
                </a:r>
              </a:p>
              <a:p>
                <a:pPr lvl="2"/>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𝑐</m:t>
                        </m:r>
                        <m:r>
                          <a:rPr lang="en-IN" b="0" i="1" smtClean="0">
                            <a:latin typeface="Cambria Math" panose="02040503050406030204" pitchFamily="18" charset="0"/>
                          </a:rPr>
                          <m:t>⋅</m:t>
                        </m:r>
                        <m:r>
                          <a:rPr lang="en-IN" b="1" i="0" smtClean="0">
                            <a:latin typeface="Cambria Math" panose="02040503050406030204" pitchFamily="18" charset="0"/>
                          </a:rPr>
                          <m:t>𝐱</m:t>
                        </m:r>
                      </m:e>
                    </m:d>
                    <m:r>
                      <a:rPr lang="en-IN" b="1" i="0" smtClean="0">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e>
                    </m:d>
                  </m:oMath>
                </a14:m>
                <a:r>
                  <a:rPr lang="en-IN" dirty="0" smtClean="0"/>
                  <a:t> for </a:t>
                </a:r>
                <a:r>
                  <a:rPr lang="en-IN" b="1" i="0" dirty="0" smtClean="0"/>
                  <a:t>any </a:t>
                </a:r>
                <a14:m>
                  <m:oMath xmlns:m="http://schemas.openxmlformats.org/officeDocument/2006/math">
                    <m:r>
                      <a:rPr lang="en-IN" b="0" i="1" smtClean="0">
                        <a:latin typeface="Cambria Math" panose="02040503050406030204" pitchFamily="18" charset="0"/>
                      </a:rPr>
                      <m:t>𝑐</m:t>
                    </m:r>
                    <m:r>
                      <a:rPr lang="en-IN" b="1" i="1" smtClean="0">
                        <a:latin typeface="Cambria Math" panose="02040503050406030204" pitchFamily="18" charset="0"/>
                      </a:rPr>
                      <m:t>∈</m:t>
                    </m:r>
                    <m:r>
                      <a:rPr lang="en-IN" b="1" i="1" smtClean="0">
                        <a:latin typeface="Cambria Math" panose="02040503050406030204" pitchFamily="18" charset="0"/>
                        <a:ea typeface="Cambria Math" panose="02040503050406030204" pitchFamily="18" charset="0"/>
                      </a:rPr>
                      <m:t>ℝ</m:t>
                    </m:r>
                  </m:oMath>
                </a14:m>
                <a:r>
                  <a:rPr lang="en-IN" i="0" dirty="0" smtClean="0"/>
                  <a:t> </a:t>
                </a:r>
                <a:r>
                  <a:rPr lang="en-IN" dirty="0" smtClean="0"/>
                  <a:t>and </a:t>
                </a:r>
                <a:r>
                  <a:rPr lang="en-IN" b="1" i="0" dirty="0" smtClean="0"/>
                  <a:t>any</a:t>
                </a:r>
                <a:r>
                  <a:rPr lang="en-IN" i="0" dirty="0" smtClean="0"/>
                  <a:t> </a:t>
                </a:r>
                <a14:m>
                  <m:oMath xmlns:m="http://schemas.openxmlformats.org/officeDocument/2006/math">
                    <m:r>
                      <a:rPr lang="en-IN" b="1" i="0" smtClean="0">
                        <a:latin typeface="Cambria Math" panose="02040503050406030204" pitchFamily="18" charset="0"/>
                      </a:rPr>
                      <m:t>𝐱</m:t>
                    </m:r>
                    <m:r>
                      <a:rPr lang="en-IN" b="1" i="1" smtClean="0">
                        <a:latin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endParaRPr lang="en-IN" b="1" i="0" dirty="0" smtClean="0"/>
              </a:p>
              <a:p>
                <a:pPr lvl="3"/>
                <a:r>
                  <a:rPr lang="en-IN" b="1" dirty="0" smtClean="0"/>
                  <a:t>Note</a:t>
                </a:r>
                <a:r>
                  <a:rPr lang="en-IN" dirty="0" smtClean="0"/>
                  <a:t>: taking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=0</m:t>
                    </m:r>
                  </m:oMath>
                </a14:m>
                <a:r>
                  <a:rPr lang="en-IN" i="0" dirty="0" smtClean="0"/>
                  <a:t> shows us that </a:t>
                </a:r>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1" smtClean="0">
                            <a:solidFill>
                              <a:schemeClr val="accent1"/>
                            </a:solidFill>
                            <a:latin typeface="Cambria Math" panose="02040503050406030204" pitchFamily="18" charset="0"/>
                          </a:rPr>
                          <m:t>𝟎</m:t>
                        </m:r>
                      </m:e>
                    </m:d>
                    <m:r>
                      <a:rPr lang="en-IN" b="1" i="1" smtClean="0">
                        <a:latin typeface="Cambria Math" panose="02040503050406030204" pitchFamily="18" charset="0"/>
                      </a:rPr>
                      <m:t>=</m:t>
                    </m:r>
                    <m:r>
                      <a:rPr lang="en-IN" b="1" i="1" smtClean="0">
                        <a:solidFill>
                          <a:schemeClr val="accent3"/>
                        </a:solidFill>
                        <a:latin typeface="Cambria Math" panose="02040503050406030204" pitchFamily="18" charset="0"/>
                      </a:rPr>
                      <m:t>𝟎</m:t>
                    </m:r>
                  </m:oMath>
                </a14:m>
                <a:r>
                  <a:rPr lang="en-IN" i="0" dirty="0" smtClean="0"/>
                  <a:t> where </a:t>
                </a:r>
                <a14:m>
                  <m:oMath xmlns:m="http://schemas.openxmlformats.org/officeDocument/2006/math">
                    <m:r>
                      <a:rPr lang="en-IN" b="1" i="1" smtClean="0">
                        <a:solidFill>
                          <a:schemeClr val="accent1"/>
                        </a:solidFill>
                        <a:latin typeface="Cambria Math" panose="02040503050406030204" pitchFamily="18" charset="0"/>
                      </a:rPr>
                      <m:t>𝟎</m:t>
                    </m:r>
                    <m:r>
                      <a:rPr lang="en-IN" b="1" i="1" smtClean="0">
                        <a:latin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i="0" dirty="0" smtClean="0"/>
                  <a:t> and </a:t>
                </a:r>
                <a14:m>
                  <m:oMath xmlns:m="http://schemas.openxmlformats.org/officeDocument/2006/math">
                    <m:r>
                      <a:rPr lang="en-IN" b="1" i="1" smtClean="0">
                        <a:solidFill>
                          <a:schemeClr val="accent3"/>
                        </a:solidFill>
                        <a:latin typeface="Cambria Math" panose="02040503050406030204" pitchFamily="18" charset="0"/>
                      </a:rPr>
                      <m:t>𝟎</m:t>
                    </m:r>
                    <m:r>
                      <a:rPr lang="en-IN" b="1" i="1">
                        <a:latin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𝑘</m:t>
                        </m:r>
                      </m:sup>
                    </m:sSup>
                  </m:oMath>
                </a14:m>
                <a:endParaRPr lang="en-IN" i="0" dirty="0" smtClean="0"/>
              </a:p>
              <a:p>
                <a:pPr lvl="2"/>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613" b="-57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3471" y="0"/>
            <a:ext cx="1740936" cy="174093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253353" y="1424833"/>
                <a:ext cx="10578164" cy="3105711"/>
              </a:xfrm>
              <a:prstGeom prst="wedgeRectCallout">
                <a:avLst>
                  <a:gd name="adj1" fmla="val 55640"/>
                  <a:gd name="adj2" fmla="val -5464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lang="en-IN" sz="2400" dirty="0" smtClean="0">
                    <a:solidFill>
                      <a:schemeClr val="tx1"/>
                    </a:solidFill>
                    <a:latin typeface="+mj-lt"/>
                  </a:rPr>
                  <a:t>Consider the line joining vectors </a:t>
                </a:r>
                <a14:m>
                  <m:oMath xmlns:m="http://schemas.openxmlformats.org/officeDocument/2006/math">
                    <m:r>
                      <a:rPr lang="en-IN" sz="2400" b="1">
                        <a:solidFill>
                          <a:schemeClr val="tx1"/>
                        </a:solidFill>
                        <a:latin typeface="Cambria Math" panose="02040503050406030204" pitchFamily="18" charset="0"/>
                      </a:rPr>
                      <m:t>𝐚</m:t>
                    </m:r>
                    <m:r>
                      <a:rPr lang="en-IN" sz="2400" b="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𝐛</m:t>
                    </m:r>
                  </m:oMath>
                </a14:m>
                <a:r>
                  <a:rPr lang="en-IN" sz="2400" dirty="0">
                    <a:solidFill>
                      <a:schemeClr val="tx1"/>
                    </a:solidFill>
                    <a:latin typeface="+mj-lt"/>
                  </a:rPr>
                  <a:t>: all points on this </a:t>
                </a:r>
                <a:r>
                  <a:rPr lang="en-IN" sz="2400" dirty="0" smtClean="0">
                    <a:solidFill>
                      <a:schemeClr val="tx1"/>
                    </a:solidFill>
                    <a:latin typeface="+mj-lt"/>
                  </a:rPr>
                  <a:t>line </a:t>
                </a:r>
                <a:r>
                  <a:rPr lang="en-IN" sz="2400" dirty="0">
                    <a:solidFill>
                      <a:schemeClr val="tx1"/>
                    </a:solidFill>
                    <a:latin typeface="+mj-lt"/>
                  </a:rPr>
                  <a:t>can be described </a:t>
                </a:r>
                <a:r>
                  <a:rPr lang="en-IN" sz="2400" dirty="0" smtClean="0">
                    <a:solidFill>
                      <a:schemeClr val="tx1"/>
                    </a:solidFill>
                    <a:latin typeface="+mj-lt"/>
                  </a:rPr>
                  <a:t>as an affine combination of </a:t>
                </a:r>
                <a14:m>
                  <m:oMath xmlns:m="http://schemas.openxmlformats.org/officeDocument/2006/math">
                    <m:r>
                      <a:rPr lang="en-IN" sz="2400" b="1">
                        <a:solidFill>
                          <a:schemeClr val="tx1"/>
                        </a:solidFill>
                        <a:latin typeface="Cambria Math" panose="02040503050406030204" pitchFamily="18" charset="0"/>
                      </a:rPr>
                      <m:t>𝐚</m:t>
                    </m:r>
                    <m:r>
                      <a:rPr lang="en-IN" sz="2400" b="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𝐛</m:t>
                    </m:r>
                  </m:oMath>
                </a14:m>
                <a:r>
                  <a:rPr lang="en-IN" sz="2400" dirty="0" smtClean="0">
                    <a:solidFill>
                      <a:schemeClr val="tx1"/>
                    </a:solidFill>
                    <a:latin typeface="+mj-lt"/>
                  </a:rPr>
                  <a:t> i.e. </a:t>
                </a:r>
                <a14:m>
                  <m:oMath xmlns:m="http://schemas.openxmlformats.org/officeDocument/2006/math">
                    <m:sSub>
                      <m:sSubPr>
                        <m:ctrlPr>
                          <a:rPr lang="en-IN" sz="2400" b="1" i="1">
                            <a:solidFill>
                              <a:schemeClr val="tx1"/>
                            </a:solidFill>
                            <a:latin typeface="Cambria Math" panose="02040503050406030204" pitchFamily="18" charset="0"/>
                          </a:rPr>
                        </m:ctrlPr>
                      </m:sSubPr>
                      <m:e>
                        <m:r>
                          <a:rPr lang="en-IN" sz="2400" b="1" i="1">
                            <a:solidFill>
                              <a:schemeClr val="tx1"/>
                            </a:solidFill>
                            <a:latin typeface="Cambria Math" panose="02040503050406030204" pitchFamily="18" charset="0"/>
                          </a:rPr>
                          <m:t>𝐯</m:t>
                        </m:r>
                      </m:e>
                      <m:sub>
                        <m:r>
                          <a:rPr lang="en-IN" sz="2400" i="1">
                            <a:solidFill>
                              <a:schemeClr val="tx1"/>
                            </a:solidFill>
                            <a:latin typeface="Cambria Math" panose="02040503050406030204" pitchFamily="18" charset="0"/>
                          </a:rPr>
                          <m:t>𝜆</m:t>
                        </m:r>
                      </m:sub>
                    </m:sSub>
                    <m:r>
                      <a:rPr lang="en-IN" sz="2400" b="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𝜆</m:t>
                    </m:r>
                    <m:r>
                      <a:rPr lang="en-IN" sz="2400"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𝐚</m:t>
                    </m:r>
                    <m:r>
                      <a:rPr lang="en-IN" sz="2400" b="1">
                        <a:solidFill>
                          <a:schemeClr val="tx1"/>
                        </a:solidFill>
                        <a:latin typeface="Cambria Math" panose="02040503050406030204" pitchFamily="18" charset="0"/>
                      </a:rPr>
                      <m:t>+</m:t>
                    </m:r>
                    <m:d>
                      <m:dPr>
                        <m:ctrlPr>
                          <a:rPr lang="en-IN" sz="2400" b="1" i="1">
                            <a:solidFill>
                              <a:schemeClr val="tx1"/>
                            </a:solidFill>
                            <a:latin typeface="Cambria Math" panose="02040503050406030204" pitchFamily="18" charset="0"/>
                          </a:rPr>
                        </m:ctrlPr>
                      </m:dPr>
                      <m:e>
                        <m:r>
                          <a:rPr lang="en-IN" sz="2400">
                            <a:solidFill>
                              <a:schemeClr val="tx1"/>
                            </a:solidFill>
                            <a:latin typeface="Cambria Math" panose="02040503050406030204" pitchFamily="18" charset="0"/>
                          </a:rPr>
                          <m:t>1−</m:t>
                        </m:r>
                        <m:r>
                          <a:rPr lang="en-IN" sz="2400" i="1">
                            <a:solidFill>
                              <a:schemeClr val="tx1"/>
                            </a:solidFill>
                            <a:latin typeface="Cambria Math" panose="02040503050406030204" pitchFamily="18" charset="0"/>
                          </a:rPr>
                          <m:t>𝜆</m:t>
                        </m:r>
                      </m:e>
                    </m:d>
                    <m:r>
                      <a:rPr lang="en-IN" sz="2400"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𝐛</m:t>
                    </m:r>
                  </m:oMath>
                </a14:m>
                <a:r>
                  <a:rPr lang="en-IN" sz="2400" dirty="0" smtClean="0">
                    <a:solidFill>
                      <a:schemeClr val="tx1"/>
                    </a:solidFill>
                    <a:latin typeface="+mj-lt"/>
                  </a:rPr>
                  <a:t> for some </a:t>
                </a:r>
                <a14:m>
                  <m:oMath xmlns:m="http://schemas.openxmlformats.org/officeDocument/2006/math">
                    <m:r>
                      <a:rPr lang="en-IN" sz="2400" b="0" i="1" smtClean="0">
                        <a:solidFill>
                          <a:schemeClr val="tx1"/>
                        </a:solidFill>
                        <a:latin typeface="Cambria Math" panose="02040503050406030204" pitchFamily="18" charset="0"/>
                      </a:rPr>
                      <m:t>𝜆</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ℝ</m:t>
                    </m:r>
                  </m:oMath>
                </a14:m>
                <a:r>
                  <a:rPr lang="en-IN" sz="2400" dirty="0" smtClean="0">
                    <a:solidFill>
                      <a:schemeClr val="tx1"/>
                    </a:solidFill>
                    <a:latin typeface="+mj-lt"/>
                  </a:rPr>
                  <a:t>. Now, given a linear map </a:t>
                </a:r>
                <a14:m>
                  <m:oMath xmlns:m="http://schemas.openxmlformats.org/officeDocument/2006/math">
                    <m:r>
                      <a:rPr lang="en-IN" sz="2400" b="0" i="1" smtClean="0">
                        <a:solidFill>
                          <a:schemeClr val="tx1"/>
                        </a:solidFill>
                        <a:latin typeface="Cambria Math" panose="02040503050406030204" pitchFamily="18" charset="0"/>
                      </a:rPr>
                      <m:t>𝑓</m:t>
                    </m:r>
                    <m:r>
                      <a:rPr lang="en-IN" sz="2400" b="0" i="1" smtClean="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ℝ</m:t>
                        </m:r>
                      </m:e>
                      <m:sup>
                        <m:r>
                          <a:rPr lang="en-IN" sz="2400" i="1">
                            <a:solidFill>
                              <a:schemeClr val="tx1"/>
                            </a:solidFill>
                            <a:latin typeface="Cambria Math" panose="02040503050406030204" pitchFamily="18" charset="0"/>
                            <a:ea typeface="Cambria Math" panose="02040503050406030204" pitchFamily="18" charset="0"/>
                          </a:rPr>
                          <m:t>𝑑</m:t>
                        </m:r>
                      </m:sup>
                    </m:sSup>
                    <m:r>
                      <a:rPr lang="en-IN" sz="2400" i="1">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ℝ</m:t>
                        </m:r>
                      </m:e>
                      <m:sup>
                        <m:r>
                          <a:rPr lang="en-IN" sz="2400" i="1">
                            <a:solidFill>
                              <a:schemeClr val="tx1"/>
                            </a:solidFill>
                            <a:latin typeface="Cambria Math" panose="02040503050406030204" pitchFamily="18" charset="0"/>
                            <a:ea typeface="Cambria Math" panose="02040503050406030204" pitchFamily="18" charset="0"/>
                          </a:rPr>
                          <m:t>𝑘</m:t>
                        </m:r>
                      </m:sup>
                    </m:sSup>
                  </m:oMath>
                </a14:m>
                <a:r>
                  <a:rPr lang="en-IN" sz="2400" dirty="0" smtClean="0">
                    <a:solidFill>
                      <a:schemeClr val="tx1"/>
                    </a:solidFill>
                    <a:latin typeface="+mj-lt"/>
                  </a:rPr>
                  <a:t> we have </a:t>
                </a:r>
                <a:br>
                  <a:rPr lang="en-IN" sz="2400" dirty="0" smtClean="0">
                    <a:solidFill>
                      <a:schemeClr val="tx1"/>
                    </a:solidFill>
                    <a:latin typeface="+mj-lt"/>
                  </a:rPr>
                </a:b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𝑓</m:t>
                      </m:r>
                      <m:d>
                        <m:dPr>
                          <m:ctrlPr>
                            <a:rPr lang="en-IN" sz="2400" b="0" i="1" smtClean="0">
                              <a:solidFill>
                                <a:schemeClr val="tx1"/>
                              </a:solidFill>
                              <a:latin typeface="Cambria Math" panose="02040503050406030204" pitchFamily="18" charset="0"/>
                            </a:rPr>
                          </m:ctrlPr>
                        </m:dPr>
                        <m:e>
                          <m:sSub>
                            <m:sSubPr>
                              <m:ctrlPr>
                                <a:rPr lang="en-IN" sz="2400" b="1" i="1">
                                  <a:solidFill>
                                    <a:schemeClr val="tx1"/>
                                  </a:solidFill>
                                  <a:latin typeface="Cambria Math" panose="02040503050406030204" pitchFamily="18" charset="0"/>
                                </a:rPr>
                              </m:ctrlPr>
                            </m:sSubPr>
                            <m:e>
                              <m:r>
                                <a:rPr lang="en-IN" sz="2400" b="1" i="1">
                                  <a:solidFill>
                                    <a:schemeClr val="tx1"/>
                                  </a:solidFill>
                                  <a:latin typeface="Cambria Math" panose="02040503050406030204" pitchFamily="18" charset="0"/>
                                </a:rPr>
                                <m:t>𝐯</m:t>
                              </m:r>
                            </m:e>
                            <m:sub>
                              <m:r>
                                <a:rPr lang="en-IN" sz="2400" i="1">
                                  <a:solidFill>
                                    <a:schemeClr val="tx1"/>
                                  </a:solidFill>
                                  <a:latin typeface="Cambria Math" panose="02040503050406030204" pitchFamily="18" charset="0"/>
                                </a:rPr>
                                <m:t>𝜆</m:t>
                              </m:r>
                            </m:sub>
                          </m:sSub>
                        </m:e>
                      </m:d>
                      <m:r>
                        <a:rPr lang="en-IN" sz="2400" b="0" i="1" smtClean="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𝜆</m:t>
                          </m:r>
                          <m:r>
                            <a:rPr lang="en-IN" sz="2400"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𝐚</m:t>
                          </m:r>
                        </m:e>
                      </m:d>
                      <m:r>
                        <a:rPr lang="en-IN" sz="2400" b="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d>
                            <m:dPr>
                              <m:ctrlPr>
                                <a:rPr lang="en-IN" sz="2400" b="1" i="1">
                                  <a:solidFill>
                                    <a:schemeClr val="tx1"/>
                                  </a:solidFill>
                                  <a:latin typeface="Cambria Math" panose="02040503050406030204" pitchFamily="18" charset="0"/>
                                </a:rPr>
                              </m:ctrlPr>
                            </m:dPr>
                            <m:e>
                              <m:r>
                                <a:rPr lang="en-IN" sz="2400">
                                  <a:solidFill>
                                    <a:schemeClr val="tx1"/>
                                  </a:solidFill>
                                  <a:latin typeface="Cambria Math" panose="02040503050406030204" pitchFamily="18" charset="0"/>
                                </a:rPr>
                                <m:t>1−</m:t>
                              </m:r>
                              <m:r>
                                <a:rPr lang="en-IN" sz="2400" i="1">
                                  <a:solidFill>
                                    <a:schemeClr val="tx1"/>
                                  </a:solidFill>
                                  <a:latin typeface="Cambria Math" panose="02040503050406030204" pitchFamily="18" charset="0"/>
                                </a:rPr>
                                <m:t>𝜆</m:t>
                              </m:r>
                            </m:e>
                          </m:d>
                          <m:r>
                            <a:rPr lang="en-IN" sz="2400"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𝐛</m:t>
                          </m:r>
                        </m:e>
                      </m:d>
                      <m:r>
                        <a:rPr lang="en-IN" sz="2400" b="0" i="1" smtClean="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𝜆</m:t>
                      </m:r>
                      <m:r>
                        <a:rPr lang="en-IN" sz="2400" i="1">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𝑓</m:t>
                      </m:r>
                      <m:d>
                        <m:dPr>
                          <m:ctrlPr>
                            <a:rPr lang="en-IN" sz="2400" b="0" i="1" smtClean="0">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𝐚</m:t>
                          </m:r>
                        </m:e>
                      </m:d>
                      <m:r>
                        <a:rPr lang="en-IN" sz="2400" b="1">
                          <a:solidFill>
                            <a:schemeClr val="tx1"/>
                          </a:solidFill>
                          <a:latin typeface="Cambria Math" panose="02040503050406030204" pitchFamily="18" charset="0"/>
                        </a:rPr>
                        <m:t>+</m:t>
                      </m:r>
                      <m:d>
                        <m:dPr>
                          <m:ctrlPr>
                            <a:rPr lang="en-IN" sz="2400" b="1" i="1">
                              <a:solidFill>
                                <a:schemeClr val="tx1"/>
                              </a:solidFill>
                              <a:latin typeface="Cambria Math" panose="02040503050406030204" pitchFamily="18" charset="0"/>
                            </a:rPr>
                          </m:ctrlPr>
                        </m:dPr>
                        <m:e>
                          <m:r>
                            <a:rPr lang="en-IN" sz="2400">
                              <a:solidFill>
                                <a:schemeClr val="tx1"/>
                              </a:solidFill>
                              <a:latin typeface="Cambria Math" panose="02040503050406030204" pitchFamily="18" charset="0"/>
                            </a:rPr>
                            <m:t>1−</m:t>
                          </m:r>
                          <m:r>
                            <a:rPr lang="en-IN" sz="2400" i="1">
                              <a:solidFill>
                                <a:schemeClr val="tx1"/>
                              </a:solidFill>
                              <a:latin typeface="Cambria Math" panose="02040503050406030204" pitchFamily="18" charset="0"/>
                            </a:rPr>
                            <m:t>𝜆</m:t>
                          </m:r>
                        </m:e>
                      </m:d>
                      <m:r>
                        <a:rPr lang="en-IN" sz="2400" i="1">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𝑓</m:t>
                      </m:r>
                      <m:d>
                        <m:dPr>
                          <m:ctrlPr>
                            <a:rPr lang="en-IN" sz="2400" b="0" i="1" smtClean="0">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𝐛</m:t>
                          </m:r>
                        </m:e>
                      </m:d>
                    </m:oMath>
                  </m:oMathPara>
                </a14:m>
                <a:endParaRPr lang="en-IN" sz="2400" dirty="0" smtClean="0">
                  <a:solidFill>
                    <a:schemeClr val="tx1"/>
                  </a:solidFill>
                  <a:latin typeface="+mj-lt"/>
                </a:endParaRPr>
              </a:p>
              <a:p>
                <a:r>
                  <a:rPr lang="en-IN" sz="2400" dirty="0" smtClean="0">
                    <a:solidFill>
                      <a:schemeClr val="tx1"/>
                    </a:solidFill>
                    <a:latin typeface="+mj-lt"/>
                  </a:rPr>
                  <a:t>Thus, </a:t>
                </a:r>
                <a14:m>
                  <m:oMath xmlns:m="http://schemas.openxmlformats.org/officeDocument/2006/math">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sSub>
                          <m:sSubPr>
                            <m:ctrlPr>
                              <a:rPr lang="en-IN" sz="2400" b="1" i="1">
                                <a:solidFill>
                                  <a:schemeClr val="tx1"/>
                                </a:solidFill>
                                <a:latin typeface="Cambria Math" panose="02040503050406030204" pitchFamily="18" charset="0"/>
                              </a:rPr>
                            </m:ctrlPr>
                          </m:sSubPr>
                          <m:e>
                            <m:r>
                              <a:rPr lang="en-IN" sz="2400" b="1" i="1">
                                <a:solidFill>
                                  <a:schemeClr val="tx1"/>
                                </a:solidFill>
                                <a:latin typeface="Cambria Math" panose="02040503050406030204" pitchFamily="18" charset="0"/>
                              </a:rPr>
                              <m:t>𝐯</m:t>
                            </m:r>
                          </m:e>
                          <m:sub>
                            <m:r>
                              <a:rPr lang="en-IN" sz="2400" i="1">
                                <a:solidFill>
                                  <a:schemeClr val="tx1"/>
                                </a:solidFill>
                                <a:latin typeface="Cambria Math" panose="02040503050406030204" pitchFamily="18" charset="0"/>
                              </a:rPr>
                              <m:t>𝜆</m:t>
                            </m:r>
                          </m:sub>
                        </m:sSub>
                      </m:e>
                    </m:d>
                  </m:oMath>
                </a14:m>
                <a:r>
                  <a:rPr lang="en-IN" sz="2400" dirty="0" smtClean="0">
                    <a:solidFill>
                      <a:schemeClr val="tx1"/>
                    </a:solidFill>
                    <a:latin typeface="+mj-lt"/>
                  </a:rPr>
                  <a:t> also lies on the line joining </a:t>
                </a:r>
                <a14:m>
                  <m:oMath xmlns:m="http://schemas.openxmlformats.org/officeDocument/2006/math">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𝐚</m:t>
                        </m:r>
                      </m:e>
                    </m:d>
                  </m:oMath>
                </a14:m>
                <a:r>
                  <a:rPr lang="en-IN" sz="2400" dirty="0" smtClean="0">
                    <a:solidFill>
                      <a:schemeClr val="tx1"/>
                    </a:solidFill>
                    <a:latin typeface="+mj-lt"/>
                  </a:rPr>
                  <a:t> and </a:t>
                </a:r>
                <a14:m>
                  <m:oMath xmlns:m="http://schemas.openxmlformats.org/officeDocument/2006/math">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𝐛</m:t>
                        </m:r>
                      </m:e>
                    </m:d>
                  </m:oMath>
                </a14:m>
                <a:r>
                  <a:rPr lang="en-IN" sz="2400" dirty="0" smtClean="0">
                    <a:solidFill>
                      <a:schemeClr val="tx1"/>
                    </a:solidFill>
                    <a:latin typeface="+mj-lt"/>
                  </a:rPr>
                  <a:t>. Conversely, consider a point </a:t>
                </a:r>
                <a14:m>
                  <m:oMath xmlns:m="http://schemas.openxmlformats.org/officeDocument/2006/math">
                    <m:r>
                      <a:rPr lang="en-IN" sz="2400" b="1" i="0" smtClean="0">
                        <a:solidFill>
                          <a:schemeClr val="tx1"/>
                        </a:solidFill>
                        <a:latin typeface="Cambria Math" panose="02040503050406030204" pitchFamily="18" charset="0"/>
                      </a:rPr>
                      <m:t>𝐱</m:t>
                    </m:r>
                    <m:r>
                      <a:rPr lang="en-IN" sz="2400" b="0" i="1" smtClean="0">
                        <a:solidFill>
                          <a:schemeClr val="tx1"/>
                        </a:solidFill>
                        <a:latin typeface="Cambria Math" panose="02040503050406030204" pitchFamily="18" charset="0"/>
                      </a:rPr>
                      <m:t>∈</m:t>
                    </m:r>
                    <m:sSup>
                      <m:sSupPr>
                        <m:ctrlPr>
                          <a:rPr lang="en-IN" sz="2400" i="1" smtClean="0">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ℝ</m:t>
                        </m:r>
                      </m:e>
                      <m:sup>
                        <m:r>
                          <a:rPr lang="en-IN" sz="2400" i="1">
                            <a:solidFill>
                              <a:schemeClr val="tx1"/>
                            </a:solidFill>
                            <a:latin typeface="Cambria Math" panose="02040503050406030204" pitchFamily="18" charset="0"/>
                            <a:ea typeface="Cambria Math" panose="02040503050406030204" pitchFamily="18" charset="0"/>
                          </a:rPr>
                          <m:t>𝑘</m:t>
                        </m:r>
                      </m:sup>
                    </m:sSup>
                  </m:oMath>
                </a14:m>
                <a:r>
                  <a:rPr lang="en-IN" sz="2400" dirty="0" smtClean="0">
                    <a:solidFill>
                      <a:schemeClr val="tx1"/>
                    </a:solidFill>
                    <a:latin typeface="+mj-lt"/>
                  </a:rPr>
                  <a:t> on the line joining </a:t>
                </a:r>
                <a14:m>
                  <m:oMath xmlns:m="http://schemas.openxmlformats.org/officeDocument/2006/math">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𝐚</m:t>
                        </m:r>
                      </m:e>
                    </m:d>
                  </m:oMath>
                </a14:m>
                <a:r>
                  <a:rPr lang="en-IN" sz="2400" dirty="0">
                    <a:solidFill>
                      <a:schemeClr val="tx1"/>
                    </a:solidFill>
                  </a:rPr>
                  <a:t> and </a:t>
                </a:r>
                <a14:m>
                  <m:oMath xmlns:m="http://schemas.openxmlformats.org/officeDocument/2006/math">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𝐛</m:t>
                        </m:r>
                      </m:e>
                    </m:d>
                  </m:oMath>
                </a14:m>
                <a:r>
                  <a:rPr lang="en-IN" sz="2400" dirty="0" smtClean="0">
                    <a:solidFill>
                      <a:schemeClr val="tx1"/>
                    </a:solidFill>
                    <a:latin typeface="+mj-lt"/>
                  </a:rPr>
                  <a:t>. This point must be of the form </a:t>
                </a:r>
                <a14:m>
                  <m:oMath xmlns:m="http://schemas.openxmlformats.org/officeDocument/2006/math">
                    <m:r>
                      <a:rPr lang="en-IN" sz="2400" b="0" i="1" smtClean="0">
                        <a:solidFill>
                          <a:schemeClr val="tx1"/>
                        </a:solidFill>
                        <a:latin typeface="Cambria Math" panose="02040503050406030204" pitchFamily="18" charset="0"/>
                      </a:rPr>
                      <m:t>𝑡</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𝐚</m:t>
                        </m:r>
                      </m:e>
                    </m:d>
                    <m:r>
                      <a:rPr lang="en-IN" sz="2400" b="1">
                        <a:solidFill>
                          <a:schemeClr val="tx1"/>
                        </a:solidFill>
                        <a:latin typeface="Cambria Math" panose="02040503050406030204" pitchFamily="18" charset="0"/>
                      </a:rPr>
                      <m:t>+</m:t>
                    </m:r>
                    <m:d>
                      <m:dPr>
                        <m:ctrlPr>
                          <a:rPr lang="en-IN" sz="2400" b="1" i="1">
                            <a:solidFill>
                              <a:schemeClr val="tx1"/>
                            </a:solidFill>
                            <a:latin typeface="Cambria Math" panose="02040503050406030204" pitchFamily="18" charset="0"/>
                          </a:rPr>
                        </m:ctrlPr>
                      </m:dPr>
                      <m:e>
                        <m:r>
                          <a:rPr lang="en-IN" sz="2400">
                            <a:solidFill>
                              <a:schemeClr val="tx1"/>
                            </a:solidFill>
                            <a:latin typeface="Cambria Math" panose="02040503050406030204" pitchFamily="18" charset="0"/>
                          </a:rPr>
                          <m:t>1−</m:t>
                        </m:r>
                        <m:r>
                          <a:rPr lang="en-IN" sz="2400" b="0" i="1" smtClean="0">
                            <a:solidFill>
                              <a:schemeClr val="tx1"/>
                            </a:solidFill>
                            <a:latin typeface="Cambria Math" panose="02040503050406030204" pitchFamily="18" charset="0"/>
                          </a:rPr>
                          <m:t>𝑡</m:t>
                        </m:r>
                      </m:e>
                    </m:d>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𝐛</m:t>
                        </m:r>
                      </m:e>
                    </m:d>
                  </m:oMath>
                </a14:m>
                <a:r>
                  <a:rPr lang="en-IN" sz="2400" dirty="0" smtClean="0">
                    <a:solidFill>
                      <a:schemeClr val="tx1"/>
                    </a:solidFill>
                    <a:latin typeface="+mj-lt"/>
                  </a:rPr>
                  <a:t> for some </a:t>
                </a:r>
                <a14:m>
                  <m:oMath xmlns:m="http://schemas.openxmlformats.org/officeDocument/2006/math">
                    <m:r>
                      <a:rPr lang="en-IN" sz="2400" b="0" i="1" smtClean="0">
                        <a:solidFill>
                          <a:schemeClr val="tx1"/>
                        </a:solidFill>
                        <a:latin typeface="Cambria Math" panose="02040503050406030204" pitchFamily="18" charset="0"/>
                      </a:rPr>
                      <m:t>𝑡</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ℝ</m:t>
                    </m:r>
                  </m:oMath>
                </a14:m>
                <a:r>
                  <a:rPr lang="en-IN" sz="2400" dirty="0" smtClean="0">
                    <a:solidFill>
                      <a:schemeClr val="tx1"/>
                    </a:solidFill>
                    <a:latin typeface="+mj-lt"/>
                  </a:rPr>
                  <a:t>. But this means that </a:t>
                </a:r>
                <a14:m>
                  <m:oMath xmlns:m="http://schemas.openxmlformats.org/officeDocument/2006/math">
                    <m:r>
                      <a:rPr lang="en-IN" sz="2400" b="1" i="0" smtClean="0">
                        <a:solidFill>
                          <a:schemeClr val="tx1"/>
                        </a:solidFill>
                        <a:latin typeface="Cambria Math" panose="02040503050406030204" pitchFamily="18" charset="0"/>
                      </a:rPr>
                      <m:t>𝐱</m:t>
                    </m:r>
                    <m:r>
                      <a:rPr lang="en-IN" sz="2400" b="1" i="0"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𝑓</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𝑡</m:t>
                        </m:r>
                        <m:r>
                          <a:rPr lang="en-IN" sz="2400"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𝐚</m:t>
                        </m:r>
                        <m:r>
                          <a:rPr lang="en-IN" sz="2400" b="1">
                            <a:solidFill>
                              <a:schemeClr val="tx1"/>
                            </a:solidFill>
                            <a:latin typeface="Cambria Math" panose="02040503050406030204" pitchFamily="18" charset="0"/>
                          </a:rPr>
                          <m:t>+</m:t>
                        </m:r>
                        <m:d>
                          <m:dPr>
                            <m:ctrlPr>
                              <a:rPr lang="en-IN" sz="2400" b="1" i="1">
                                <a:solidFill>
                                  <a:schemeClr val="tx1"/>
                                </a:solidFill>
                                <a:latin typeface="Cambria Math" panose="02040503050406030204" pitchFamily="18" charset="0"/>
                              </a:rPr>
                            </m:ctrlPr>
                          </m:dPr>
                          <m:e>
                            <m:r>
                              <a:rPr lang="en-IN" sz="2400">
                                <a:solidFill>
                                  <a:schemeClr val="tx1"/>
                                </a:solidFill>
                                <a:latin typeface="Cambria Math" panose="02040503050406030204" pitchFamily="18" charset="0"/>
                              </a:rPr>
                              <m:t>1−</m:t>
                            </m:r>
                            <m:r>
                              <a:rPr lang="en-IN" sz="2400" b="0" i="1" smtClean="0">
                                <a:solidFill>
                                  <a:schemeClr val="tx1"/>
                                </a:solidFill>
                                <a:latin typeface="Cambria Math" panose="02040503050406030204" pitchFamily="18" charset="0"/>
                              </a:rPr>
                              <m:t>𝑡</m:t>
                            </m:r>
                          </m:e>
                        </m:d>
                        <m:r>
                          <a:rPr lang="en-IN" sz="2400"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𝐛</m:t>
                        </m:r>
                      </m:e>
                    </m:d>
                  </m:oMath>
                </a14:m>
                <a:r>
                  <a:rPr lang="en-IN" sz="2400" i="1" dirty="0" smtClean="0">
                    <a:solidFill>
                      <a:schemeClr val="tx1"/>
                    </a:solidFill>
                    <a:latin typeface="+mj-lt"/>
                  </a:rPr>
                  <a:t> </a:t>
                </a:r>
                <a:r>
                  <a:rPr lang="en-IN" sz="2400" dirty="0" smtClean="0">
                    <a:solidFill>
                      <a:schemeClr val="tx1"/>
                    </a:solidFill>
                    <a:latin typeface="+mj-lt"/>
                  </a:rPr>
                  <a:t>which means that </a:t>
                </a:r>
                <a14:m>
                  <m:oMath xmlns:m="http://schemas.openxmlformats.org/officeDocument/2006/math">
                    <m:r>
                      <a:rPr lang="en-IN" sz="2400" b="1" i="0" smtClean="0">
                        <a:solidFill>
                          <a:schemeClr val="tx1"/>
                        </a:solidFill>
                        <a:latin typeface="Cambria Math" panose="02040503050406030204" pitchFamily="18" charset="0"/>
                      </a:rPr>
                      <m:t>𝐱</m:t>
                    </m:r>
                  </m:oMath>
                </a14:m>
                <a:r>
                  <a:rPr lang="en-IN" sz="2400" dirty="0" smtClean="0">
                    <a:solidFill>
                      <a:schemeClr val="tx1"/>
                    </a:solidFill>
                    <a:latin typeface="+mj-lt"/>
                  </a:rPr>
                  <a:t> was the result of </a:t>
                </a:r>
                <a14:m>
                  <m:oMath xmlns:m="http://schemas.openxmlformats.org/officeDocument/2006/math">
                    <m:r>
                      <a:rPr lang="en-IN" sz="2400" b="0" i="1" smtClean="0">
                        <a:solidFill>
                          <a:schemeClr val="tx1"/>
                        </a:solidFill>
                        <a:latin typeface="Cambria Math" panose="02040503050406030204" pitchFamily="18" charset="0"/>
                      </a:rPr>
                      <m:t>𝑓</m:t>
                    </m:r>
                  </m:oMath>
                </a14:m>
                <a:r>
                  <a:rPr lang="en-IN" sz="2400" dirty="0" smtClean="0">
                    <a:solidFill>
                      <a:schemeClr val="tx1"/>
                    </a:solidFill>
                    <a:latin typeface="+mj-lt"/>
                  </a:rPr>
                  <a:t> mapping some point on the line joining </a:t>
                </a:r>
                <a14:m>
                  <m:oMath xmlns:m="http://schemas.openxmlformats.org/officeDocument/2006/math">
                    <m:r>
                      <a:rPr lang="en-IN" sz="2400" b="1">
                        <a:solidFill>
                          <a:schemeClr val="tx1"/>
                        </a:solidFill>
                        <a:latin typeface="Cambria Math" panose="02040503050406030204" pitchFamily="18" charset="0"/>
                      </a:rPr>
                      <m:t>𝐚</m:t>
                    </m:r>
                    <m:r>
                      <a:rPr lang="en-IN" sz="2400" b="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𝐛</m:t>
                    </m:r>
                  </m:oMath>
                </a14:m>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253353" y="1424833"/>
                <a:ext cx="10578164" cy="3105711"/>
              </a:xfrm>
              <a:prstGeom prst="wedgeRectCallout">
                <a:avLst>
                  <a:gd name="adj1" fmla="val 55640"/>
                  <a:gd name="adj2" fmla="val -54642"/>
                </a:avLst>
              </a:prstGeom>
              <a:blipFill>
                <a:blip r:embed="rId4"/>
                <a:stretch>
                  <a:fillRect l="-707" b="-334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04323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righ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Encoding Linear Transformations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Although it may seem very tedious to represent such a function </a:t>
                </a:r>
                <a14:m>
                  <m:oMath xmlns:m="http://schemas.openxmlformats.org/officeDocument/2006/math">
                    <m:r>
                      <a:rPr lang="en-IN" b="0" i="1" smtClean="0">
                        <a:latin typeface="Cambria Math" panose="02040503050406030204" pitchFamily="18" charset="0"/>
                      </a:rPr>
                      <m:t>𝑓</m:t>
                    </m:r>
                  </m:oMath>
                </a14:m>
                <a:r>
                  <a:rPr lang="en-IN" dirty="0" smtClean="0"/>
                  <a:t> that maps vectors to vectors in a “linear” way, it is actually very easy</a:t>
                </a:r>
              </a:p>
              <a:p>
                <a:r>
                  <a:rPr lang="en-IN" dirty="0" smtClean="0"/>
                  <a:t>Let </a:t>
                </a:r>
                <a14:m>
                  <m:oMath xmlns:m="http://schemas.openxmlformats.org/officeDocument/2006/math">
                    <m:sSub>
                      <m:sSubPr>
                        <m:ctrlPr>
                          <a:rPr lang="en-IN" b="0" i="1" smtClean="0">
                            <a:latin typeface="Cambria Math" panose="02040503050406030204" pitchFamily="18" charset="0"/>
                          </a:rPr>
                        </m:ctrlPr>
                      </m:sSubPr>
                      <m:e>
                        <m:r>
                          <a:rPr lang="en-IN" b="1" i="0" smtClean="0">
                            <a:latin typeface="Cambria Math" panose="02040503050406030204" pitchFamily="18" charset="0"/>
                          </a:rPr>
                          <m:t>𝐞</m:t>
                        </m:r>
                      </m:e>
                      <m:sub>
                        <m:r>
                          <a:rPr lang="en-IN" b="0" i="1" smtClean="0">
                            <a:latin typeface="Cambria Math" panose="02040503050406030204" pitchFamily="18" charset="0"/>
                          </a:rPr>
                          <m:t>𝑖</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0,0,…,0,1,0,…,0,0</m:t>
                        </m:r>
                      </m:e>
                    </m:d>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be the vector in </a:t>
                </a:r>
                <a14:m>
                  <m:oMath xmlns:m="http://schemas.openxmlformats.org/officeDocument/2006/math">
                    <m:sSup>
                      <m:sSupPr>
                        <m:ctrlPr>
                          <a:rPr lang="en-IN" b="0" i="1" smtClean="0">
                            <a:latin typeface="Cambria Math" panose="02040503050406030204" pitchFamily="18" charset="0"/>
                            <a:ea typeface="Cambria Math" panose="02040503050406030204" pitchFamily="18" charset="0"/>
                          </a:rPr>
                        </m:ctrlPr>
                      </m:sSupPr>
                      <m:e>
                        <m:r>
                          <a:rPr lang="en-IN"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which has </a:t>
                </a:r>
                <a14:m>
                  <m:oMath xmlns:m="http://schemas.openxmlformats.org/officeDocument/2006/math">
                    <m:r>
                      <a:rPr lang="en-IN" i="1" dirty="0" smtClean="0">
                        <a:latin typeface="Cambria Math" panose="02040503050406030204" pitchFamily="18" charset="0"/>
                      </a:rPr>
                      <m:t>1</m:t>
                    </m:r>
                  </m:oMath>
                </a14:m>
                <a:r>
                  <a:rPr lang="en-IN" dirty="0" smtClean="0"/>
                  <a:t> in the </a:t>
                </a:r>
                <a14:m>
                  <m:oMath xmlns:m="http://schemas.openxmlformats.org/officeDocument/2006/math">
                    <m:r>
                      <a:rPr lang="en-IN" i="1" dirty="0" smtClean="0">
                        <a:latin typeface="Cambria Math" panose="02040503050406030204" pitchFamily="18" charset="0"/>
                      </a:rPr>
                      <m:t>𝑖</m:t>
                    </m:r>
                  </m:oMath>
                </a14:m>
                <a:r>
                  <a:rPr lang="en-IN" dirty="0" err="1" smtClean="0"/>
                  <a:t>-th</a:t>
                </a:r>
                <a:r>
                  <a:rPr lang="en-IN" dirty="0" smtClean="0"/>
                  <a:t> coordinate and </a:t>
                </a:r>
                <a14:m>
                  <m:oMath xmlns:m="http://schemas.openxmlformats.org/officeDocument/2006/math">
                    <m:r>
                      <a:rPr lang="en-IN" i="1" dirty="0" smtClean="0">
                        <a:latin typeface="Cambria Math" panose="02040503050406030204" pitchFamily="18" charset="0"/>
                      </a:rPr>
                      <m:t>0</m:t>
                    </m:r>
                  </m:oMath>
                </a14:m>
                <a:r>
                  <a:rPr lang="en-IN" dirty="0" smtClean="0"/>
                  <a:t> everywhere else</a:t>
                </a:r>
              </a:p>
              <a:p>
                <a:pPr lvl="2"/>
                <a:r>
                  <a:rPr lang="en-IN" dirty="0" smtClean="0"/>
                  <a:t>Often called the </a:t>
                </a:r>
                <a14:m>
                  <m:oMath xmlns:m="http://schemas.openxmlformats.org/officeDocument/2006/math">
                    <m:r>
                      <a:rPr lang="en-IN" b="0" i="1" smtClean="0">
                        <a:latin typeface="Cambria Math" panose="02040503050406030204" pitchFamily="18" charset="0"/>
                      </a:rPr>
                      <m:t>𝑖</m:t>
                    </m:r>
                  </m:oMath>
                </a14:m>
                <a:r>
                  <a:rPr lang="en-IN" dirty="0" smtClean="0"/>
                  <a:t>-</a:t>
                </a:r>
                <a:r>
                  <a:rPr lang="en-IN" dirty="0" err="1" smtClean="0"/>
                  <a:t>th</a:t>
                </a:r>
                <a:r>
                  <a:rPr lang="en-IN" dirty="0" smtClean="0"/>
                  <a:t> canonical/standard/natural basic vector</a:t>
                </a:r>
              </a:p>
              <a:p>
                <a:r>
                  <a:rPr lang="en-IN" dirty="0" smtClean="0"/>
                  <a:t>Suppose someone tells me </a:t>
                </a:r>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sSub>
                          <m:sSubPr>
                            <m:ctrlPr>
                              <a:rPr lang="en-IN" b="1" i="1" smtClean="0">
                                <a:latin typeface="Cambria Math" panose="02040503050406030204" pitchFamily="18" charset="0"/>
                              </a:rPr>
                            </m:ctrlPr>
                          </m:sSubPr>
                          <m:e>
                            <m:r>
                              <a:rPr lang="en-IN" b="1" i="0" smtClean="0">
                                <a:latin typeface="Cambria Math" panose="02040503050406030204" pitchFamily="18" charset="0"/>
                              </a:rPr>
                              <m:t>𝐞</m:t>
                            </m:r>
                          </m:e>
                          <m:sub>
                            <m:r>
                              <a:rPr lang="en-IN" b="0" i="1" smtClean="0">
                                <a:latin typeface="Cambria Math" panose="02040503050406030204" pitchFamily="18" charset="0"/>
                              </a:rPr>
                              <m:t>1</m:t>
                            </m:r>
                          </m:sub>
                        </m:sSub>
                      </m:e>
                    </m:d>
                    <m:r>
                      <a:rPr lang="en-IN" b="0" i="1" smtClean="0">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b="0" i="1" smtClean="0">
                                <a:latin typeface="Cambria Math" panose="02040503050406030204" pitchFamily="18" charset="0"/>
                              </a:rPr>
                              <m:t>𝑑</m:t>
                            </m:r>
                          </m:sub>
                        </m:sSub>
                      </m:e>
                    </m:d>
                  </m:oMath>
                </a14:m>
                <a:r>
                  <a:rPr lang="en-IN" dirty="0" smtClean="0"/>
                  <a:t> (all these are </a:t>
                </a:r>
                <a14:m>
                  <m:oMath xmlns:m="http://schemas.openxmlformats.org/officeDocument/2006/math">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𝑘</m:t>
                        </m:r>
                      </m:sup>
                    </m:sSup>
                  </m:oMath>
                </a14:m>
                <a:r>
                  <a:rPr lang="en-IN" dirty="0" smtClean="0"/>
                  <a:t>)</a:t>
                </a:r>
              </a:p>
              <a:p>
                <a:r>
                  <a:rPr lang="en-IN" dirty="0" smtClean="0"/>
                  <a:t>For any new </a:t>
                </a:r>
                <a14:m>
                  <m:oMath xmlns:m="http://schemas.openxmlformats.org/officeDocument/2006/math">
                    <m:r>
                      <a:rPr lang="en-IN" b="1" i="0" smtClean="0">
                        <a:latin typeface="Cambria Math" panose="02040503050406030204" pitchFamily="18" charset="0"/>
                      </a:rPr>
                      <m:t>𝐯</m:t>
                    </m:r>
                    <m:r>
                      <a:rPr lang="en-IN" b="0" i="1" smtClean="0">
                        <a:latin typeface="Cambria Math" panose="02040503050406030204" pitchFamily="18" charset="0"/>
                      </a:rPr>
                      <m:t>=</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𝑑</m:t>
                            </m:r>
                          </m:sub>
                        </m:sSub>
                      </m:e>
                    </m:d>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smtClean="0"/>
                  <a:t>, I can use linearity to find </a:t>
                </a:r>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𝐯</m:t>
                        </m:r>
                      </m:e>
                    </m:d>
                  </m:oMath>
                </a14:m>
                <a:r>
                  <a:rPr lang="en-IN" dirty="0" smtClean="0"/>
                  <a:t/>
                </a:r>
                <a:br>
                  <a:rPr lang="en-IN" dirty="0" smtClean="0"/>
                </a:br>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𝐯</m:t>
                        </m:r>
                      </m:e>
                    </m:d>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𝑑</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1" i="0" smtClean="0">
                                    <a:latin typeface="Cambria Math" panose="02040503050406030204" pitchFamily="18" charset="0"/>
                                  </a:rPr>
                                  <m:t>𝐞</m:t>
                                </m:r>
                              </m:e>
                              <m:sub>
                                <m:r>
                                  <a:rPr lang="en-IN" b="0" i="1" smtClean="0">
                                    <a:latin typeface="Cambria Math" panose="02040503050406030204" pitchFamily="18" charset="0"/>
                                  </a:rPr>
                                  <m:t>𝑖</m:t>
                                </m:r>
                              </m:sub>
                            </m:sSub>
                          </m:e>
                        </m:nary>
                      </m:e>
                    </m:d>
                    <m:r>
                      <a:rPr lang="en-IN" b="0" i="1" smtClean="0">
                        <a:latin typeface="Cambria Math" panose="02040503050406030204" pitchFamily="18" charset="0"/>
                      </a:rPr>
                      <m:t>=</m:t>
                    </m:r>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𝑑</m:t>
                        </m:r>
                      </m:sup>
                      <m:e>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𝑣</m:t>
                                </m:r>
                              </m:e>
                              <m:sub>
                                <m:r>
                                  <a:rPr lang="en-IN" i="1">
                                    <a:latin typeface="Cambria Math" panose="02040503050406030204" pitchFamily="18" charset="0"/>
                                  </a:rPr>
                                  <m:t>𝑖</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𝑖</m:t>
                                </m:r>
                              </m:sub>
                            </m:sSub>
                          </m:e>
                        </m:d>
                      </m:e>
                    </m:nary>
                    <m:r>
                      <a:rPr lang="en-IN" b="0" i="1" smtClean="0">
                        <a:latin typeface="Cambria Math" panose="02040503050406030204" pitchFamily="18" charset="0"/>
                      </a:rPr>
                      <m:t>=</m:t>
                    </m:r>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𝑑</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1" i="0" smtClean="0">
                                    <a:latin typeface="Cambria Math" panose="02040503050406030204" pitchFamily="18" charset="0"/>
                                  </a:rPr>
                                  <m:t>𝐞</m:t>
                                </m:r>
                              </m:e>
                              <m:sub>
                                <m:r>
                                  <a:rPr lang="en-IN" b="0" i="1" smtClean="0">
                                    <a:latin typeface="Cambria Math" panose="02040503050406030204" pitchFamily="18" charset="0"/>
                                  </a:rPr>
                                  <m:t>𝑖</m:t>
                                </m:r>
                              </m:sub>
                            </m:sSub>
                          </m:e>
                        </m:d>
                      </m:e>
                    </m:nary>
                  </m:oMath>
                </a14:m>
                <a:endParaRPr lang="en-IN" dirty="0" smtClean="0"/>
              </a:p>
              <a:p>
                <a:r>
                  <a:rPr lang="en-IN" dirty="0" smtClean="0"/>
                  <a:t>Thus, fixing where the canonical vectors get mapped by </a:t>
                </a:r>
                <a14:m>
                  <m:oMath xmlns:m="http://schemas.openxmlformats.org/officeDocument/2006/math">
                    <m:r>
                      <a:rPr lang="en-IN" b="0" i="1" smtClean="0">
                        <a:latin typeface="Cambria Math" panose="02040503050406030204" pitchFamily="18" charset="0"/>
                      </a:rPr>
                      <m:t>𝑓</m:t>
                    </m:r>
                  </m:oMath>
                </a14:m>
                <a:r>
                  <a:rPr lang="en-IN" dirty="0" smtClean="0"/>
                  <a:t> completely fixes where </a:t>
                </a:r>
                <a:r>
                  <a:rPr lang="en-IN" b="1" i="1" dirty="0" smtClean="0"/>
                  <a:t>any</a:t>
                </a:r>
                <a:r>
                  <a:rPr lang="en-IN" dirty="0" smtClean="0"/>
                  <a:t> vector </a:t>
                </a:r>
                <a14:m>
                  <m:oMath xmlns:m="http://schemas.openxmlformats.org/officeDocument/2006/math">
                    <m:r>
                      <a:rPr lang="en-IN" b="1">
                        <a:latin typeface="Cambria Math" panose="02040503050406030204" pitchFamily="18" charset="0"/>
                      </a:rPr>
                      <m:t>𝐯</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smtClean="0"/>
                  <a:t> must get mapped by </a:t>
                </a:r>
                <a14:m>
                  <m:oMath xmlns:m="http://schemas.openxmlformats.org/officeDocument/2006/math">
                    <m:r>
                      <a:rPr lang="en-IN" b="0" i="1" smtClean="0">
                        <a:latin typeface="Cambria Math" panose="02040503050406030204" pitchFamily="18" charset="0"/>
                      </a:rPr>
                      <m:t>𝑓</m:t>
                    </m:r>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46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12</a:t>
            </a:fld>
            <a:endParaRPr lang="en-US"/>
          </a:p>
        </p:txBody>
      </p:sp>
    </p:spTree>
    <p:extLst>
      <p:ext uri="{BB962C8B-B14F-4D97-AF65-F5344CB8AC3E}">
        <p14:creationId xmlns:p14="http://schemas.microsoft.com/office/powerpoint/2010/main" val="199553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Matrices </a:t>
            </a:r>
            <a:r>
              <a:rPr lang="en-IN" b="1" dirty="0" smtClean="0"/>
              <a:t>ARE</a:t>
            </a:r>
            <a:r>
              <a:rPr lang="en-IN" dirty="0" smtClean="0"/>
              <a:t> Linear Transformations!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If we arrange all these </a:t>
                </a:r>
                <a14:m>
                  <m:oMath xmlns:m="http://schemas.openxmlformats.org/officeDocument/2006/math">
                    <m:r>
                      <a:rPr lang="en-IN" b="0" i="1" smtClean="0">
                        <a:latin typeface="Cambria Math" panose="02040503050406030204" pitchFamily="18" charset="0"/>
                      </a:rPr>
                      <m:t>𝑑</m:t>
                    </m:r>
                  </m:oMath>
                </a14:m>
                <a:r>
                  <a:rPr lang="en-IN" dirty="0" smtClean="0"/>
                  <a:t> vectors (all of which are </a:t>
                </a:r>
                <a14:m>
                  <m:oMath xmlns:m="http://schemas.openxmlformats.org/officeDocument/2006/math">
                    <m:r>
                      <a:rPr lang="en-IN" b="0" i="1" smtClean="0">
                        <a:latin typeface="Cambria Math" panose="02040503050406030204" pitchFamily="18" charset="0"/>
                      </a:rPr>
                      <m:t>𝑘</m:t>
                    </m:r>
                  </m:oMath>
                </a14:m>
                <a:r>
                  <a:rPr lang="en-IN" dirty="0" smtClean="0"/>
                  <a:t>-dimensional) as column vectors side by side, we get a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𝑑</m:t>
                    </m:r>
                  </m:oMath>
                </a14:m>
                <a:r>
                  <a:rPr lang="en-IN" dirty="0" smtClean="0"/>
                  <a:t> matrix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𝑘</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endParaRPr lang="en-IN" dirty="0" smtClean="0">
                  <a:ea typeface="Cambria Math" panose="02040503050406030204" pitchFamily="18" charset="0"/>
                </a:endParaRPr>
              </a:p>
              <a:p>
                <a:pPr algn="ct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e>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b="0" i="1" smtClean="0">
                                            <a:latin typeface="Cambria Math" panose="02040503050406030204" pitchFamily="18" charset="0"/>
                                          </a:rPr>
                                          <m:t>1</m:t>
                                        </m:r>
                                      </m:sub>
                                    </m:sSub>
                                  </m:e>
                                </m:d>
                              </m:e>
                              <m:e/>
                            </m:eqArr>
                          </m:e>
                        </m:d>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e>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b="0" i="1" smtClean="0">
                                            <a:latin typeface="Cambria Math" panose="02040503050406030204" pitchFamily="18" charset="0"/>
                                          </a:rPr>
                                          <m:t>2</m:t>
                                        </m:r>
                                      </m:sub>
                                    </m:sSub>
                                  </m:e>
                                </m:d>
                              </m:e>
                              <m:e/>
                            </m:eqAr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e>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𝑑</m:t>
                                        </m:r>
                                      </m:sub>
                                    </m:sSub>
                                  </m:e>
                                </m:d>
                              </m:e>
                              <m:e/>
                            </m:eqArr>
                          </m:e>
                        </m:d>
                      </m:e>
                    </m:d>
                  </m:oMath>
                </a14:m>
                <a:r>
                  <a:rPr lang="en-IN" dirty="0" smtClean="0"/>
                  <a:t> </a:t>
                </a:r>
              </a:p>
              <a:p>
                <a:r>
                  <a:rPr lang="en-IN" b="1" dirty="0" smtClean="0"/>
                  <a:t>Note</a:t>
                </a:r>
                <a:r>
                  <a:rPr lang="en-IN" dirty="0" smtClean="0"/>
                  <a:t>: another way of writing </a:t>
                </a:r>
                <a14:m>
                  <m:oMath xmlns:m="http://schemas.openxmlformats.org/officeDocument/2006/math">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𝑑</m:t>
                        </m:r>
                      </m:sup>
                      <m:e>
                        <m:sSub>
                          <m:sSubPr>
                            <m:ctrlPr>
                              <a:rPr lang="en-IN" i="1">
                                <a:latin typeface="Cambria Math" panose="02040503050406030204" pitchFamily="18" charset="0"/>
                              </a:rPr>
                            </m:ctrlPr>
                          </m:sSubPr>
                          <m:e>
                            <m:r>
                              <a:rPr lang="en-IN" i="1">
                                <a:latin typeface="Cambria Math" panose="02040503050406030204" pitchFamily="18" charset="0"/>
                              </a:rPr>
                              <m:t>𝑣</m:t>
                            </m:r>
                          </m:e>
                          <m:sub>
                            <m:r>
                              <a:rPr lang="en-IN" i="1">
                                <a:latin typeface="Cambria Math" panose="02040503050406030204" pitchFamily="18" charset="0"/>
                              </a:rPr>
                              <m:t>𝑖</m:t>
                            </m:r>
                          </m:sub>
                        </m:sSub>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𝑖</m:t>
                                </m:r>
                              </m:sub>
                            </m:sSub>
                          </m:e>
                        </m:d>
                      </m:e>
                    </m:nary>
                  </m:oMath>
                </a14:m>
                <a:r>
                  <a:rPr lang="en-IN" dirty="0" smtClean="0"/>
                  <a:t> is to simply write </a:t>
                </a:r>
                <a14:m>
                  <m:oMath xmlns:m="http://schemas.openxmlformats.org/officeDocument/2006/math">
                    <m:r>
                      <a:rPr lang="en-IN" b="0" i="1" smtClean="0">
                        <a:latin typeface="Cambria Math" panose="02040503050406030204" pitchFamily="18" charset="0"/>
                      </a:rPr>
                      <m:t>𝐴</m:t>
                    </m:r>
                    <m:r>
                      <a:rPr lang="en-IN" b="1" i="0" smtClean="0">
                        <a:latin typeface="Cambria Math" panose="02040503050406030204" pitchFamily="18" charset="0"/>
                      </a:rPr>
                      <m:t>𝐯</m:t>
                    </m:r>
                  </m:oMath>
                </a14:m>
                <a:endParaRPr lang="en-IN" b="1" dirty="0" smtClean="0"/>
              </a:p>
              <a:p>
                <a:r>
                  <a:rPr lang="en-IN" dirty="0" smtClean="0"/>
                  <a:t>Thus, all linear transformations from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𝑘</m:t>
                        </m:r>
                      </m:sup>
                    </m:sSup>
                  </m:oMath>
                </a14:m>
                <a:r>
                  <a:rPr lang="en-IN" dirty="0" smtClean="0"/>
                  <a:t> can be expressed as a </a:t>
                </a:r>
                <a14:m>
                  <m:oMath xmlns:m="http://schemas.openxmlformats.org/officeDocument/2006/math">
                    <m:r>
                      <a:rPr lang="en-IN" i="1">
                        <a:latin typeface="Cambria Math" panose="02040503050406030204" pitchFamily="18" charset="0"/>
                      </a:rPr>
                      <m:t>𝑘</m:t>
                    </m:r>
                    <m:r>
                      <a:rPr lang="en-IN" i="1">
                        <a:latin typeface="Cambria Math" panose="02040503050406030204" pitchFamily="18" charset="0"/>
                      </a:rPr>
                      <m:t>×</m:t>
                    </m:r>
                    <m:r>
                      <a:rPr lang="en-IN" i="1">
                        <a:latin typeface="Cambria Math" panose="02040503050406030204" pitchFamily="18" charset="0"/>
                      </a:rPr>
                      <m:t>𝑑</m:t>
                    </m:r>
                  </m:oMath>
                </a14:m>
                <a:r>
                  <a:rPr lang="en-IN" dirty="0"/>
                  <a:t> </a:t>
                </a:r>
                <a:r>
                  <a:rPr lang="en-IN" dirty="0" smtClean="0"/>
                  <a:t>matrix </a:t>
                </a:r>
                <a14:m>
                  <m:oMath xmlns:m="http://schemas.openxmlformats.org/officeDocument/2006/math">
                    <m:r>
                      <a:rPr lang="en-IN" b="0" i="1" smtClean="0">
                        <a:latin typeface="Cambria Math" panose="02040503050406030204" pitchFamily="18" charset="0"/>
                      </a:rPr>
                      <m:t>𝐴</m:t>
                    </m:r>
                  </m:oMath>
                </a14:m>
                <a:r>
                  <a:rPr lang="en-IN" dirty="0" smtClean="0"/>
                  <a:t> such that </a:t>
                </a:r>
                <a14:m>
                  <m:oMath xmlns:m="http://schemas.openxmlformats.org/officeDocument/2006/math">
                    <m:r>
                      <a:rPr lang="en-IN" b="0" i="1" smtClean="0">
                        <a:latin typeface="Cambria Math" panose="02040503050406030204" pitchFamily="18" charset="0"/>
                      </a:rPr>
                      <m:t>𝐴</m:t>
                    </m:r>
                    <m:r>
                      <a:rPr lang="en-IN" b="1" i="0" smtClean="0">
                        <a:latin typeface="Cambria Math" panose="02040503050406030204" pitchFamily="18" charset="0"/>
                      </a:rPr>
                      <m:t>𝐯</m:t>
                    </m:r>
                  </m:oMath>
                </a14:m>
                <a:r>
                  <a:rPr lang="en-IN" dirty="0" smtClean="0"/>
                  <a:t> gives us the transformed vectors!</a:t>
                </a:r>
              </a:p>
              <a:p>
                <a:r>
                  <a:rPr lang="en-IN" dirty="0" smtClean="0"/>
                  <a:t>It is easy to verify that for any matrix </a:t>
                </a:r>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𝑘</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m:t>
                        </m:r>
                      </m:sup>
                    </m:sSup>
                  </m:oMath>
                </a14:m>
                <a:r>
                  <a:rPr lang="en-IN" dirty="0" smtClean="0"/>
                  <a:t>, the transformation defined as </a:t>
                </a:r>
                <a14:m>
                  <m:oMath xmlns:m="http://schemas.openxmlformats.org/officeDocument/2006/math">
                    <m:r>
                      <a:rPr lang="en-IN" b="0" i="1" smtClean="0">
                        <a:latin typeface="Cambria Math" panose="02040503050406030204" pitchFamily="18" charset="0"/>
                      </a:rPr>
                      <m:t>𝑔</m:t>
                    </m:r>
                    <m:r>
                      <a:rPr lang="en-IN" b="0" i="1" smtClean="0">
                        <a:latin typeface="Cambria Math" panose="02040503050406030204" pitchFamily="18" charset="0"/>
                      </a:rPr>
                      <m:t>:</m:t>
                    </m:r>
                    <m:r>
                      <a:rPr lang="en-IN" b="1" i="0" smtClean="0">
                        <a:latin typeface="Cambria Math" panose="02040503050406030204" pitchFamily="18" charset="0"/>
                      </a:rPr>
                      <m:t>𝐯</m:t>
                    </m:r>
                    <m:r>
                      <a:rPr lang="en-IN" b="0" i="1" smtClean="0">
                        <a:latin typeface="Cambria Math" panose="02040503050406030204" pitchFamily="18" charset="0"/>
                      </a:rPr>
                      <m:t>↦</m:t>
                    </m:r>
                    <m:r>
                      <a:rPr lang="en-IN" b="0" i="1" smtClean="0">
                        <a:latin typeface="Cambria Math" panose="02040503050406030204" pitchFamily="18" charset="0"/>
                      </a:rPr>
                      <m:t>𝐵</m:t>
                    </m:r>
                    <m:r>
                      <a:rPr lang="en-IN" b="1" i="0" smtClean="0">
                        <a:latin typeface="Cambria Math" panose="02040503050406030204" pitchFamily="18" charset="0"/>
                      </a:rPr>
                      <m:t>𝐯</m:t>
                    </m:r>
                  </m:oMath>
                </a14:m>
                <a:r>
                  <a:rPr lang="en-IN" dirty="0" smtClean="0"/>
                  <a:t> is always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366" b="-264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4523" y="1761423"/>
            <a:ext cx="1740935" cy="1740935"/>
          </a:xfrm>
          <a:prstGeom prst="rect">
            <a:avLst/>
          </a:prstGeom>
        </p:spPr>
      </p:pic>
      <p:sp>
        <p:nvSpPr>
          <p:cNvPr id="6" name="Rectangular Callout 5"/>
          <p:cNvSpPr/>
          <p:nvPr/>
        </p:nvSpPr>
        <p:spPr>
          <a:xfrm>
            <a:off x="2329314" y="1761422"/>
            <a:ext cx="8195209" cy="981517"/>
          </a:xfrm>
          <a:prstGeom prst="wedgeRectCallout">
            <a:avLst>
              <a:gd name="adj1" fmla="val 58797"/>
              <a:gd name="adj2" fmla="val 5822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This means every linear transformation uniquely corresponds to a matrix and every matrix uniquely defines a linear transformation!</a:t>
            </a:r>
          </a:p>
        </p:txBody>
      </p:sp>
      <p:grpSp>
        <p:nvGrpSpPr>
          <p:cNvPr id="7" name="Group 6"/>
          <p:cNvGrpSpPr/>
          <p:nvPr/>
        </p:nvGrpSpPr>
        <p:grpSpPr>
          <a:xfrm>
            <a:off x="10493645" y="466114"/>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Rectangular Callout 12"/>
              <p:cNvSpPr/>
              <p:nvPr/>
            </p:nvSpPr>
            <p:spPr>
              <a:xfrm>
                <a:off x="1010653" y="191994"/>
                <a:ext cx="9420213" cy="1368052"/>
              </a:xfrm>
              <a:prstGeom prst="wedgeRectCallout">
                <a:avLst>
                  <a:gd name="adj1" fmla="val 59553"/>
                  <a:gd name="adj2" fmla="val 5538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Be careful – this works only for linear transformations. If the transformation you have in mind is non-linear, then merely specifying what happens to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b="1">
                            <a:solidFill>
                              <a:schemeClr val="tx1"/>
                            </a:solidFill>
                            <a:latin typeface="Cambria Math" panose="02040503050406030204" pitchFamily="18" charset="0"/>
                          </a:rPr>
                          <m:t>𝐞</m:t>
                        </m:r>
                      </m:e>
                      <m:sub>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b="1">
                            <a:solidFill>
                              <a:schemeClr val="tx1"/>
                            </a:solidFill>
                            <a:latin typeface="Cambria Math" panose="02040503050406030204" pitchFamily="18" charset="0"/>
                          </a:rPr>
                          <m:t>𝐞</m:t>
                        </m:r>
                      </m:e>
                      <m:sub>
                        <m:r>
                          <a:rPr lang="en-IN" sz="2400" b="0" i="1" smtClean="0">
                            <a:solidFill>
                              <a:schemeClr val="tx1"/>
                            </a:solidFill>
                            <a:latin typeface="Cambria Math" panose="02040503050406030204" pitchFamily="18" charset="0"/>
                          </a:rPr>
                          <m:t>𝑑</m:t>
                        </m:r>
                      </m:sub>
                    </m:sSub>
                  </m:oMath>
                </a14:m>
                <a:r>
                  <a:rPr lang="en-IN" sz="2400" dirty="0" smtClean="0">
                    <a:solidFill>
                      <a:schemeClr val="tx1"/>
                    </a:solidFill>
                    <a:latin typeface="+mj-lt"/>
                  </a:rPr>
                  <a:t> on that transformation will not tell us complete details of that map</a:t>
                </a:r>
                <a:endParaRPr lang="en-IN" sz="2400" dirty="0">
                  <a:solidFill>
                    <a:schemeClr val="tx1"/>
                  </a:solidFill>
                  <a:latin typeface="+mj-lt"/>
                </a:endParaRPr>
              </a:p>
            </p:txBody>
          </p:sp>
        </mc:Choice>
        <mc:Fallback xmlns="">
          <p:sp>
            <p:nvSpPr>
              <p:cNvPr id="13" name="Rectangular Callout 12"/>
              <p:cNvSpPr>
                <a:spLocks noRot="1" noChangeAspect="1" noMove="1" noResize="1" noEditPoints="1" noAdjustHandles="1" noChangeArrowheads="1" noChangeShapeType="1" noTextEdit="1"/>
              </p:cNvSpPr>
              <p:nvPr/>
            </p:nvSpPr>
            <p:spPr>
              <a:xfrm>
                <a:off x="1010653" y="191994"/>
                <a:ext cx="9420213" cy="1368052"/>
              </a:xfrm>
              <a:prstGeom prst="wedgeRectCallout">
                <a:avLst>
                  <a:gd name="adj1" fmla="val 59553"/>
                  <a:gd name="adj2" fmla="val 55380"/>
                </a:avLst>
              </a:prstGeom>
              <a:blipFill>
                <a:blip r:embed="rId4"/>
                <a:stretch>
                  <a:fillRect l="-647"/>
                </a:stretch>
              </a:blipFill>
              <a:ln w="38100">
                <a:solidFill>
                  <a:schemeClr val="accent1"/>
                </a:solidFill>
              </a:ln>
            </p:spPr>
            <p:txBody>
              <a:bodyPr/>
              <a:lstStyle/>
              <a:p>
                <a:r>
                  <a:rPr lang="en-IN">
                    <a:noFill/>
                  </a:rPr>
                  <a:t> </a:t>
                </a:r>
              </a:p>
            </p:txBody>
          </p:sp>
        </mc:Fallback>
      </mc:AlternateContent>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3471" y="3558738"/>
            <a:ext cx="1740936" cy="1740936"/>
          </a:xfrm>
          <a:prstGeom prst="rect">
            <a:avLst/>
          </a:prstGeom>
        </p:spPr>
      </p:pic>
      <mc:AlternateContent xmlns:mc="http://schemas.openxmlformats.org/markup-compatibility/2006" xmlns:a14="http://schemas.microsoft.com/office/drawing/2010/main">
        <mc:Choice Requires="a14">
          <p:sp>
            <p:nvSpPr>
              <p:cNvPr id="20" name="Rectangular Callout 19"/>
              <p:cNvSpPr/>
              <p:nvPr/>
            </p:nvSpPr>
            <p:spPr>
              <a:xfrm>
                <a:off x="349220" y="3558737"/>
                <a:ext cx="10379739" cy="1523255"/>
              </a:xfrm>
              <a:prstGeom prst="wedgeRectCallout">
                <a:avLst>
                  <a:gd name="adj1" fmla="val 57406"/>
                  <a:gd name="adj2" fmla="val 2915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use feature matrices in ML, say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𝑛</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𝑑</m:t>
                        </m:r>
                      </m:sup>
                    </m:sSup>
                  </m:oMath>
                </a14:m>
                <a:r>
                  <a:rPr lang="en-IN" sz="2400" dirty="0" smtClean="0">
                    <a:solidFill>
                      <a:schemeClr val="tx1"/>
                    </a:solidFill>
                    <a:latin typeface="+mj-lt"/>
                  </a:rPr>
                  <a:t>. Even these matrices correspond to maps – they map models to scores i.e.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𝐰</m:t>
                    </m:r>
                    <m:r>
                      <a:rPr lang="en-IN" sz="2400" b="0" i="1" smtClean="0">
                        <a:solidFill>
                          <a:schemeClr val="tx1"/>
                        </a:solidFill>
                        <a:latin typeface="Cambria Math" panose="02040503050406030204" pitchFamily="18" charset="0"/>
                      </a:rPr>
                      <m:t>↦</m:t>
                    </m:r>
                    <m:acc>
                      <m:accPr>
                        <m:chr m:val="̂"/>
                        <m:ctrlPr>
                          <a:rPr lang="en-IN" sz="2400" b="0" i="1" smtClean="0">
                            <a:solidFill>
                              <a:schemeClr val="tx1"/>
                            </a:solidFill>
                            <a:latin typeface="Cambria Math" panose="02040503050406030204" pitchFamily="18" charset="0"/>
                          </a:rPr>
                        </m:ctrlPr>
                      </m:accPr>
                      <m:e>
                        <m:r>
                          <a:rPr lang="en-IN" sz="2400" b="1" i="1" smtClean="0">
                            <a:solidFill>
                              <a:schemeClr val="tx1"/>
                            </a:solidFill>
                            <a:latin typeface="Cambria Math" panose="02040503050406030204" pitchFamily="18" charset="0"/>
                          </a:rPr>
                          <m:t>𝐲</m:t>
                        </m:r>
                      </m:e>
                    </m:acc>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𝑋</m:t>
                    </m:r>
                    <m:r>
                      <a:rPr lang="en-IN" sz="2400" b="1" i="0" smtClean="0">
                        <a:solidFill>
                          <a:schemeClr val="tx1"/>
                        </a:solidFill>
                        <a:latin typeface="Cambria Math" panose="02040503050406030204" pitchFamily="18" charset="0"/>
                      </a:rPr>
                      <m:t>𝐰</m:t>
                    </m:r>
                  </m:oMath>
                </a14:m>
                <a:r>
                  <a:rPr lang="en-IN" sz="2400" dirty="0" smtClean="0">
                    <a:solidFill>
                      <a:schemeClr val="tx1"/>
                    </a:solidFill>
                    <a:latin typeface="+mj-lt"/>
                  </a:rPr>
                  <a:t>. Thus, features define a linear map too! The goal of ML is to find a suitable input for this map (the model </a:t>
                </a:r>
                <a14:m>
                  <m:oMath xmlns:m="http://schemas.openxmlformats.org/officeDocument/2006/math">
                    <m:r>
                      <a:rPr lang="en-IN" sz="2400" b="1" i="0" smtClean="0">
                        <a:solidFill>
                          <a:schemeClr val="tx1"/>
                        </a:solidFill>
                        <a:latin typeface="Cambria Math" panose="02040503050406030204" pitchFamily="18" charset="0"/>
                      </a:rPr>
                      <m:t>𝐰</m:t>
                    </m:r>
                  </m:oMath>
                </a14:m>
                <a:r>
                  <a:rPr lang="en-IN" sz="2400" dirty="0" smtClean="0">
                    <a:solidFill>
                      <a:schemeClr val="tx1"/>
                    </a:solidFill>
                    <a:latin typeface="+mj-lt"/>
                  </a:rPr>
                  <a:t>) such that the output is as desired by us (e.g. we may want </a:t>
                </a:r>
                <a14:m>
                  <m:oMath xmlns:m="http://schemas.openxmlformats.org/officeDocument/2006/math">
                    <m:acc>
                      <m:accPr>
                        <m:chr m:val="̂"/>
                        <m:ctrlPr>
                          <a:rPr lang="en-IN" sz="2400" b="0" i="1" smtClean="0">
                            <a:solidFill>
                              <a:schemeClr val="tx1"/>
                            </a:solidFill>
                            <a:latin typeface="Cambria Math" panose="02040503050406030204" pitchFamily="18" charset="0"/>
                          </a:rPr>
                        </m:ctrlPr>
                      </m:accPr>
                      <m:e>
                        <m:r>
                          <a:rPr lang="en-IN" sz="2400" b="1" i="0" smtClean="0">
                            <a:solidFill>
                              <a:schemeClr val="tx1"/>
                            </a:solidFill>
                            <a:latin typeface="Cambria Math" panose="02040503050406030204" pitchFamily="18" charset="0"/>
                          </a:rPr>
                          <m:t>𝐲</m:t>
                        </m:r>
                      </m:e>
                    </m:acc>
                    <m:r>
                      <a:rPr lang="en-IN" sz="2400" b="0" i="1" dirty="0" smtClean="0">
                        <a:solidFill>
                          <a:schemeClr val="tx1"/>
                        </a:solidFill>
                        <a:latin typeface="Cambria Math" panose="02040503050406030204" pitchFamily="18" charset="0"/>
                      </a:rPr>
                      <m:t>≈</m:t>
                    </m:r>
                    <m:r>
                      <a:rPr lang="en-IN" sz="2400" b="1" i="0" dirty="0" smtClean="0">
                        <a:solidFill>
                          <a:schemeClr val="tx1"/>
                        </a:solidFill>
                        <a:latin typeface="Cambria Math" panose="02040503050406030204" pitchFamily="18" charset="0"/>
                      </a:rPr>
                      <m:t>𝐲</m:t>
                    </m:r>
                  </m:oMath>
                </a14:m>
                <a:r>
                  <a:rPr lang="en-IN" sz="2400" dirty="0" smtClean="0">
                    <a:solidFill>
                      <a:schemeClr val="tx1"/>
                    </a:solidFill>
                    <a:latin typeface="+mj-lt"/>
                  </a:rPr>
                  <a:t> or </a:t>
                </a:r>
                <a14:m>
                  <m:oMath xmlns:m="http://schemas.openxmlformats.org/officeDocument/2006/math">
                    <m:r>
                      <m:rPr>
                        <m:sty m:val="p"/>
                      </m:rPr>
                      <a:rPr lang="en-IN" sz="2400" b="0" i="0" smtClean="0">
                        <a:solidFill>
                          <a:schemeClr val="tx1"/>
                        </a:solidFill>
                        <a:latin typeface="Cambria Math" panose="02040503050406030204" pitchFamily="18" charset="0"/>
                      </a:rPr>
                      <m:t>sign</m:t>
                    </m:r>
                    <m:d>
                      <m:dPr>
                        <m:ctrlPr>
                          <a:rPr lang="en-IN" sz="2400" b="0" i="1" smtClean="0">
                            <a:solidFill>
                              <a:schemeClr val="tx1"/>
                            </a:solidFill>
                            <a:latin typeface="Cambria Math" panose="02040503050406030204" pitchFamily="18" charset="0"/>
                          </a:rPr>
                        </m:ctrlPr>
                      </m:dPr>
                      <m:e>
                        <m:acc>
                          <m:accPr>
                            <m:chr m:val="̂"/>
                            <m:ctrlPr>
                              <a:rPr lang="en-IN" sz="2400" b="0" i="1" smtClean="0">
                                <a:solidFill>
                                  <a:schemeClr val="tx1"/>
                                </a:solidFill>
                                <a:latin typeface="Cambria Math" panose="02040503050406030204" pitchFamily="18" charset="0"/>
                              </a:rPr>
                            </m:ctrlPr>
                          </m:accPr>
                          <m:e>
                            <m:r>
                              <a:rPr lang="en-IN" sz="2400" b="1" i="0" smtClean="0">
                                <a:solidFill>
                                  <a:schemeClr val="tx1"/>
                                </a:solidFill>
                                <a:latin typeface="Cambria Math" panose="02040503050406030204" pitchFamily="18" charset="0"/>
                              </a:rPr>
                              <m:t>𝐲</m:t>
                            </m:r>
                          </m:e>
                        </m:acc>
                      </m:e>
                    </m:d>
                    <m:r>
                      <a:rPr lang="en-IN" sz="2400" b="0" i="1" smtClean="0">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𝐲</m:t>
                    </m:r>
                  </m:oMath>
                </a14:m>
                <a:r>
                  <a:rPr lang="en-IN" sz="2400" dirty="0" smtClean="0">
                    <a:solidFill>
                      <a:schemeClr val="tx1"/>
                    </a:solidFill>
                    <a:latin typeface="+mj-lt"/>
                  </a:rPr>
                  <a:t>)</a:t>
                </a:r>
                <a:endParaRPr lang="en-IN" sz="2400" b="1" dirty="0" smtClean="0">
                  <a:solidFill>
                    <a:schemeClr val="tx1"/>
                  </a:solidFill>
                  <a:latin typeface="+mj-lt"/>
                </a:endParaRPr>
              </a:p>
            </p:txBody>
          </p:sp>
        </mc:Choice>
        <mc:Fallback xmlns="">
          <p:sp>
            <p:nvSpPr>
              <p:cNvPr id="20" name="Rectangular Callout 19"/>
              <p:cNvSpPr>
                <a:spLocks noRot="1" noChangeAspect="1" noMove="1" noResize="1" noEditPoints="1" noAdjustHandles="1" noChangeArrowheads="1" noChangeShapeType="1" noTextEdit="1"/>
              </p:cNvSpPr>
              <p:nvPr/>
            </p:nvSpPr>
            <p:spPr>
              <a:xfrm>
                <a:off x="349220" y="3558737"/>
                <a:ext cx="10379739" cy="1523255"/>
              </a:xfrm>
              <a:prstGeom prst="wedgeRectCallout">
                <a:avLst>
                  <a:gd name="adj1" fmla="val 57406"/>
                  <a:gd name="adj2" fmla="val 29157"/>
                </a:avLst>
              </a:prstGeom>
              <a:blipFill>
                <a:blip r:embed="rId6"/>
                <a:stretch>
                  <a:fillRect l="-599" t="-2734" b="-8984"/>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0485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right)">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3"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Special Linear Transformations</a:t>
            </a:r>
            <a:endParaRPr lang="en-IN" dirty="0"/>
          </a:p>
        </p:txBody>
      </p:sp>
      <p:sp>
        <p:nvSpPr>
          <p:cNvPr id="3" name="Content Placeholder 2"/>
          <p:cNvSpPr>
            <a:spLocks noGrp="1"/>
          </p:cNvSpPr>
          <p:nvPr>
            <p:ph idx="1"/>
          </p:nvPr>
        </p:nvSpPr>
        <p:spPr>
          <a:xfrm>
            <a:off x="253354" y="1111624"/>
            <a:ext cx="7273602" cy="5746376"/>
          </a:xfrm>
        </p:spPr>
        <p:txBody>
          <a:bodyPr>
            <a:normAutofit/>
          </a:bodyPr>
          <a:lstStyle/>
          <a:p>
            <a:r>
              <a:rPr lang="en-IN" dirty="0" smtClean="0"/>
              <a:t>The first kind of linear transformations that we study are </a:t>
            </a:r>
            <a:r>
              <a:rPr lang="en-IN" i="1" dirty="0" smtClean="0"/>
              <a:t>scaling transformations</a:t>
            </a:r>
            <a:r>
              <a:rPr lang="en-IN" dirty="0" smtClean="0"/>
              <a:t> that simply scale the various dimensions by different amounts</a:t>
            </a:r>
          </a:p>
          <a:p>
            <a:pPr lvl="2"/>
            <a:r>
              <a:rPr lang="en-IN" dirty="0" smtClean="0"/>
              <a:t>Scaling by a negative quantity is permitted – amounts to flipping that dimension</a:t>
            </a:r>
          </a:p>
          <a:p>
            <a:pPr lvl="2"/>
            <a:r>
              <a:rPr lang="en-IN" dirty="0" smtClean="0"/>
              <a:t>For scaling transformations, output vector is of the same dim as input vector</a:t>
            </a:r>
          </a:p>
          <a:p>
            <a:pPr lvl="2"/>
            <a:r>
              <a:rPr lang="en-IN" dirty="0" smtClean="0"/>
              <a:t>Sometimes, we may treat scaling by zero as equivalent to dropping a dimension</a:t>
            </a:r>
          </a:p>
          <a:p>
            <a:pPr lvl="2"/>
            <a:r>
              <a:rPr lang="en-IN" dirty="0" smtClean="0"/>
              <a:t>Scaling transformations correspond to diagonal matrices</a:t>
            </a:r>
          </a:p>
          <a:p>
            <a:r>
              <a:rPr lang="en-IN" dirty="0" smtClean="0"/>
              <a:t>Easy to see that scaling maps are linear</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14</a:t>
            </a:fld>
            <a:endParaRPr lang="en-US"/>
          </a:p>
        </p:txBody>
      </p:sp>
      <p:grpSp>
        <p:nvGrpSpPr>
          <p:cNvPr id="115" name="Group 114"/>
          <p:cNvGrpSpPr/>
          <p:nvPr/>
        </p:nvGrpSpPr>
        <p:grpSpPr>
          <a:xfrm>
            <a:off x="7526957" y="1111624"/>
            <a:ext cx="4326726" cy="3344873"/>
            <a:chOff x="7526957" y="1111624"/>
            <a:chExt cx="4326726" cy="3344873"/>
          </a:xfrm>
        </p:grpSpPr>
        <p:cxnSp>
          <p:nvCxnSpPr>
            <p:cNvPr id="45" name="Straight Arrow Connector 44"/>
            <p:cNvCxnSpPr/>
            <p:nvPr/>
          </p:nvCxnSpPr>
          <p:spPr>
            <a:xfrm flipV="1">
              <a:off x="9688945" y="1802070"/>
              <a:ext cx="1480914" cy="980706"/>
            </a:xfrm>
            <a:prstGeom prst="straightConnector1">
              <a:avLst/>
            </a:prstGeom>
            <a:noFill/>
            <a:ln w="38100" cap="flat" cmpd="sng" algn="ctr">
              <a:solidFill>
                <a:schemeClr val="bg1">
                  <a:lumMod val="65000"/>
                </a:schemeClr>
              </a:solidFill>
              <a:prstDash val="solid"/>
              <a:tailEnd type="triangle" w="lg" len="lg"/>
            </a:ln>
            <a:effectLst/>
          </p:spPr>
        </p:cxnSp>
        <p:cxnSp>
          <p:nvCxnSpPr>
            <p:cNvPr id="8" name="Straight Connector 7"/>
            <p:cNvCxnSpPr/>
            <p:nvPr/>
          </p:nvCxnSpPr>
          <p:spPr>
            <a:xfrm>
              <a:off x="771714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1078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704418"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198056"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691694"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18533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67897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17261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663499"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9690320" y="-858931"/>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9690320" y="-365293"/>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9690320" y="128346"/>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9690320" y="621984"/>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526957" y="3278985"/>
              <a:ext cx="43267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526957" y="3772623"/>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7526957" y="4263689"/>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V="1">
              <a:off x="9688945" y="2289136"/>
              <a:ext cx="5499" cy="493640"/>
            </a:xfrm>
            <a:prstGeom prst="straightConnector1">
              <a:avLst/>
            </a:prstGeom>
            <a:noFill/>
            <a:ln w="38100" cap="flat" cmpd="sng" algn="ctr">
              <a:solidFill>
                <a:schemeClr val="bg1">
                  <a:lumMod val="65000"/>
                </a:schemeClr>
              </a:solidFill>
              <a:prstDash val="solid"/>
              <a:tailEnd type="triangle" w="lg" len="lg"/>
            </a:ln>
            <a:effectLst/>
          </p:spPr>
        </p:cxnSp>
        <p:cxnSp>
          <p:nvCxnSpPr>
            <p:cNvPr id="158" name="Straight Arrow Connector 157"/>
            <p:cNvCxnSpPr/>
            <p:nvPr/>
          </p:nvCxnSpPr>
          <p:spPr>
            <a:xfrm>
              <a:off x="9686194" y="2781349"/>
              <a:ext cx="499138" cy="3997"/>
            </a:xfrm>
            <a:prstGeom prst="straightConnector1">
              <a:avLst/>
            </a:prstGeom>
            <a:noFill/>
            <a:ln w="38100" cap="flat" cmpd="sng" algn="ctr">
              <a:solidFill>
                <a:schemeClr val="bg1">
                  <a:lumMod val="65000"/>
                </a:schemeClr>
              </a:solidFill>
              <a:prstDash val="solid"/>
              <a:tailEnd type="triangle" w="lg" len="lg"/>
            </a:ln>
            <a:effectLst/>
          </p:spPr>
        </p:cxnSp>
      </p:grpSp>
      <mc:AlternateContent xmlns:mc="http://schemas.openxmlformats.org/markup-compatibility/2006" xmlns:a14="http://schemas.microsoft.com/office/drawing/2010/main">
        <mc:Choice Requires="a14">
          <p:sp>
            <p:nvSpPr>
              <p:cNvPr id="152" name="TextBox 151"/>
              <p:cNvSpPr txBox="1"/>
              <p:nvPr/>
            </p:nvSpPr>
            <p:spPr>
              <a:xfrm>
                <a:off x="7669530" y="5338579"/>
                <a:ext cx="3796349" cy="968791"/>
              </a:xfrm>
              <a:prstGeom prst="rect">
                <a:avLst/>
              </a:prstGeom>
              <a:noFill/>
            </p:spPr>
            <p:txBody>
              <a:bodyPr wrap="square" rtlCol="0">
                <a:spAutoFit/>
              </a:bodyPr>
              <a:lstStyle/>
              <a:p>
                <a:r>
                  <a:rPr lang="en-IN" sz="3200" b="0" dirty="0" smtClean="0">
                    <a:latin typeface="+mj-lt"/>
                  </a:rPr>
                  <a:t>e.g. </a:t>
                </a:r>
                <a14:m>
                  <m:oMath xmlns:m="http://schemas.openxmlformats.org/officeDocument/2006/math">
                    <m:r>
                      <a:rPr lang="en-IN" sz="3200" b="0" i="1" smtClean="0">
                        <a:latin typeface="Cambria Math" panose="02040503050406030204" pitchFamily="18" charset="0"/>
                      </a:rPr>
                      <m:t>𝐴</m:t>
                    </m:r>
                    <m:r>
                      <a:rPr lang="en-IN" sz="3200" b="0" i="1" smtClean="0">
                        <a:latin typeface="Cambria Math" panose="02040503050406030204" pitchFamily="18" charset="0"/>
                      </a:rPr>
                      <m:t>=</m:t>
                    </m:r>
                    <m:d>
                      <m:dPr>
                        <m:begChr m:val="["/>
                        <m:endChr m:val="]"/>
                        <m:ctrlPr>
                          <a:rPr lang="en-IN" sz="3200" b="0" i="1" smtClean="0">
                            <a:latin typeface="Cambria Math" panose="02040503050406030204" pitchFamily="18" charset="0"/>
                          </a:rPr>
                        </m:ctrlPr>
                      </m:dPr>
                      <m:e>
                        <m:m>
                          <m:mPr>
                            <m:mcs>
                              <m:mc>
                                <m:mcPr>
                                  <m:count m:val="2"/>
                                  <m:mcJc m:val="center"/>
                                </m:mcPr>
                              </m:mc>
                            </m:mcs>
                            <m:ctrlPr>
                              <a:rPr lang="en-IN" sz="3200" b="0" i="1" smtClean="0">
                                <a:latin typeface="Cambria Math" panose="02040503050406030204" pitchFamily="18" charset="0"/>
                              </a:rPr>
                            </m:ctrlPr>
                          </m:mPr>
                          <m:mr>
                            <m:e>
                              <m:r>
                                <m:rPr>
                                  <m:brk m:alnAt="7"/>
                                </m:rPr>
                                <a:rPr lang="en-IN" sz="3200" b="0" i="1" smtClean="0">
                                  <a:latin typeface="Cambria Math" panose="02040503050406030204" pitchFamily="18" charset="0"/>
                                </a:rPr>
                                <m:t>−</m:t>
                              </m:r>
                              <m:r>
                                <a:rPr lang="en-IN" sz="3200" b="0" i="1" smtClean="0">
                                  <a:latin typeface="Cambria Math" panose="02040503050406030204" pitchFamily="18" charset="0"/>
                                </a:rPr>
                                <m:t>0.5</m:t>
                              </m:r>
                            </m:e>
                            <m:e>
                              <m:r>
                                <a:rPr lang="en-IN" sz="3200" b="0" i="1" smtClean="0">
                                  <a:latin typeface="Cambria Math" panose="02040503050406030204" pitchFamily="18" charset="0"/>
                                </a:rPr>
                                <m:t>0</m:t>
                              </m:r>
                            </m:e>
                          </m:mr>
                          <m:mr>
                            <m:e>
                              <m:r>
                                <a:rPr lang="en-IN" sz="3200" b="0" i="1" smtClean="0">
                                  <a:latin typeface="Cambria Math" panose="02040503050406030204" pitchFamily="18" charset="0"/>
                                </a:rPr>
                                <m:t>0</m:t>
                              </m:r>
                            </m:e>
                            <m:e>
                              <m:r>
                                <a:rPr lang="en-IN" sz="3200" b="0" i="1" smtClean="0">
                                  <a:latin typeface="Cambria Math" panose="02040503050406030204" pitchFamily="18" charset="0"/>
                                </a:rPr>
                                <m:t>1.5</m:t>
                              </m:r>
                            </m:e>
                          </m:mr>
                        </m:m>
                      </m:e>
                    </m:d>
                  </m:oMath>
                </a14:m>
                <a:endParaRPr lang="en-IN" sz="3200" dirty="0"/>
              </a:p>
            </p:txBody>
          </p:sp>
        </mc:Choice>
        <mc:Fallback xmlns="">
          <p:sp>
            <p:nvSpPr>
              <p:cNvPr id="152" name="TextBox 151"/>
              <p:cNvSpPr txBox="1">
                <a:spLocks noRot="1" noChangeAspect="1" noMove="1" noResize="1" noEditPoints="1" noAdjustHandles="1" noChangeArrowheads="1" noChangeShapeType="1" noTextEdit="1"/>
              </p:cNvSpPr>
              <p:nvPr/>
            </p:nvSpPr>
            <p:spPr>
              <a:xfrm>
                <a:off x="7669530" y="5338579"/>
                <a:ext cx="3796349" cy="968791"/>
              </a:xfrm>
              <a:prstGeom prst="rect">
                <a:avLst/>
              </a:prstGeom>
              <a:blipFill>
                <a:blip r:embed="rId2"/>
                <a:stretch>
                  <a:fillRect l="-4013" b="-1258"/>
                </a:stretch>
              </a:blipFill>
            </p:spPr>
            <p:txBody>
              <a:bodyPr/>
              <a:lstStyle/>
              <a:p>
                <a:r>
                  <a:rPr lang="en-IN">
                    <a:noFill/>
                  </a:rPr>
                  <a:t> </a:t>
                </a:r>
              </a:p>
            </p:txBody>
          </p:sp>
        </mc:Fallback>
      </mc:AlternateContent>
      <p:grpSp>
        <p:nvGrpSpPr>
          <p:cNvPr id="165" name="Group 164"/>
          <p:cNvGrpSpPr/>
          <p:nvPr/>
        </p:nvGrpSpPr>
        <p:grpSpPr>
          <a:xfrm>
            <a:off x="7526957" y="1115573"/>
            <a:ext cx="4326726" cy="3344873"/>
            <a:chOff x="7526957" y="1111624"/>
            <a:chExt cx="4326726" cy="3344873"/>
          </a:xfrm>
        </p:grpSpPr>
        <p:cxnSp>
          <p:nvCxnSpPr>
            <p:cNvPr id="166" name="Straight Arrow Connector 165"/>
            <p:cNvCxnSpPr/>
            <p:nvPr/>
          </p:nvCxnSpPr>
          <p:spPr>
            <a:xfrm flipV="1">
              <a:off x="9688945" y="1802070"/>
              <a:ext cx="1480914" cy="980706"/>
            </a:xfrm>
            <a:prstGeom prst="straightConnector1">
              <a:avLst/>
            </a:prstGeom>
            <a:noFill/>
            <a:ln w="38100" cap="flat" cmpd="sng" algn="ctr">
              <a:solidFill>
                <a:schemeClr val="accent3"/>
              </a:solidFill>
              <a:prstDash val="solid"/>
              <a:tailEnd type="triangle" w="lg" len="lg"/>
            </a:ln>
            <a:effectLst/>
          </p:spPr>
        </p:cxnSp>
        <p:cxnSp>
          <p:nvCxnSpPr>
            <p:cNvPr id="167" name="Straight Connector 166"/>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067897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a:off x="7526957" y="3772623"/>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184" name="Straight Arrow Connector 183"/>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grpSp>
      <p:grpSp>
        <p:nvGrpSpPr>
          <p:cNvPr id="185" name="Group 184"/>
          <p:cNvGrpSpPr/>
          <p:nvPr/>
        </p:nvGrpSpPr>
        <p:grpSpPr>
          <a:xfrm flipH="1">
            <a:off x="8608745" y="279354"/>
            <a:ext cx="2163363" cy="5017310"/>
            <a:chOff x="7526957" y="1111624"/>
            <a:chExt cx="4326726" cy="3344873"/>
          </a:xfrm>
        </p:grpSpPr>
        <p:cxnSp>
          <p:nvCxnSpPr>
            <p:cNvPr id="186" name="Straight Arrow Connector 185"/>
            <p:cNvCxnSpPr/>
            <p:nvPr/>
          </p:nvCxnSpPr>
          <p:spPr>
            <a:xfrm flipV="1">
              <a:off x="9688945" y="1802070"/>
              <a:ext cx="1480914" cy="980706"/>
            </a:xfrm>
            <a:prstGeom prst="straightConnector1">
              <a:avLst/>
            </a:prstGeom>
            <a:noFill/>
            <a:ln w="38100" cap="flat" cmpd="sng" algn="ctr">
              <a:solidFill>
                <a:schemeClr val="accent3"/>
              </a:solidFill>
              <a:prstDash val="solid"/>
              <a:tailEnd type="triangle" w="lg" len="lg"/>
            </a:ln>
            <a:effectLst/>
          </p:spPr>
        </p:cxnSp>
        <p:cxnSp>
          <p:nvCxnSpPr>
            <p:cNvPr id="187" name="Straight Connector 186"/>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1065971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a:off x="7526957" y="3766206"/>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204" name="Straight Arrow Connector 203"/>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grpSp>
      <p:sp>
        <p:nvSpPr>
          <p:cNvPr id="205" name="TextBox 204"/>
          <p:cNvSpPr txBox="1"/>
          <p:nvPr/>
        </p:nvSpPr>
        <p:spPr>
          <a:xfrm>
            <a:off x="7594118" y="6211848"/>
            <a:ext cx="4184152" cy="707886"/>
          </a:xfrm>
          <a:prstGeom prst="rect">
            <a:avLst/>
          </a:prstGeom>
          <a:noFill/>
        </p:spPr>
        <p:txBody>
          <a:bodyPr wrap="square" rtlCol="0">
            <a:spAutoFit/>
          </a:bodyPr>
          <a:lstStyle/>
          <a:p>
            <a:r>
              <a:rPr lang="en-IN" sz="2000" dirty="0" smtClean="0">
                <a:latin typeface="+mj-lt"/>
              </a:rPr>
              <a:t>Scale x axis by factor of 0.5 and flip it</a:t>
            </a:r>
          </a:p>
          <a:p>
            <a:r>
              <a:rPr lang="en-IN" sz="2000" dirty="0" smtClean="0">
                <a:latin typeface="+mj-lt"/>
              </a:rPr>
              <a:t>Scale y axis by a factor of 1.5</a:t>
            </a:r>
            <a:endParaRPr lang="en-IN" sz="2000" dirty="0">
              <a:latin typeface="+mj-lt"/>
            </a:endParaRPr>
          </a:p>
        </p:txBody>
      </p:sp>
    </p:spTree>
    <p:extLst>
      <p:ext uri="{BB962C8B-B14F-4D97-AF65-F5344CB8AC3E}">
        <p14:creationId xmlns:p14="http://schemas.microsoft.com/office/powerpoint/2010/main" val="422246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1000" fill="hold"/>
                                        <p:tgtEl>
                                          <p:spTgt spid="165"/>
                                        </p:tgtEl>
                                      </p:cBhvr>
                                      <p:by x="100000" y="150000"/>
                                    </p:animScale>
                                  </p:childTnLst>
                                </p:cTn>
                              </p:par>
                            </p:childTnLst>
                          </p:cTn>
                        </p:par>
                        <p:par>
                          <p:cTn id="45" fill="hold">
                            <p:stCondLst>
                              <p:cond delay="1000"/>
                            </p:stCondLst>
                            <p:childTnLst>
                              <p:par>
                                <p:cTn id="46" presetID="6" presetClass="emph" presetSubtype="0" fill="hold" nodeType="afterEffect">
                                  <p:stCondLst>
                                    <p:cond delay="0"/>
                                  </p:stCondLst>
                                  <p:childTnLst>
                                    <p:animScale>
                                      <p:cBhvr>
                                        <p:cTn id="47" dur="1000" fill="hold"/>
                                        <p:tgtEl>
                                          <p:spTgt spid="165"/>
                                        </p:tgtEl>
                                      </p:cBhvr>
                                      <p:by x="50000" y="100000"/>
                                    </p:animScale>
                                  </p:childTnLst>
                                </p:cTn>
                              </p:par>
                            </p:childTnLst>
                          </p:cTn>
                        </p:par>
                        <p:par>
                          <p:cTn id="48" fill="hold">
                            <p:stCondLst>
                              <p:cond delay="2000"/>
                            </p:stCondLst>
                            <p:childTnLst>
                              <p:par>
                                <p:cTn id="49" presetID="45" presetClass="exit" presetSubtype="0" fill="hold" nodeType="afterEffect">
                                  <p:stCondLst>
                                    <p:cond delay="0"/>
                                  </p:stCondLst>
                                  <p:childTnLst>
                                    <p:animEffect transition="out" filter="fade">
                                      <p:cBhvr>
                                        <p:cTn id="50" dur="500"/>
                                        <p:tgtEl>
                                          <p:spTgt spid="165"/>
                                        </p:tgtEl>
                                      </p:cBhvr>
                                    </p:animEffect>
                                    <p:anim calcmode="lin" valueType="num">
                                      <p:cBhvr>
                                        <p:cTn id="51" dur="500"/>
                                        <p:tgtEl>
                                          <p:spTgt spid="16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2" dur="500"/>
                                        <p:tgtEl>
                                          <p:spTgt spid="165"/>
                                        </p:tgtEl>
                                        <p:attrNameLst>
                                          <p:attrName>ppt_h</p:attrName>
                                        </p:attrNameLst>
                                      </p:cBhvr>
                                      <p:tavLst>
                                        <p:tav tm="0">
                                          <p:val>
                                            <p:strVal val="ppt_h"/>
                                          </p:val>
                                        </p:tav>
                                        <p:tav tm="100000">
                                          <p:val>
                                            <p:strVal val="ppt_h"/>
                                          </p:val>
                                        </p:tav>
                                      </p:tavLst>
                                    </p:anim>
                                    <p:set>
                                      <p:cBhvr>
                                        <p:cTn id="53" dur="1" fill="hold">
                                          <p:stCondLst>
                                            <p:cond delay="499"/>
                                          </p:stCondLst>
                                        </p:cTn>
                                        <p:tgtEl>
                                          <p:spTgt spid="165"/>
                                        </p:tgtEl>
                                        <p:attrNameLst>
                                          <p:attrName>style.visibility</p:attrName>
                                        </p:attrNameLst>
                                      </p:cBhvr>
                                      <p:to>
                                        <p:strVal val="hidden"/>
                                      </p:to>
                                    </p:set>
                                  </p:childTnLst>
                                </p:cTn>
                              </p:par>
                            </p:childTnLst>
                          </p:cTn>
                        </p:par>
                        <p:par>
                          <p:cTn id="54" fill="hold">
                            <p:stCondLst>
                              <p:cond delay="2500"/>
                            </p:stCondLst>
                            <p:childTnLst>
                              <p:par>
                                <p:cTn id="55" presetID="45" presetClass="entr" presetSubtype="0" fill="hold" nodeType="afterEffect">
                                  <p:stCondLst>
                                    <p:cond delay="0"/>
                                  </p:stCondLst>
                                  <p:childTnLst>
                                    <p:set>
                                      <p:cBhvr>
                                        <p:cTn id="56" dur="1" fill="hold">
                                          <p:stCondLst>
                                            <p:cond delay="0"/>
                                          </p:stCondLst>
                                        </p:cTn>
                                        <p:tgtEl>
                                          <p:spTgt spid="185"/>
                                        </p:tgtEl>
                                        <p:attrNameLst>
                                          <p:attrName>style.visibility</p:attrName>
                                        </p:attrNameLst>
                                      </p:cBhvr>
                                      <p:to>
                                        <p:strVal val="visible"/>
                                      </p:to>
                                    </p:set>
                                    <p:animEffect transition="in" filter="fade">
                                      <p:cBhvr>
                                        <p:cTn id="57" dur="500"/>
                                        <p:tgtEl>
                                          <p:spTgt spid="185"/>
                                        </p:tgtEl>
                                      </p:cBhvr>
                                    </p:animEffect>
                                    <p:anim calcmode="lin" valueType="num">
                                      <p:cBhvr>
                                        <p:cTn id="58" dur="500" fill="hold"/>
                                        <p:tgtEl>
                                          <p:spTgt spid="185"/>
                                        </p:tgtEl>
                                        <p:attrNameLst>
                                          <p:attrName>ppt_w</p:attrName>
                                        </p:attrNameLst>
                                      </p:cBhvr>
                                      <p:tavLst>
                                        <p:tav tm="0" fmla="#ppt_w*sin(2.5*pi*$)">
                                          <p:val>
                                            <p:fltVal val="0"/>
                                          </p:val>
                                        </p:tav>
                                        <p:tav tm="100000">
                                          <p:val>
                                            <p:fltVal val="1"/>
                                          </p:val>
                                        </p:tav>
                                      </p:tavLst>
                                    </p:anim>
                                    <p:anim calcmode="lin" valueType="num">
                                      <p:cBhvr>
                                        <p:cTn id="59" dur="500" fill="hold"/>
                                        <p:tgtEl>
                                          <p:spTgt spid="1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2" grpId="0"/>
      <p:bldP spid="20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Special Linear Transformations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7273602" cy="5746376"/>
              </a:xfrm>
            </p:spPr>
            <p:txBody>
              <a:bodyPr>
                <a:normAutofit/>
              </a:bodyPr>
              <a:lstStyle/>
              <a:p>
                <a:r>
                  <a:rPr lang="en-IN" i="1" dirty="0" smtClean="0"/>
                  <a:t>Rotation </a:t>
                </a:r>
                <a:r>
                  <a:rPr lang="en-IN" i="1" dirty="0"/>
                  <a:t>transformations</a:t>
                </a:r>
                <a:r>
                  <a:rPr lang="en-IN" dirty="0"/>
                  <a:t> </a:t>
                </a:r>
                <a:r>
                  <a:rPr lang="en-IN" dirty="0" smtClean="0"/>
                  <a:t>are linear maps that simply </a:t>
                </a:r>
                <a:r>
                  <a:rPr lang="en-IN" dirty="0"/>
                  <a:t>rotate the whole space</a:t>
                </a:r>
              </a:p>
              <a:p>
                <a:pPr lvl="2"/>
                <a:r>
                  <a:rPr lang="en-IN" dirty="0" smtClean="0"/>
                  <a:t>Also </a:t>
                </a:r>
                <a:r>
                  <a:rPr lang="en-IN" dirty="0"/>
                  <a:t>preserve </a:t>
                </a:r>
                <a:r>
                  <a:rPr lang="en-IN" dirty="0" smtClean="0"/>
                  <a:t>dot products b/w any </a:t>
                </a:r>
                <a:r>
                  <a:rPr lang="en-IN" dirty="0"/>
                  <a:t>two </a:t>
                </a:r>
                <a:r>
                  <a:rPr lang="en-IN" dirty="0" err="1" smtClean="0"/>
                  <a:t>vecs</a:t>
                </a:r>
                <a:endParaRPr lang="en-IN" dirty="0"/>
              </a:p>
              <a:p>
                <a:pPr lvl="3"/>
                <a:r>
                  <a:rPr lang="en-IN" b="1" dirty="0" smtClean="0"/>
                  <a:t>Corollary</a:t>
                </a:r>
                <a:r>
                  <a:rPr lang="en-IN" dirty="0" smtClean="0"/>
                  <a:t>: also preserve Euclid. distances b/w any </a:t>
                </a:r>
                <a:r>
                  <a:rPr lang="en-IN" dirty="0"/>
                  <a:t>two </a:t>
                </a:r>
                <a:r>
                  <a:rPr lang="en-IN" dirty="0" smtClean="0"/>
                  <a:t>points since </a:t>
                </a:r>
                <a14:m>
                  <m:oMath xmlns:m="http://schemas.openxmlformats.org/officeDocument/2006/math">
                    <m:sSub>
                      <m:sSubPr>
                        <m:ctrlPr>
                          <a:rPr lang="en-IN" b="0" i="1" smtClean="0">
                            <a:latin typeface="Cambria Math" panose="02040503050406030204" pitchFamily="18" charset="0"/>
                          </a:rPr>
                        </m:ctrlPr>
                      </m:sSubPr>
                      <m:e>
                        <m:d>
                          <m:dPr>
                            <m:begChr m:val="‖"/>
                            <m:endChr m:val="‖"/>
                            <m:ctrlPr>
                              <a:rPr lang="en-IN" i="1" smtClean="0">
                                <a:latin typeface="Cambria Math" panose="02040503050406030204" pitchFamily="18" charset="0"/>
                              </a:rPr>
                            </m:ctrlPr>
                          </m:dPr>
                          <m:e>
                            <m:r>
                              <a:rPr lang="en-IN" b="1" i="0" smtClean="0">
                                <a:latin typeface="Cambria Math" panose="02040503050406030204" pitchFamily="18" charset="0"/>
                              </a:rPr>
                              <m:t>𝐱</m:t>
                            </m:r>
                            <m:r>
                              <a:rPr lang="en-IN" b="1" i="0" smtClean="0">
                                <a:latin typeface="Cambria Math" panose="02040503050406030204" pitchFamily="18" charset="0"/>
                              </a:rPr>
                              <m:t>−</m:t>
                            </m:r>
                            <m:r>
                              <a:rPr lang="en-IN" b="1" i="0" smtClean="0">
                                <a:latin typeface="Cambria Math" panose="02040503050406030204" pitchFamily="18" charset="0"/>
                              </a:rPr>
                              <m:t>𝐲</m:t>
                            </m:r>
                          </m:e>
                        </m:d>
                      </m:e>
                      <m:sub>
                        <m:r>
                          <a:rPr lang="en-IN" b="0" i="1" smtClean="0">
                            <a:latin typeface="Cambria Math" panose="02040503050406030204" pitchFamily="18" charset="0"/>
                          </a:rPr>
                          <m:t>2</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d>
                          <m:dPr>
                            <m:begChr m:val="⟨"/>
                            <m:endChr m:val="⟩"/>
                            <m:ctrlPr>
                              <a:rPr lang="en-IN" b="0" i="1" smtClean="0">
                                <a:latin typeface="Cambria Math" panose="02040503050406030204" pitchFamily="18" charset="0"/>
                              </a:rPr>
                            </m:ctrlPr>
                          </m:dPr>
                          <m:e>
                            <m:r>
                              <a:rPr lang="en-IN" b="1">
                                <a:latin typeface="Cambria Math" panose="02040503050406030204" pitchFamily="18" charset="0"/>
                              </a:rPr>
                              <m:t>𝐱</m:t>
                            </m:r>
                            <m:r>
                              <a:rPr lang="en-IN" b="1">
                                <a:latin typeface="Cambria Math" panose="02040503050406030204" pitchFamily="18" charset="0"/>
                              </a:rPr>
                              <m:t>−</m:t>
                            </m:r>
                            <m:r>
                              <a:rPr lang="en-IN" b="1">
                                <a:latin typeface="Cambria Math" panose="02040503050406030204" pitchFamily="18" charset="0"/>
                              </a:rPr>
                              <m:t>𝐲</m:t>
                            </m:r>
                            <m:r>
                              <a:rPr lang="en-IN" b="0" i="1" smtClean="0">
                                <a:latin typeface="Cambria Math" panose="02040503050406030204" pitchFamily="18" charset="0"/>
                              </a:rPr>
                              <m:t>,</m:t>
                            </m:r>
                            <m:r>
                              <a:rPr lang="en-IN" b="1">
                                <a:latin typeface="Cambria Math" panose="02040503050406030204" pitchFamily="18" charset="0"/>
                              </a:rPr>
                              <m:t>𝐱</m:t>
                            </m:r>
                            <m:r>
                              <a:rPr lang="en-IN" b="1">
                                <a:latin typeface="Cambria Math" panose="02040503050406030204" pitchFamily="18" charset="0"/>
                              </a:rPr>
                              <m:t>−</m:t>
                            </m:r>
                            <m:r>
                              <a:rPr lang="en-IN" b="1">
                                <a:latin typeface="Cambria Math" panose="02040503050406030204" pitchFamily="18" charset="0"/>
                              </a:rPr>
                              <m:t>𝐲</m:t>
                            </m:r>
                          </m:e>
                        </m:d>
                      </m:e>
                    </m:rad>
                  </m:oMath>
                </a14:m>
                <a:endParaRPr lang="en-IN" dirty="0"/>
              </a:p>
              <a:p>
                <a:pPr lvl="3"/>
                <a:r>
                  <a:rPr lang="en-IN" dirty="0"/>
                  <a:t>Such maps are called </a:t>
                </a:r>
                <a:r>
                  <a:rPr lang="en-IN" i="1" dirty="0"/>
                  <a:t>isometric </a:t>
                </a:r>
                <a:r>
                  <a:rPr lang="en-IN" i="1" dirty="0" smtClean="0"/>
                  <a:t>transformations</a:t>
                </a:r>
                <a:br>
                  <a:rPr lang="en-IN" i="1" dirty="0" smtClean="0"/>
                </a:br>
                <a:r>
                  <a:rPr lang="en-IN" i="1" dirty="0" err="1" smtClean="0"/>
                  <a:t>iso</a:t>
                </a:r>
                <a:r>
                  <a:rPr lang="en-IN" i="1" dirty="0" smtClean="0"/>
                  <a:t> = same, </a:t>
                </a:r>
                <a:r>
                  <a:rPr lang="en-IN" i="1" dirty="0" err="1" smtClean="0"/>
                  <a:t>metricus</a:t>
                </a:r>
                <a:r>
                  <a:rPr lang="en-IN" i="1" dirty="0" smtClean="0"/>
                  <a:t> = measurement</a:t>
                </a:r>
                <a:endParaRPr lang="en-IN" i="1" dirty="0"/>
              </a:p>
              <a:p>
                <a:pPr lvl="2"/>
                <a:r>
                  <a:rPr lang="en-IN" dirty="0" smtClean="0"/>
                  <a:t>Output </a:t>
                </a:r>
                <a:r>
                  <a:rPr lang="en-IN" dirty="0" err="1" smtClean="0"/>
                  <a:t>vec</a:t>
                </a:r>
                <a:r>
                  <a:rPr lang="en-IN" dirty="0" smtClean="0"/>
                  <a:t> </a:t>
                </a:r>
                <a:r>
                  <a:rPr lang="en-IN" dirty="0"/>
                  <a:t>always of </a:t>
                </a:r>
                <a:r>
                  <a:rPr lang="en-IN" dirty="0" smtClean="0"/>
                  <a:t>same </a:t>
                </a:r>
                <a:r>
                  <a:rPr lang="en-IN" dirty="0"/>
                  <a:t>dim as input </a:t>
                </a:r>
                <a:r>
                  <a:rPr lang="en-IN" dirty="0" err="1" smtClean="0"/>
                  <a:t>vec</a:t>
                </a:r>
                <a:endParaRPr lang="en-IN" dirty="0"/>
              </a:p>
              <a:p>
                <a:pPr lvl="2"/>
                <a:r>
                  <a:rPr lang="en-IN" dirty="0"/>
                  <a:t>Rotation transformations always correspond to matrices whose columns are </a:t>
                </a:r>
                <a:r>
                  <a:rPr lang="en-IN" dirty="0" smtClean="0"/>
                  <a:t>orthonormal</a:t>
                </a:r>
              </a:p>
              <a:p>
                <a:pPr lvl="3"/>
                <a:r>
                  <a:rPr lang="en-IN" dirty="0" smtClean="0"/>
                  <a:t>Since </a:t>
                </a:r>
                <a14:m>
                  <m:oMath xmlns:m="http://schemas.openxmlformats.org/officeDocument/2006/math">
                    <m:sSub>
                      <m:sSubPr>
                        <m:ctrlPr>
                          <a:rPr lang="en-IN" b="0" i="1" smtClean="0">
                            <a:latin typeface="Cambria Math" panose="02040503050406030204" pitchFamily="18" charset="0"/>
                          </a:rPr>
                        </m:ctrlPr>
                      </m:sSubPr>
                      <m:e>
                        <m:r>
                          <a:rPr lang="en-IN" b="1" i="0" smtClean="0">
                            <a:latin typeface="Cambria Math" panose="02040503050406030204" pitchFamily="18" charset="0"/>
                          </a:rPr>
                          <m:t>𝐞</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1" i="0" smtClean="0">
                            <a:latin typeface="Cambria Math" panose="02040503050406030204" pitchFamily="18" charset="0"/>
                          </a:rPr>
                          <m:t>𝐞</m:t>
                        </m:r>
                      </m:e>
                      <m:sub>
                        <m:r>
                          <a:rPr lang="en-IN" b="0" i="1" smtClean="0">
                            <a:latin typeface="Cambria Math" panose="02040503050406030204" pitchFamily="18" charset="0"/>
                          </a:rPr>
                          <m:t>𝑗</m:t>
                        </m:r>
                      </m:sub>
                    </m:sSub>
                  </m:oMath>
                </a14:m>
                <a:r>
                  <a:rPr lang="en-IN" dirty="0" smtClean="0"/>
                  <a:t> if </a:t>
                </a:r>
                <a14:m>
                  <m:oMath xmlns:m="http://schemas.openxmlformats.org/officeDocument/2006/math">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oMath>
                </a14:m>
                <a:r>
                  <a:rPr lang="en-IN" dirty="0" smtClean="0"/>
                  <a:t> and rot. maps preserve dot products, we must have </a:t>
                </a:r>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sSub>
                          <m:sSubPr>
                            <m:ctrlPr>
                              <a:rPr lang="en-IN"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𝑖</m:t>
                            </m:r>
                          </m:sub>
                        </m:sSub>
                      </m:e>
                    </m:d>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sSub>
                          <m:sSubPr>
                            <m:ctrlPr>
                              <a:rPr lang="en-IN"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𝑗</m:t>
                            </m:r>
                          </m:sub>
                        </m:sSub>
                      </m:e>
                    </m:d>
                  </m:oMath>
                </a14:m>
                <a:r>
                  <a:rPr lang="en-IN" dirty="0" smtClean="0"/>
                  <a:t> too!</a:t>
                </a:r>
              </a:p>
              <a:p>
                <a:pPr lvl="3"/>
                <a:r>
                  <a:rPr lang="en-IN" dirty="0" smtClean="0"/>
                  <a:t>Since </a:t>
                </a:r>
                <a14:m>
                  <m:oMath xmlns:m="http://schemas.openxmlformats.org/officeDocument/2006/math">
                    <m:sSub>
                      <m:sSubPr>
                        <m:ctrlPr>
                          <a:rPr lang="en-IN" b="0" i="1" smtClean="0">
                            <a:latin typeface="Cambria Math" panose="02040503050406030204" pitchFamily="18" charset="0"/>
                          </a:rPr>
                        </m:ctrlPr>
                      </m:sSubPr>
                      <m:e>
                        <m:d>
                          <m:dPr>
                            <m:begChr m:val="‖"/>
                            <m:endChr m:val="‖"/>
                            <m:ctrlPr>
                              <a:rPr lang="en-IN" i="1" smtClean="0">
                                <a:latin typeface="Cambria Math" panose="02040503050406030204" pitchFamily="18" charset="0"/>
                              </a:rPr>
                            </m:ctrlPr>
                          </m:dPr>
                          <m:e>
                            <m:sSub>
                              <m:sSubPr>
                                <m:ctrlPr>
                                  <a:rPr lang="en-IN" i="1">
                                    <a:latin typeface="Cambria Math" panose="02040503050406030204" pitchFamily="18" charset="0"/>
                                  </a:rPr>
                                </m:ctrlPr>
                              </m:sSubPr>
                              <m:e>
                                <m:r>
                                  <a:rPr lang="en-IN" b="1">
                                    <a:latin typeface="Cambria Math" panose="02040503050406030204" pitchFamily="18" charset="0"/>
                                  </a:rPr>
                                  <m:t>𝐞</m:t>
                                </m:r>
                              </m:e>
                              <m:sub>
                                <m:r>
                                  <a:rPr lang="en-IN" b="0" i="1" smtClean="0">
                                    <a:latin typeface="Cambria Math" panose="02040503050406030204" pitchFamily="18" charset="0"/>
                                  </a:rPr>
                                  <m:t>𝑖</m:t>
                                </m:r>
                              </m:sub>
                            </m:sSub>
                          </m:e>
                        </m:d>
                      </m:e>
                      <m:sub>
                        <m:r>
                          <a:rPr lang="en-IN" b="0" i="1" smtClean="0">
                            <a:latin typeface="Cambria Math" panose="02040503050406030204" pitchFamily="18" charset="0"/>
                          </a:rPr>
                          <m:t>2</m:t>
                        </m:r>
                      </m:sub>
                    </m:sSub>
                    <m:r>
                      <a:rPr lang="en-IN" b="0" i="1" smtClean="0">
                        <a:latin typeface="Cambria Math" panose="02040503050406030204" pitchFamily="18" charset="0"/>
                      </a:rPr>
                      <m:t>=1</m:t>
                    </m:r>
                  </m:oMath>
                </a14:m>
                <a:r>
                  <a:rPr lang="en-IN" dirty="0" smtClean="0"/>
                  <a:t> hence </a:t>
                </a:r>
                <a14:m>
                  <m:oMath xmlns:m="http://schemas.openxmlformats.org/officeDocument/2006/math">
                    <m:sSub>
                      <m:sSubPr>
                        <m:ctrlPr>
                          <a:rPr lang="en-IN" i="1">
                            <a:latin typeface="Cambria Math" panose="02040503050406030204" pitchFamily="18" charset="0"/>
                          </a:rPr>
                        </m:ctrlPr>
                      </m:sSubPr>
                      <m:e>
                        <m:d>
                          <m:dPr>
                            <m:begChr m:val="‖"/>
                            <m:endChr m:val="‖"/>
                            <m:ctrlPr>
                              <a:rPr lang="en-IN" i="1">
                                <a:latin typeface="Cambria Math" panose="02040503050406030204" pitchFamily="18" charset="0"/>
                              </a:rPr>
                            </m:ctrlPr>
                          </m:dPr>
                          <m:e>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𝑖</m:t>
                                    </m:r>
                                  </m:sub>
                                </m:sSub>
                              </m:e>
                            </m:d>
                          </m:e>
                        </m:d>
                      </m:e>
                      <m:sub>
                        <m:r>
                          <a:rPr lang="en-IN" i="1">
                            <a:latin typeface="Cambria Math" panose="02040503050406030204" pitchFamily="18" charset="0"/>
                          </a:rPr>
                          <m:t>2</m:t>
                        </m:r>
                      </m:sub>
                    </m:sSub>
                    <m:r>
                      <a:rPr lang="en-IN" i="1">
                        <a:latin typeface="Cambria Math" panose="02040503050406030204" pitchFamily="18" charset="0"/>
                      </a:rPr>
                      <m:t>=1</m:t>
                    </m:r>
                  </m:oMath>
                </a14:m>
                <a:r>
                  <a:rPr lang="en-IN" dirty="0" smtClean="0"/>
                  <a:t> too!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7273602" cy="5746376"/>
              </a:xfrm>
              <a:blipFill>
                <a:blip r:embed="rId2"/>
                <a:stretch>
                  <a:fillRect l="-92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15</a:t>
            </a:fld>
            <a:endParaRPr lang="en-US"/>
          </a:p>
        </p:txBody>
      </p:sp>
      <p:grpSp>
        <p:nvGrpSpPr>
          <p:cNvPr id="115" name="Group 114"/>
          <p:cNvGrpSpPr/>
          <p:nvPr/>
        </p:nvGrpSpPr>
        <p:grpSpPr>
          <a:xfrm>
            <a:off x="7526957" y="1111624"/>
            <a:ext cx="4326726" cy="3344873"/>
            <a:chOff x="7526957" y="1111624"/>
            <a:chExt cx="4326726" cy="3344873"/>
          </a:xfrm>
        </p:grpSpPr>
        <p:cxnSp>
          <p:nvCxnSpPr>
            <p:cNvPr id="45" name="Straight Arrow Connector 44"/>
            <p:cNvCxnSpPr/>
            <p:nvPr/>
          </p:nvCxnSpPr>
          <p:spPr>
            <a:xfrm flipV="1">
              <a:off x="9688945" y="1802070"/>
              <a:ext cx="1480914" cy="980706"/>
            </a:xfrm>
            <a:prstGeom prst="straightConnector1">
              <a:avLst/>
            </a:prstGeom>
            <a:noFill/>
            <a:ln w="38100" cap="flat" cmpd="sng" algn="ctr">
              <a:solidFill>
                <a:schemeClr val="bg1">
                  <a:lumMod val="65000"/>
                </a:schemeClr>
              </a:solidFill>
              <a:prstDash val="solid"/>
              <a:tailEnd type="triangle" w="lg" len="lg"/>
            </a:ln>
            <a:effectLst/>
          </p:spPr>
        </p:cxnSp>
        <p:cxnSp>
          <p:nvCxnSpPr>
            <p:cNvPr id="8" name="Straight Connector 7"/>
            <p:cNvCxnSpPr/>
            <p:nvPr/>
          </p:nvCxnSpPr>
          <p:spPr>
            <a:xfrm>
              <a:off x="771714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1078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704418"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198056"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691694"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18533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67897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17261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663499"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9690320" y="-858931"/>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9690320" y="-365293"/>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9690320" y="128346"/>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9690320" y="621984"/>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526957" y="3278985"/>
              <a:ext cx="43267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526957" y="3772623"/>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7526957" y="4263689"/>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V="1">
              <a:off x="9688945" y="2289136"/>
              <a:ext cx="5499" cy="493640"/>
            </a:xfrm>
            <a:prstGeom prst="straightConnector1">
              <a:avLst/>
            </a:prstGeom>
            <a:noFill/>
            <a:ln w="38100" cap="flat" cmpd="sng" algn="ctr">
              <a:solidFill>
                <a:schemeClr val="bg1">
                  <a:lumMod val="65000"/>
                </a:schemeClr>
              </a:solidFill>
              <a:prstDash val="solid"/>
              <a:tailEnd type="triangle" w="lg" len="lg"/>
            </a:ln>
            <a:effectLst/>
          </p:spPr>
        </p:cxnSp>
        <p:cxnSp>
          <p:nvCxnSpPr>
            <p:cNvPr id="158" name="Straight Arrow Connector 157"/>
            <p:cNvCxnSpPr/>
            <p:nvPr/>
          </p:nvCxnSpPr>
          <p:spPr>
            <a:xfrm>
              <a:off x="9686194" y="2781349"/>
              <a:ext cx="499138" cy="3997"/>
            </a:xfrm>
            <a:prstGeom prst="straightConnector1">
              <a:avLst/>
            </a:prstGeom>
            <a:noFill/>
            <a:ln w="38100" cap="flat" cmpd="sng" algn="ctr">
              <a:solidFill>
                <a:schemeClr val="bg1">
                  <a:lumMod val="65000"/>
                </a:schemeClr>
              </a:solidFill>
              <a:prstDash val="solid"/>
              <a:tailEnd type="triangle" w="lg" len="lg"/>
            </a:ln>
            <a:effectLst/>
          </p:spPr>
        </p:cxnSp>
      </p:grpSp>
      <mc:AlternateContent xmlns:mc="http://schemas.openxmlformats.org/markup-compatibility/2006" xmlns:a14="http://schemas.microsoft.com/office/drawing/2010/main">
        <mc:Choice Requires="a14">
          <p:sp>
            <p:nvSpPr>
              <p:cNvPr id="152" name="TextBox 151"/>
              <p:cNvSpPr txBox="1"/>
              <p:nvPr/>
            </p:nvSpPr>
            <p:spPr>
              <a:xfrm>
                <a:off x="7238198" y="5249857"/>
                <a:ext cx="4953801" cy="1233992"/>
              </a:xfrm>
              <a:prstGeom prst="rect">
                <a:avLst/>
              </a:prstGeom>
              <a:noFill/>
            </p:spPr>
            <p:txBody>
              <a:bodyPr wrap="square" rtlCol="0">
                <a:spAutoFit/>
              </a:bodyPr>
              <a:lstStyle/>
              <a:p>
                <a:r>
                  <a:rPr lang="en-IN" sz="3200" b="0" dirty="0" smtClean="0">
                    <a:latin typeface="+mj-lt"/>
                  </a:rPr>
                  <a:t>e.g. </a:t>
                </a:r>
                <a14:m>
                  <m:oMath xmlns:m="http://schemas.openxmlformats.org/officeDocument/2006/math">
                    <m:r>
                      <a:rPr lang="en-IN" sz="3200" b="0" i="1" smtClean="0">
                        <a:latin typeface="Cambria Math" panose="02040503050406030204" pitchFamily="18" charset="0"/>
                      </a:rPr>
                      <m:t>𝐴</m:t>
                    </m:r>
                    <m:r>
                      <a:rPr lang="en-IN" sz="3200" b="0" i="1" smtClean="0">
                        <a:latin typeface="Cambria Math" panose="02040503050406030204" pitchFamily="18" charset="0"/>
                      </a:rPr>
                      <m:t>=</m:t>
                    </m:r>
                    <m:d>
                      <m:dPr>
                        <m:begChr m:val="["/>
                        <m:endChr m:val="]"/>
                        <m:ctrlPr>
                          <a:rPr lang="en-IN" sz="3200" b="0" i="1" smtClean="0">
                            <a:latin typeface="Cambria Math" panose="02040503050406030204" pitchFamily="18" charset="0"/>
                          </a:rPr>
                        </m:ctrlPr>
                      </m:dPr>
                      <m:e>
                        <m:m>
                          <m:mPr>
                            <m:mcs>
                              <m:mc>
                                <m:mcPr>
                                  <m:count m:val="2"/>
                                  <m:mcJc m:val="center"/>
                                </m:mcPr>
                              </m:mc>
                            </m:mcs>
                            <m:ctrlPr>
                              <a:rPr lang="en-IN" sz="3200" b="0" i="1" smtClean="0">
                                <a:latin typeface="Cambria Math" panose="02040503050406030204" pitchFamily="18" charset="0"/>
                              </a:rPr>
                            </m:ctrlPr>
                          </m:mPr>
                          <m:mr>
                            <m:e>
                              <m:r>
                                <a:rPr lang="en-IN" sz="3200" b="0" i="1" smtClean="0">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e>
                              <m:r>
                                <a:rPr lang="en-IN" sz="3200" b="0" i="1" smtClean="0">
                                  <a:latin typeface="Cambria Math" panose="02040503050406030204" pitchFamily="18" charset="0"/>
                                </a:rPr>
                                <m:t>−</m:t>
                              </m:r>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mr>
                          <m:mr>
                            <m:e>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e>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mr>
                        </m:m>
                      </m:e>
                    </m:d>
                  </m:oMath>
                </a14:m>
                <a:endParaRPr lang="en-IN" sz="3200" dirty="0"/>
              </a:p>
            </p:txBody>
          </p:sp>
        </mc:Choice>
        <mc:Fallback xmlns="">
          <p:sp>
            <p:nvSpPr>
              <p:cNvPr id="152" name="TextBox 151"/>
              <p:cNvSpPr txBox="1">
                <a:spLocks noRot="1" noChangeAspect="1" noMove="1" noResize="1" noEditPoints="1" noAdjustHandles="1" noChangeArrowheads="1" noChangeShapeType="1" noTextEdit="1"/>
              </p:cNvSpPr>
              <p:nvPr/>
            </p:nvSpPr>
            <p:spPr>
              <a:xfrm>
                <a:off x="7238198" y="5249857"/>
                <a:ext cx="4953801" cy="1233992"/>
              </a:xfrm>
              <a:prstGeom prst="rect">
                <a:avLst/>
              </a:prstGeom>
              <a:blipFill>
                <a:blip r:embed="rId3"/>
                <a:stretch>
                  <a:fillRect l="-3075"/>
                </a:stretch>
              </a:blipFill>
            </p:spPr>
            <p:txBody>
              <a:bodyPr/>
              <a:lstStyle/>
              <a:p>
                <a:r>
                  <a:rPr lang="en-IN">
                    <a:noFill/>
                  </a:rPr>
                  <a:t> </a:t>
                </a:r>
              </a:p>
            </p:txBody>
          </p:sp>
        </mc:Fallback>
      </mc:AlternateContent>
      <p:grpSp>
        <p:nvGrpSpPr>
          <p:cNvPr id="165" name="Group 164"/>
          <p:cNvGrpSpPr/>
          <p:nvPr/>
        </p:nvGrpSpPr>
        <p:grpSpPr>
          <a:xfrm>
            <a:off x="7526957" y="1115573"/>
            <a:ext cx="4326726" cy="3344873"/>
            <a:chOff x="7526957" y="1111624"/>
            <a:chExt cx="4326726" cy="3344873"/>
          </a:xfrm>
        </p:grpSpPr>
        <p:cxnSp>
          <p:nvCxnSpPr>
            <p:cNvPr id="166" name="Straight Arrow Connector 165"/>
            <p:cNvCxnSpPr/>
            <p:nvPr/>
          </p:nvCxnSpPr>
          <p:spPr>
            <a:xfrm flipV="1">
              <a:off x="9688945" y="1802070"/>
              <a:ext cx="1480914" cy="980706"/>
            </a:xfrm>
            <a:prstGeom prst="straightConnector1">
              <a:avLst/>
            </a:prstGeom>
            <a:noFill/>
            <a:ln w="38100" cap="flat" cmpd="sng" algn="ctr">
              <a:solidFill>
                <a:schemeClr val="accent3"/>
              </a:solidFill>
              <a:prstDash val="solid"/>
              <a:tailEnd type="triangle" w="lg" len="lg"/>
            </a:ln>
            <a:effectLst/>
          </p:spPr>
        </p:cxnSp>
        <p:cxnSp>
          <p:nvCxnSpPr>
            <p:cNvPr id="167" name="Straight Connector 166"/>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067897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a:off x="7526957" y="3772623"/>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184" name="Straight Arrow Connector 183"/>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grpSp>
      <p:sp>
        <p:nvSpPr>
          <p:cNvPr id="66" name="TextBox 65"/>
          <p:cNvSpPr txBox="1"/>
          <p:nvPr/>
        </p:nvSpPr>
        <p:spPr>
          <a:xfrm>
            <a:off x="7594118" y="6483849"/>
            <a:ext cx="4259564" cy="400110"/>
          </a:xfrm>
          <a:prstGeom prst="rect">
            <a:avLst/>
          </a:prstGeom>
          <a:noFill/>
        </p:spPr>
        <p:txBody>
          <a:bodyPr wrap="square" rtlCol="0">
            <a:spAutoFit/>
          </a:bodyPr>
          <a:lstStyle/>
          <a:p>
            <a:r>
              <a:rPr lang="en-IN" sz="2000" dirty="0" smtClean="0">
                <a:latin typeface="+mj-lt"/>
              </a:rPr>
              <a:t>Rotate counter-clockwise by 45 degrees</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8970" y="129866"/>
            <a:ext cx="1740935" cy="1740935"/>
          </a:xfrm>
          <a:prstGeom prst="rect">
            <a:avLst/>
          </a:prstGeom>
        </p:spPr>
      </p:pic>
      <p:sp>
        <p:nvSpPr>
          <p:cNvPr id="48" name="Rectangular Callout 47"/>
          <p:cNvSpPr/>
          <p:nvPr/>
        </p:nvSpPr>
        <p:spPr>
          <a:xfrm>
            <a:off x="3127438" y="67476"/>
            <a:ext cx="7761673" cy="1126977"/>
          </a:xfrm>
          <a:prstGeom prst="wedgeRectCallout">
            <a:avLst>
              <a:gd name="adj1" fmla="val 56051"/>
              <a:gd name="adj2" fmla="val 525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Caution</a:t>
            </a:r>
            <a:r>
              <a:rPr lang="en-IN" sz="2400" dirty="0" smtClean="0">
                <a:solidFill>
                  <a:schemeClr val="tx1"/>
                </a:solidFill>
                <a:latin typeface="+mj-lt"/>
              </a:rPr>
              <a:t>: not all orthonormal matrices correspond to rotation maps though. Orthonormal matrices can also give maps that flip the sign of an axis (after rotating it) or even exchange axes</a:t>
            </a:r>
          </a:p>
        </p:txBody>
      </p:sp>
    </p:spTree>
    <p:extLst>
      <p:ext uri="{BB962C8B-B14F-4D97-AF65-F5344CB8AC3E}">
        <p14:creationId xmlns:p14="http://schemas.microsoft.com/office/powerpoint/2010/main" val="13162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8" presetClass="emph" presetSubtype="0" fill="hold" nodeType="clickEffect">
                                  <p:stCondLst>
                                    <p:cond delay="0"/>
                                  </p:stCondLst>
                                  <p:childTnLst>
                                    <p:animRot by="-2700000">
                                      <p:cBhvr>
                                        <p:cTn id="52" dur="1000" fill="hold"/>
                                        <p:tgtEl>
                                          <p:spTgt spid="165"/>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par>
                          <p:cTn id="57" fill="hold">
                            <p:stCondLst>
                              <p:cond delay="0"/>
                            </p:stCondLst>
                            <p:childTnLst>
                              <p:par>
                                <p:cTn id="58" presetID="22" presetClass="entr" presetSubtype="2" fill="hold" grpId="0" nodeType="after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2" grpId="0"/>
      <p:bldP spid="66" grpId="0"/>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Special Linear Transformations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7273602" cy="5746376"/>
              </a:xfrm>
            </p:spPr>
            <p:txBody>
              <a:bodyPr>
                <a:normAutofit/>
              </a:bodyPr>
              <a:lstStyle/>
              <a:p>
                <a:r>
                  <a:rPr lang="en-IN" dirty="0" smtClean="0"/>
                  <a:t>Beware of linear transformations where the vectors </a:t>
                </a:r>
                <a14:m>
                  <m:oMath xmlns:m="http://schemas.openxmlformats.org/officeDocument/2006/math">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1</m:t>
                            </m:r>
                          </m:sub>
                        </m:sSub>
                      </m:e>
                    </m:d>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𝑑</m:t>
                            </m:r>
                          </m:sub>
                        </m:sSub>
                      </m:e>
                    </m:d>
                  </m:oMath>
                </a14:m>
                <a:r>
                  <a:rPr lang="en-IN" dirty="0" smtClean="0"/>
                  <a:t> are not linearly independent</a:t>
                </a:r>
              </a:p>
              <a:p>
                <a:r>
                  <a:rPr lang="en-IN" dirty="0" smtClean="0"/>
                  <a:t>In such case, the entire space is mapped to a lower-dimensional hyperplane/line</a:t>
                </a:r>
              </a:p>
              <a:p>
                <a:pPr lvl="2"/>
                <a:r>
                  <a:rPr lang="en-IN" dirty="0" smtClean="0"/>
                  <a:t>Sure, this low dimensional (hyper)plane/line could be sitting inside a higher dimensional space but it would itself be low dimensional</a:t>
                </a:r>
              </a:p>
              <a:p>
                <a:r>
                  <a:rPr lang="en-IN" dirty="0" smtClean="0"/>
                  <a:t>This could happen even if </a:t>
                </a:r>
                <a14:m>
                  <m:oMath xmlns:m="http://schemas.openxmlformats.org/officeDocument/2006/math">
                    <m:r>
                      <a:rPr lang="en-IN" b="0" i="1" smtClean="0">
                        <a:latin typeface="Cambria Math" panose="02040503050406030204" pitchFamily="18" charset="0"/>
                      </a:rPr>
                      <m:t>𝑘</m:t>
                    </m:r>
                  </m:oMath>
                </a14:m>
                <a:r>
                  <a:rPr lang="en-IN" dirty="0" smtClean="0"/>
                  <a:t> (the output dim) is a large number, even if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𝑑</m:t>
                    </m:r>
                  </m:oMath>
                </a14:m>
                <a:endParaRPr lang="en-IN" dirty="0" smtClean="0"/>
              </a:p>
              <a:p>
                <a:r>
                  <a:rPr lang="en-IN" dirty="0"/>
                  <a:t>N</a:t>
                </a:r>
                <a:r>
                  <a:rPr lang="en-IN" dirty="0" smtClean="0"/>
                  <a:t>otice that the possible values of </a:t>
                </a:r>
                <a14:m>
                  <m:oMath xmlns:m="http://schemas.openxmlformats.org/officeDocument/2006/math">
                    <m:r>
                      <a:rPr lang="en-IN" b="0" i="1" smtClean="0">
                        <a:latin typeface="Cambria Math" panose="02040503050406030204" pitchFamily="18" charset="0"/>
                      </a:rPr>
                      <m:t>𝐴</m:t>
                    </m:r>
                    <m:r>
                      <a:rPr lang="en-IN" b="1" i="0" smtClean="0">
                        <a:latin typeface="Cambria Math" panose="02040503050406030204" pitchFamily="18" charset="0"/>
                      </a:rPr>
                      <m:t>𝐯</m:t>
                    </m:r>
                  </m:oMath>
                </a14:m>
                <a:r>
                  <a:rPr lang="en-IN" b="1" dirty="0" smtClean="0"/>
                  <a:t> </a:t>
                </a:r>
                <a:r>
                  <a:rPr lang="en-IN" dirty="0" smtClean="0"/>
                  <a:t>are exactly </a:t>
                </a:r>
                <a14:m>
                  <m:oMath xmlns:m="http://schemas.openxmlformats.org/officeDocument/2006/math">
                    <m:r>
                      <m:rPr>
                        <m:sty m:val="p"/>
                      </m:rPr>
                      <a:rPr lang="en-IN" b="0" i="0" smtClean="0">
                        <a:latin typeface="Cambria Math" panose="02040503050406030204" pitchFamily="18" charset="0"/>
                      </a:rPr>
                      <m:t>span</m:t>
                    </m:r>
                    <m:d>
                      <m:dPr>
                        <m:ctrlPr>
                          <a:rPr lang="en-IN" b="0" i="1" smtClean="0">
                            <a:latin typeface="Cambria Math" panose="02040503050406030204" pitchFamily="18" charset="0"/>
                          </a:rPr>
                        </m:ctrlPr>
                      </m:dPr>
                      <m:e>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1</m:t>
                                </m:r>
                              </m:sub>
                            </m:sSub>
                          </m:e>
                        </m:d>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𝑑</m:t>
                                </m:r>
                              </m:sub>
                            </m:sSub>
                          </m:e>
                        </m:d>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7273602" cy="5746376"/>
              </a:xfrm>
              <a:blipFill>
                <a:blip r:embed="rId2"/>
                <a:stretch>
                  <a:fillRect l="-92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16</a:t>
            </a:fld>
            <a:endParaRPr lang="en-US"/>
          </a:p>
        </p:txBody>
      </p:sp>
      <p:grpSp>
        <p:nvGrpSpPr>
          <p:cNvPr id="115" name="Group 114"/>
          <p:cNvGrpSpPr/>
          <p:nvPr/>
        </p:nvGrpSpPr>
        <p:grpSpPr>
          <a:xfrm>
            <a:off x="7526957" y="1111624"/>
            <a:ext cx="4326726" cy="3344873"/>
            <a:chOff x="7526957" y="1111624"/>
            <a:chExt cx="4326726" cy="3344873"/>
          </a:xfrm>
        </p:grpSpPr>
        <p:cxnSp>
          <p:nvCxnSpPr>
            <p:cNvPr id="45" name="Straight Arrow Connector 44"/>
            <p:cNvCxnSpPr/>
            <p:nvPr/>
          </p:nvCxnSpPr>
          <p:spPr>
            <a:xfrm flipV="1">
              <a:off x="9688945" y="1802070"/>
              <a:ext cx="1480914" cy="980706"/>
            </a:xfrm>
            <a:prstGeom prst="straightConnector1">
              <a:avLst/>
            </a:prstGeom>
            <a:noFill/>
            <a:ln w="38100" cap="flat" cmpd="sng" algn="ctr">
              <a:solidFill>
                <a:schemeClr val="bg1">
                  <a:lumMod val="65000"/>
                </a:schemeClr>
              </a:solidFill>
              <a:prstDash val="solid"/>
              <a:tailEnd type="triangle" w="lg" len="lg"/>
            </a:ln>
            <a:effectLst/>
          </p:spPr>
        </p:cxnSp>
        <p:cxnSp>
          <p:nvCxnSpPr>
            <p:cNvPr id="8" name="Straight Connector 7"/>
            <p:cNvCxnSpPr/>
            <p:nvPr/>
          </p:nvCxnSpPr>
          <p:spPr>
            <a:xfrm>
              <a:off x="771714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1078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704418"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198056"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691694"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18533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67897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17261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663499"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9690320" y="-858931"/>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9690320" y="-365293"/>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9690320" y="128346"/>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9690320" y="621984"/>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526957" y="3278985"/>
              <a:ext cx="43267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526957" y="3772623"/>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7526957" y="4263689"/>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V="1">
              <a:off x="9688945" y="2289136"/>
              <a:ext cx="5499" cy="493640"/>
            </a:xfrm>
            <a:prstGeom prst="straightConnector1">
              <a:avLst/>
            </a:prstGeom>
            <a:noFill/>
            <a:ln w="38100" cap="flat" cmpd="sng" algn="ctr">
              <a:solidFill>
                <a:schemeClr val="bg1">
                  <a:lumMod val="65000"/>
                </a:schemeClr>
              </a:solidFill>
              <a:prstDash val="solid"/>
              <a:tailEnd type="triangle" w="lg" len="lg"/>
            </a:ln>
            <a:effectLst/>
          </p:spPr>
        </p:cxnSp>
        <p:cxnSp>
          <p:nvCxnSpPr>
            <p:cNvPr id="158" name="Straight Arrow Connector 157"/>
            <p:cNvCxnSpPr/>
            <p:nvPr/>
          </p:nvCxnSpPr>
          <p:spPr>
            <a:xfrm>
              <a:off x="9686194" y="2781349"/>
              <a:ext cx="499138" cy="3997"/>
            </a:xfrm>
            <a:prstGeom prst="straightConnector1">
              <a:avLst/>
            </a:prstGeom>
            <a:noFill/>
            <a:ln w="38100" cap="flat" cmpd="sng" algn="ctr">
              <a:solidFill>
                <a:schemeClr val="bg1">
                  <a:lumMod val="65000"/>
                </a:schemeClr>
              </a:solidFill>
              <a:prstDash val="solid"/>
              <a:tailEnd type="triangle" w="lg" len="lg"/>
            </a:ln>
            <a:effectLst/>
          </p:spPr>
        </p:cxnSp>
      </p:grpSp>
      <mc:AlternateContent xmlns:mc="http://schemas.openxmlformats.org/markup-compatibility/2006" xmlns:a14="http://schemas.microsoft.com/office/drawing/2010/main">
        <mc:Choice Requires="a14">
          <p:sp>
            <p:nvSpPr>
              <p:cNvPr id="152" name="TextBox 151"/>
              <p:cNvSpPr txBox="1"/>
              <p:nvPr/>
            </p:nvSpPr>
            <p:spPr>
              <a:xfrm>
                <a:off x="7969932" y="5249857"/>
                <a:ext cx="3931661" cy="910314"/>
              </a:xfrm>
              <a:prstGeom prst="rect">
                <a:avLst/>
              </a:prstGeom>
              <a:noFill/>
            </p:spPr>
            <p:txBody>
              <a:bodyPr wrap="square" rtlCol="0">
                <a:spAutoFit/>
              </a:bodyPr>
              <a:lstStyle/>
              <a:p>
                <a:r>
                  <a:rPr lang="en-IN" sz="3200" b="0" dirty="0" smtClean="0">
                    <a:latin typeface="+mj-lt"/>
                  </a:rPr>
                  <a:t>e.g. </a:t>
                </a:r>
                <a14:m>
                  <m:oMath xmlns:m="http://schemas.openxmlformats.org/officeDocument/2006/math">
                    <m:r>
                      <a:rPr lang="en-IN" sz="3200" b="0" i="1" smtClean="0">
                        <a:latin typeface="Cambria Math" panose="02040503050406030204" pitchFamily="18" charset="0"/>
                      </a:rPr>
                      <m:t>𝐴</m:t>
                    </m:r>
                    <m:r>
                      <a:rPr lang="en-IN" sz="3200" b="0" i="1" smtClean="0">
                        <a:latin typeface="Cambria Math" panose="02040503050406030204" pitchFamily="18" charset="0"/>
                      </a:rPr>
                      <m:t>=</m:t>
                    </m:r>
                    <m:d>
                      <m:dPr>
                        <m:begChr m:val="["/>
                        <m:endChr m:val="]"/>
                        <m:ctrlPr>
                          <a:rPr lang="en-IN" sz="3200" b="0" i="1" smtClean="0">
                            <a:latin typeface="Cambria Math" panose="02040503050406030204" pitchFamily="18" charset="0"/>
                          </a:rPr>
                        </m:ctrlPr>
                      </m:dPr>
                      <m:e>
                        <m:m>
                          <m:mPr>
                            <m:mcs>
                              <m:mc>
                                <m:mcPr>
                                  <m:count m:val="2"/>
                                  <m:mcJc m:val="center"/>
                                </m:mcPr>
                              </m:mc>
                            </m:mcs>
                            <m:ctrlPr>
                              <a:rPr lang="en-IN" sz="3200" b="0" i="1" smtClean="0">
                                <a:latin typeface="Cambria Math" panose="02040503050406030204" pitchFamily="18" charset="0"/>
                              </a:rPr>
                            </m:ctrlPr>
                          </m:mPr>
                          <m:mr>
                            <m:e>
                              <m:r>
                                <a:rPr lang="en-IN" sz="3200" b="0" i="1" smtClean="0">
                                  <a:latin typeface="Cambria Math" panose="02040503050406030204" pitchFamily="18" charset="0"/>
                                </a:rPr>
                                <m:t>1</m:t>
                              </m:r>
                            </m:e>
                            <m:e>
                              <m:r>
                                <a:rPr lang="en-IN" sz="3200" b="0" i="1" smtClean="0">
                                  <a:latin typeface="Cambria Math" panose="02040503050406030204" pitchFamily="18" charset="0"/>
                                </a:rPr>
                                <m:t>−</m:t>
                              </m:r>
                              <m:r>
                                <a:rPr lang="en-IN" sz="3200" i="1">
                                  <a:latin typeface="Cambria Math" panose="02040503050406030204" pitchFamily="18" charset="0"/>
                                </a:rPr>
                                <m:t>1</m:t>
                              </m:r>
                            </m:e>
                          </m:mr>
                          <m:mr>
                            <m:e>
                              <m:r>
                                <a:rPr lang="en-IN" sz="3200" b="0" i="1" smtClean="0">
                                  <a:latin typeface="Cambria Math" panose="02040503050406030204" pitchFamily="18" charset="0"/>
                                </a:rPr>
                                <m:t>2</m:t>
                              </m:r>
                            </m:e>
                            <m:e>
                              <m:r>
                                <a:rPr lang="en-IN" sz="3200" b="0" i="1" smtClean="0">
                                  <a:latin typeface="Cambria Math" panose="02040503050406030204" pitchFamily="18" charset="0"/>
                                </a:rPr>
                                <m:t>−2</m:t>
                              </m:r>
                            </m:e>
                          </m:mr>
                        </m:m>
                      </m:e>
                    </m:d>
                  </m:oMath>
                </a14:m>
                <a:endParaRPr lang="en-IN" sz="3200" dirty="0"/>
              </a:p>
            </p:txBody>
          </p:sp>
        </mc:Choice>
        <mc:Fallback xmlns="">
          <p:sp>
            <p:nvSpPr>
              <p:cNvPr id="152" name="TextBox 151"/>
              <p:cNvSpPr txBox="1">
                <a:spLocks noRot="1" noChangeAspect="1" noMove="1" noResize="1" noEditPoints="1" noAdjustHandles="1" noChangeArrowheads="1" noChangeShapeType="1" noTextEdit="1"/>
              </p:cNvSpPr>
              <p:nvPr/>
            </p:nvSpPr>
            <p:spPr>
              <a:xfrm>
                <a:off x="7969932" y="5249857"/>
                <a:ext cx="3931661" cy="910314"/>
              </a:xfrm>
              <a:prstGeom prst="rect">
                <a:avLst/>
              </a:prstGeom>
              <a:blipFill>
                <a:blip r:embed="rId3"/>
                <a:stretch>
                  <a:fillRect l="-3876" b="-4000"/>
                </a:stretch>
              </a:blipFill>
            </p:spPr>
            <p:txBody>
              <a:bodyPr/>
              <a:lstStyle/>
              <a:p>
                <a:r>
                  <a:rPr lang="en-IN">
                    <a:noFill/>
                  </a:rPr>
                  <a:t> </a:t>
                </a:r>
              </a:p>
            </p:txBody>
          </p:sp>
        </mc:Fallback>
      </mc:AlternateContent>
      <p:grpSp>
        <p:nvGrpSpPr>
          <p:cNvPr id="165" name="Group 164"/>
          <p:cNvGrpSpPr/>
          <p:nvPr/>
        </p:nvGrpSpPr>
        <p:grpSpPr>
          <a:xfrm>
            <a:off x="7526957" y="1115573"/>
            <a:ext cx="4326726" cy="3344873"/>
            <a:chOff x="7526957" y="1111624"/>
            <a:chExt cx="4326726" cy="3344873"/>
          </a:xfrm>
        </p:grpSpPr>
        <p:cxnSp>
          <p:nvCxnSpPr>
            <p:cNvPr id="166" name="Straight Arrow Connector 165"/>
            <p:cNvCxnSpPr/>
            <p:nvPr/>
          </p:nvCxnSpPr>
          <p:spPr>
            <a:xfrm flipV="1">
              <a:off x="9688945" y="1802070"/>
              <a:ext cx="1480914" cy="980706"/>
            </a:xfrm>
            <a:prstGeom prst="straightConnector1">
              <a:avLst/>
            </a:prstGeom>
            <a:noFill/>
            <a:ln w="38100" cap="flat" cmpd="sng" algn="ctr">
              <a:solidFill>
                <a:schemeClr val="accent3"/>
              </a:solidFill>
              <a:prstDash val="solid"/>
              <a:tailEnd type="triangle" w="lg" len="lg"/>
            </a:ln>
            <a:effectLst/>
          </p:spPr>
        </p:cxnSp>
        <p:cxnSp>
          <p:nvCxnSpPr>
            <p:cNvPr id="167" name="Straight Connector 166"/>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067897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a:off x="7526957" y="3772623"/>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184" name="Straight Arrow Connector 183"/>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grpSp>
      <p:grpSp>
        <p:nvGrpSpPr>
          <p:cNvPr id="109" name="Group 108"/>
          <p:cNvGrpSpPr/>
          <p:nvPr/>
        </p:nvGrpSpPr>
        <p:grpSpPr>
          <a:xfrm rot="-3780000">
            <a:off x="-4146698" y="1115572"/>
            <a:ext cx="27682284" cy="3344873"/>
            <a:chOff x="7526957" y="1111624"/>
            <a:chExt cx="4326726" cy="3344873"/>
          </a:xfrm>
          <a:scene3d>
            <a:camera prst="orthographicFront">
              <a:rot lat="839728" lon="4534038" rev="2593148"/>
            </a:camera>
            <a:lightRig rig="threePt" dir="t"/>
          </a:scene3d>
        </p:grpSpPr>
        <p:cxnSp>
          <p:nvCxnSpPr>
            <p:cNvPr id="110" name="Straight Arrow Connector 109"/>
            <p:cNvCxnSpPr/>
            <p:nvPr/>
          </p:nvCxnSpPr>
          <p:spPr>
            <a:xfrm flipV="1">
              <a:off x="9688945" y="1802070"/>
              <a:ext cx="1480914" cy="980706"/>
            </a:xfrm>
            <a:prstGeom prst="straightConnector1">
              <a:avLst/>
            </a:prstGeom>
            <a:noFill/>
            <a:ln w="38100" cap="flat" cmpd="sng" algn="ctr">
              <a:solidFill>
                <a:schemeClr val="accent3"/>
              </a:solidFill>
              <a:prstDash val="solid"/>
              <a:tailEnd type="triangle" w="lg" len="lg"/>
            </a:ln>
            <a:effectLst/>
          </p:spPr>
        </p:cxnSp>
        <p:cxnSp>
          <p:nvCxnSpPr>
            <p:cNvPr id="112" name="Straight Connector 111"/>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67897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7526957" y="3772623"/>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130" name="Straight Arrow Connector 129"/>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grpSp>
      <p:grpSp>
        <p:nvGrpSpPr>
          <p:cNvPr id="131" name="Group 130"/>
          <p:cNvGrpSpPr/>
          <p:nvPr/>
        </p:nvGrpSpPr>
        <p:grpSpPr>
          <a:xfrm rot="-3780000">
            <a:off x="-8285452" y="1107739"/>
            <a:ext cx="35948794" cy="3344873"/>
            <a:chOff x="7526957" y="1111624"/>
            <a:chExt cx="4326726" cy="3344873"/>
          </a:xfrm>
          <a:scene3d>
            <a:camera prst="orthographicFront">
              <a:rot lat="868646" lon="5161974" rev="4469746"/>
            </a:camera>
            <a:lightRig rig="threePt" dir="t"/>
          </a:scene3d>
        </p:grpSpPr>
        <p:cxnSp>
          <p:nvCxnSpPr>
            <p:cNvPr id="132" name="Straight Arrow Connector 131"/>
            <p:cNvCxnSpPr/>
            <p:nvPr/>
          </p:nvCxnSpPr>
          <p:spPr>
            <a:xfrm flipV="1">
              <a:off x="9688945" y="1802070"/>
              <a:ext cx="1480914" cy="980706"/>
            </a:xfrm>
            <a:prstGeom prst="straightConnector1">
              <a:avLst/>
            </a:prstGeom>
            <a:noFill/>
            <a:ln w="38100" cap="flat" cmpd="sng" algn="ctr">
              <a:solidFill>
                <a:schemeClr val="accent3"/>
              </a:solidFill>
              <a:prstDash val="solid"/>
              <a:tailEnd type="triangle" w="lg" len="lg"/>
            </a:ln>
            <a:effectLst/>
          </p:spPr>
        </p:cxnSp>
        <p:cxnSp>
          <p:nvCxnSpPr>
            <p:cNvPr id="133" name="Straight Connector 132"/>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067897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6957" y="3772623"/>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150" name="Straight Arrow Connector 149"/>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grpSp>
      <p:cxnSp>
        <p:nvCxnSpPr>
          <p:cNvPr id="6" name="Straight Connector 5"/>
          <p:cNvCxnSpPr/>
          <p:nvPr/>
        </p:nvCxnSpPr>
        <p:spPr>
          <a:xfrm flipH="1">
            <a:off x="8180224" y="480836"/>
            <a:ext cx="2668239" cy="534139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79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8" presetClass="emph" presetSubtype="0" fill="hold" nodeType="clickEffect">
                                  <p:stCondLst>
                                    <p:cond delay="0"/>
                                  </p:stCondLst>
                                  <p:childTnLst>
                                    <p:animRot by="-3805800">
                                      <p:cBhvr>
                                        <p:cTn id="34" dur="1000" fill="hold"/>
                                        <p:tgtEl>
                                          <p:spTgt spid="165"/>
                                        </p:tgtEl>
                                        <p:attrNameLst>
                                          <p:attrName>r</p:attrName>
                                        </p:attrNameLst>
                                      </p:cBhvr>
                                    </p:animRot>
                                  </p:childTnLst>
                                </p:cTn>
                              </p:par>
                            </p:childTnLst>
                          </p:cTn>
                        </p:par>
                        <p:par>
                          <p:cTn id="35" fill="hold">
                            <p:stCondLst>
                              <p:cond delay="1000"/>
                            </p:stCondLst>
                            <p:childTnLst>
                              <p:par>
                                <p:cTn id="36" presetID="6" presetClass="emph" presetSubtype="0" fill="hold" nodeType="afterEffect">
                                  <p:stCondLst>
                                    <p:cond delay="0"/>
                                  </p:stCondLst>
                                  <p:childTnLst>
                                    <p:animScale>
                                      <p:cBhvr>
                                        <p:cTn id="37" dur="1000" fill="hold"/>
                                        <p:tgtEl>
                                          <p:spTgt spid="165"/>
                                        </p:tgtEl>
                                      </p:cBhvr>
                                      <p:by x="223000" y="100000"/>
                                    </p:animScale>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65"/>
                                        </p:tgtEl>
                                        <p:attrNameLst>
                                          <p:attrName>style.visibility</p:attrName>
                                        </p:attrNameLst>
                                      </p:cBhvr>
                                      <p:to>
                                        <p:strVal val="hidden"/>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09"/>
                                        </p:tgtEl>
                                        <p:attrNameLst>
                                          <p:attrName>style.visibility</p:attrName>
                                        </p:attrNameLst>
                                      </p:cBhvr>
                                      <p:to>
                                        <p:strVal val="hidden"/>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13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31"/>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Applying Multiple Linear Transformations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3"/>
                <a:ext cx="11938645" cy="6059197"/>
              </a:xfrm>
            </p:spPr>
            <p:txBody>
              <a:bodyPr>
                <a:normAutofit/>
              </a:bodyPr>
              <a:lstStyle/>
              <a:p>
                <a:r>
                  <a:rPr lang="en-IN" dirty="0" smtClean="0"/>
                  <a:t>We can apply multiple linear transformations to a single vector</a:t>
                </a:r>
              </a:p>
              <a:p>
                <a:r>
                  <a:rPr lang="en-IN" dirty="0" smtClean="0"/>
                  <a:t>Let </a:t>
                </a:r>
                <a14:m>
                  <m:oMath xmlns:m="http://schemas.openxmlformats.org/officeDocument/2006/math">
                    <m:r>
                      <a:rPr lang="en-IN" i="1">
                        <a:latin typeface="Cambria Math" panose="02040503050406030204" pitchFamily="18" charset="0"/>
                      </a:rPr>
                      <m:t>𝑓</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𝑘</m:t>
                        </m:r>
                      </m:sup>
                    </m:sSup>
                  </m:oMath>
                </a14:m>
                <a:r>
                  <a:rPr lang="en-IN" dirty="0" smtClean="0"/>
                  <a:t> and </a:t>
                </a:r>
                <a14:m>
                  <m:oMath xmlns:m="http://schemas.openxmlformats.org/officeDocument/2006/math">
                    <m:r>
                      <a:rPr lang="en-IN" b="0" i="1" smtClean="0">
                        <a:latin typeface="Cambria Math" panose="02040503050406030204" pitchFamily="18" charset="0"/>
                      </a:rPr>
                      <m:t>𝑔</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𝑘</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𝑙</m:t>
                        </m:r>
                      </m:sup>
                    </m:sSup>
                  </m:oMath>
                </a14:m>
                <a:r>
                  <a:rPr lang="en-IN" dirty="0" smtClean="0"/>
                  <a:t> be two linear transformations</a:t>
                </a:r>
              </a:p>
              <a:p>
                <a14:m>
                  <m:oMath xmlns:m="http://schemas.openxmlformats.org/officeDocument/2006/math">
                    <m:r>
                      <a:rPr lang="en-IN" b="0" i="1" smtClean="0">
                        <a:latin typeface="Cambria Math" panose="02040503050406030204" pitchFamily="18" charset="0"/>
                      </a:rPr>
                      <m:t>𝑓</m:t>
                    </m:r>
                  </m:oMath>
                </a14:m>
                <a:r>
                  <a:rPr lang="en-IN" dirty="0" smtClean="0"/>
                  <a:t> is represented by a matrix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𝑘</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dirty="0" smtClean="0"/>
                  <a:t> and </a:t>
                </a:r>
                <a14:m>
                  <m:oMath xmlns:m="http://schemas.openxmlformats.org/officeDocument/2006/math">
                    <m:r>
                      <a:rPr lang="en-IN" b="0" i="1" smtClean="0">
                        <a:latin typeface="Cambria Math" panose="02040503050406030204" pitchFamily="18" charset="0"/>
                      </a:rPr>
                      <m:t>𝑔</m:t>
                    </m:r>
                  </m:oMath>
                </a14:m>
                <a:r>
                  <a:rPr lang="en-IN" dirty="0" smtClean="0"/>
                  <a:t> by a matrix </a:t>
                </a:r>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𝑙</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𝑘</m:t>
                        </m:r>
                      </m:sup>
                    </m:sSup>
                  </m:oMath>
                </a14:m>
                <a:endParaRPr lang="en-IN" dirty="0" smtClean="0"/>
              </a:p>
              <a:p>
                <a:r>
                  <a:rPr lang="en-IN" dirty="0" smtClean="0"/>
                  <a:t>The transformation </a:t>
                </a:r>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r>
                      <a:rPr lang="en-IN" b="1" i="0" smtClean="0">
                        <a:latin typeface="Cambria Math" panose="02040503050406030204" pitchFamily="18" charset="0"/>
                      </a:rPr>
                      <m:t>𝐱</m:t>
                    </m:r>
                    <m:r>
                      <a:rPr lang="en-IN" b="1" i="1" smtClean="0">
                        <a:latin typeface="Cambria Math" panose="02040503050406030204" pitchFamily="18" charset="0"/>
                      </a:rPr>
                      <m:t>↦</m:t>
                    </m:r>
                    <m:r>
                      <a:rPr lang="en-IN" b="0" i="1" smtClean="0">
                        <a:latin typeface="Cambria Math" panose="02040503050406030204" pitchFamily="18" charset="0"/>
                      </a:rPr>
                      <m:t>𝑔</m:t>
                    </m:r>
                    <m:d>
                      <m:dPr>
                        <m:ctrlPr>
                          <a:rPr lang="en-IN" b="1" i="1" smtClean="0">
                            <a:latin typeface="Cambria Math" panose="02040503050406030204" pitchFamily="18" charset="0"/>
                          </a:rPr>
                        </m:ctrlPr>
                      </m:dPr>
                      <m:e>
                        <m:r>
                          <a:rPr lang="en-IN" b="0" i="1" smtClean="0">
                            <a:latin typeface="Cambria Math" panose="02040503050406030204" pitchFamily="18" charset="0"/>
                          </a:rPr>
                          <m:t>𝑓</m:t>
                        </m:r>
                        <m:d>
                          <m:dPr>
                            <m:ctrlPr>
                              <a:rPr lang="en-IN" b="1" i="1" smtClean="0">
                                <a:latin typeface="Cambria Math" panose="02040503050406030204" pitchFamily="18" charset="0"/>
                              </a:rPr>
                            </m:ctrlPr>
                          </m:dPr>
                          <m:e>
                            <m:r>
                              <a:rPr lang="en-IN" b="1" i="0" smtClean="0">
                                <a:latin typeface="Cambria Math" panose="02040503050406030204" pitchFamily="18" charset="0"/>
                              </a:rPr>
                              <m:t>𝐱</m:t>
                            </m:r>
                          </m:e>
                        </m:d>
                      </m:e>
                    </m:d>
                  </m:oMath>
                </a14:m>
                <a:r>
                  <a:rPr lang="en-IN" b="1" dirty="0" smtClean="0"/>
                  <a:t> </a:t>
                </a:r>
                <a:r>
                  <a:rPr lang="en-IN" dirty="0" smtClean="0"/>
                  <a:t>is then simply </a:t>
                </a:r>
                <a14:m>
                  <m:oMath xmlns:m="http://schemas.openxmlformats.org/officeDocument/2006/math">
                    <m:r>
                      <a:rPr lang="en-IN" b="0" i="1" smtClean="0">
                        <a:latin typeface="Cambria Math" panose="02040503050406030204" pitchFamily="18" charset="0"/>
                      </a:rPr>
                      <m:t>𝐵</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1" i="0" smtClean="0">
                            <a:latin typeface="Cambria Math" panose="02040503050406030204" pitchFamily="18" charset="0"/>
                          </a:rPr>
                          <m:t>𝐱</m:t>
                        </m:r>
                      </m:e>
                    </m:d>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𝐵𝐴</m:t>
                        </m:r>
                      </m:e>
                    </m:d>
                    <m:r>
                      <a:rPr lang="en-IN" b="1" i="0" smtClean="0">
                        <a:latin typeface="Cambria Math" panose="02040503050406030204" pitchFamily="18" charset="0"/>
                      </a:rPr>
                      <m:t>𝐱</m:t>
                    </m:r>
                  </m:oMath>
                </a14:m>
                <a:r>
                  <a:rPr lang="en-IN" b="1" dirty="0" smtClean="0"/>
                  <a:t> </a:t>
                </a:r>
                <a:r>
                  <a:rPr lang="en-IN" dirty="0" smtClean="0"/>
                  <a:t>i.e. </a:t>
                </a:r>
                <a14:m>
                  <m:oMath xmlns:m="http://schemas.openxmlformats.org/officeDocument/2006/math">
                    <m:r>
                      <a:rPr lang="en-IN" b="0" i="1" smtClean="0">
                        <a:latin typeface="Cambria Math" panose="02040503050406030204" pitchFamily="18" charset="0"/>
                      </a:rPr>
                      <m:t>h</m:t>
                    </m:r>
                  </m:oMath>
                </a14:m>
                <a:r>
                  <a:rPr lang="en-IN" dirty="0" smtClean="0"/>
                  <a:t> is represented by the matrix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m:t>
                    </m:r>
                    <m:r>
                      <a:rPr lang="en-IN" b="0" i="1" smtClean="0">
                        <a:latin typeface="Cambria Math" panose="02040503050406030204" pitchFamily="18" charset="0"/>
                      </a:rPr>
                      <m:t>𝐵𝐴</m:t>
                    </m:r>
                  </m:oMath>
                </a14:m>
                <a:endParaRPr lang="en-IN" dirty="0" smtClean="0"/>
              </a:p>
              <a:p>
                <a:pPr lvl="2"/>
                <a:r>
                  <a:rPr lang="en-IN" dirty="0" smtClean="0"/>
                  <a:t>The claim </a:t>
                </a:r>
                <a14:m>
                  <m:oMath xmlns:m="http://schemas.openxmlformats.org/officeDocument/2006/math">
                    <m:r>
                      <a:rPr lang="en-IN">
                        <a:latin typeface="Cambria Math" panose="02040503050406030204" pitchFamily="18" charset="0"/>
                      </a:rPr>
                      <m:t>𝐵</m:t>
                    </m:r>
                    <m:d>
                      <m:dPr>
                        <m:ctrlPr>
                          <a:rPr lang="en-IN" i="1">
                            <a:latin typeface="Cambria Math" panose="02040503050406030204" pitchFamily="18" charset="0"/>
                          </a:rPr>
                        </m:ctrlPr>
                      </m:dPr>
                      <m:e>
                        <m:r>
                          <a:rPr lang="en-IN">
                            <a:latin typeface="Cambria Math" panose="02040503050406030204" pitchFamily="18" charset="0"/>
                          </a:rPr>
                          <m:t>𝐴</m:t>
                        </m:r>
                        <m:r>
                          <a:rPr lang="en-IN" b="1" i="0">
                            <a:latin typeface="Cambria Math" panose="02040503050406030204" pitchFamily="18" charset="0"/>
                          </a:rPr>
                          <m:t>𝐱</m:t>
                        </m:r>
                      </m:e>
                    </m:d>
                    <m:r>
                      <a:rPr lang="en-IN">
                        <a:latin typeface="Cambria Math" panose="02040503050406030204" pitchFamily="18" charset="0"/>
                      </a:rPr>
                      <m:t>=</m:t>
                    </m:r>
                    <m:d>
                      <m:dPr>
                        <m:ctrlPr>
                          <a:rPr lang="en-IN" i="1">
                            <a:latin typeface="Cambria Math" panose="02040503050406030204" pitchFamily="18" charset="0"/>
                          </a:rPr>
                        </m:ctrlPr>
                      </m:dPr>
                      <m:e>
                        <m:r>
                          <a:rPr lang="en-IN">
                            <a:latin typeface="Cambria Math" panose="02040503050406030204" pitchFamily="18" charset="0"/>
                          </a:rPr>
                          <m:t>𝐵𝐴</m:t>
                        </m:r>
                      </m:e>
                    </m:d>
                    <m:r>
                      <a:rPr lang="en-IN" b="1" i="0">
                        <a:latin typeface="Cambria Math" panose="02040503050406030204" pitchFamily="18" charset="0"/>
                      </a:rPr>
                      <m:t>𝐱</m:t>
                    </m:r>
                  </m:oMath>
                </a14:m>
                <a:r>
                  <a:rPr lang="en-IN" b="1" dirty="0"/>
                  <a:t> </a:t>
                </a:r>
                <a:r>
                  <a:rPr lang="en-IN" dirty="0" smtClean="0"/>
                  <a:t>requires a proof but it is a relatively simple proof</a:t>
                </a:r>
              </a:p>
              <a:p>
                <a:pPr lvl="2"/>
                <a:r>
                  <a:rPr lang="en-IN" b="1" dirty="0" smtClean="0"/>
                  <a:t>Hint</a:t>
                </a:r>
                <a:r>
                  <a:rPr lang="en-IN" dirty="0" smtClean="0"/>
                  <a:t>: first show that </a:t>
                </a:r>
                <a14:m>
                  <m:oMath xmlns:m="http://schemas.openxmlformats.org/officeDocument/2006/math">
                    <m:r>
                      <a:rPr lang="en-IN" b="0" i="1" smtClean="0">
                        <a:latin typeface="Cambria Math" panose="02040503050406030204" pitchFamily="18" charset="0"/>
                      </a:rPr>
                      <m:t>h</m:t>
                    </m:r>
                  </m:oMath>
                </a14:m>
                <a:r>
                  <a:rPr lang="en-IN" dirty="0" smtClean="0"/>
                  <a:t> must be linear as well and then use linearity</a:t>
                </a:r>
              </a:p>
              <a:p>
                <a:pPr lvl="2"/>
                <a:r>
                  <a:rPr lang="en-IN" dirty="0"/>
                  <a:t>This is why </a:t>
                </a:r>
                <a:r>
                  <a:rPr lang="en-IN" dirty="0" smtClean="0"/>
                  <a:t>can’t multiply </a:t>
                </a:r>
                <a14:m>
                  <m:oMath xmlns:m="http://schemas.openxmlformats.org/officeDocument/2006/math">
                    <m:r>
                      <a:rPr lang="en-IN">
                        <a:latin typeface="Cambria Math" panose="02040503050406030204" pitchFamily="18" charset="0"/>
                      </a:rPr>
                      <m:t>𝐴</m:t>
                    </m:r>
                  </m:oMath>
                </a14:m>
                <a:r>
                  <a:rPr lang="en-IN" dirty="0"/>
                  <a:t> and </a:t>
                </a:r>
                <a14:m>
                  <m:oMath xmlns:m="http://schemas.openxmlformats.org/officeDocument/2006/math">
                    <m:r>
                      <a:rPr lang="en-IN">
                        <a:latin typeface="Cambria Math" panose="02040503050406030204" pitchFamily="18" charset="0"/>
                      </a:rPr>
                      <m:t>𝐶</m:t>
                    </m:r>
                  </m:oMath>
                </a14:m>
                <a:r>
                  <a:rPr lang="en-IN" dirty="0"/>
                  <a:t> together if </a:t>
                </a:r>
                <a14:m>
                  <m:oMath xmlns:m="http://schemas.openxmlformats.org/officeDocument/2006/math">
                    <m:r>
                      <a:rPr lang="en-IN">
                        <a:latin typeface="Cambria Math" panose="02040503050406030204" pitchFamily="18" charset="0"/>
                      </a:rPr>
                      <m:t>𝑑</m:t>
                    </m:r>
                    <m:r>
                      <a:rPr lang="en-IN">
                        <a:latin typeface="Cambria Math" panose="02040503050406030204" pitchFamily="18" charset="0"/>
                      </a:rPr>
                      <m:t>≠</m:t>
                    </m:r>
                    <m:r>
                      <a:rPr lang="en-IN" b="0" i="1" smtClean="0">
                        <a:latin typeface="Cambria Math" panose="02040503050406030204" pitchFamily="18" charset="0"/>
                      </a:rPr>
                      <m:t>𝑙</m:t>
                    </m:r>
                  </m:oMath>
                </a14:m>
                <a:r>
                  <a:rPr lang="en-IN" dirty="0"/>
                  <a:t> since </a:t>
                </a:r>
                <a14:m>
                  <m:oMath xmlns:m="http://schemas.openxmlformats.org/officeDocument/2006/math">
                    <m:r>
                      <a:rPr lang="en-IN">
                        <a:latin typeface="Cambria Math" panose="02040503050406030204" pitchFamily="18" charset="0"/>
                      </a:rPr>
                      <m:t>𝐴</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𝑘</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𝑑</m:t>
                        </m:r>
                      </m:sup>
                    </m:sSup>
                  </m:oMath>
                </a14:m>
                <a:r>
                  <a:rPr lang="en-IN" dirty="0"/>
                  <a:t>, </a:t>
                </a:r>
                <a14:m>
                  <m:oMath xmlns:m="http://schemas.openxmlformats.org/officeDocument/2006/math">
                    <m:r>
                      <a:rPr lang="en-IN">
                        <a:latin typeface="Cambria Math" panose="02040503050406030204" pitchFamily="18" charset="0"/>
                      </a:rPr>
                      <m:t>𝐶</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𝑙</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dirty="0"/>
                  <a:t> </a:t>
                </a:r>
                <a:r>
                  <a:rPr lang="en-IN" dirty="0" smtClean="0"/>
                  <a:t>(the </a:t>
                </a:r>
                <a:r>
                  <a:rPr lang="en-IN" dirty="0"/>
                  <a:t>linear maps do not make sense</a:t>
                </a:r>
                <a:r>
                  <a:rPr lang="en-IN" dirty="0" smtClean="0"/>
                  <a:t>!)</a:t>
                </a:r>
              </a:p>
              <a:p>
                <a:pPr lvl="2"/>
                <a:r>
                  <a:rPr lang="en-IN" dirty="0" smtClean="0"/>
                  <a:t>Also </a:t>
                </a:r>
                <a:r>
                  <a:rPr lang="en-IN" dirty="0"/>
                  <a:t>shows why </a:t>
                </a:r>
                <a:r>
                  <a:rPr lang="en-IN" dirty="0" err="1"/>
                  <a:t>matmul</a:t>
                </a:r>
                <a:r>
                  <a:rPr lang="en-IN" dirty="0"/>
                  <a:t> is associative </a:t>
                </a:r>
                <a:r>
                  <a:rPr lang="en-IN" dirty="0" err="1" smtClean="0"/>
                  <a:t>i.e</a:t>
                </a:r>
                <a:r>
                  <a:rPr lang="en-IN" dirty="0" smtClean="0"/>
                  <a:t>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𝑃𝑄</m:t>
                        </m:r>
                      </m:e>
                    </m:d>
                    <m:r>
                      <a:rPr lang="en-IN" b="0" i="1" smtClean="0">
                        <a:latin typeface="Cambria Math" panose="02040503050406030204" pitchFamily="18" charset="0"/>
                      </a:rPr>
                      <m:t>𝑅</m:t>
                    </m:r>
                    <m:r>
                      <a:rPr lang="en-IN" b="0" i="1" smtClean="0">
                        <a:latin typeface="Cambria Math" panose="02040503050406030204" pitchFamily="18" charset="0"/>
                      </a:rPr>
                      <m:t>=</m:t>
                    </m:r>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𝑄𝑅</m:t>
                        </m:r>
                      </m:e>
                    </m:d>
                    <m:r>
                      <a:rPr lang="en-IN" b="0" i="1" smtClean="0">
                        <a:latin typeface="Cambria Math" panose="02040503050406030204" pitchFamily="18" charset="0"/>
                      </a:rPr>
                      <m:t>=</m:t>
                    </m:r>
                    <m:r>
                      <a:rPr lang="en-IN" b="0" i="1" smtClean="0">
                        <a:latin typeface="Cambria Math" panose="02040503050406030204" pitchFamily="18" charset="0"/>
                      </a:rPr>
                      <m:t>𝑃𝑄𝑅</m:t>
                    </m:r>
                  </m:oMath>
                </a14:m>
                <a:endParaRPr lang="en-IN" dirty="0"/>
              </a:p>
              <a:p>
                <a:pPr lvl="2"/>
                <a:r>
                  <a:rPr lang="en-IN" dirty="0" smtClean="0"/>
                  <a:t>Can also be used to show (by constructing an example) why </a:t>
                </a:r>
                <a:r>
                  <a:rPr lang="en-IN" dirty="0" err="1" smtClean="0"/>
                  <a:t>matmul</a:t>
                </a:r>
                <a:r>
                  <a:rPr lang="en-IN" dirty="0" smtClean="0"/>
                  <a:t> is not commutative i.e. if </a:t>
                </a:r>
                <a14:m>
                  <m:oMath xmlns:m="http://schemas.openxmlformats.org/officeDocument/2006/math">
                    <m:r>
                      <a:rPr lang="en-IN" b="0" i="1" smtClean="0">
                        <a:latin typeface="Cambria Math" panose="02040503050406030204" pitchFamily="18" charset="0"/>
                      </a:rPr>
                      <m:t>𝐿</m:t>
                    </m:r>
                    <m:r>
                      <a:rPr lang="en-IN" b="0" i="1" smtClean="0">
                        <a:latin typeface="Cambria Math" panose="02040503050406030204" pitchFamily="18" charset="0"/>
                      </a:rPr>
                      <m:t>,</m:t>
                    </m:r>
                    <m:r>
                      <a:rPr lang="en-IN" b="0" i="1" smtClean="0">
                        <a:latin typeface="Cambria Math" panose="02040503050406030204" pitchFamily="18" charset="0"/>
                      </a:rPr>
                      <m:t>𝑀</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𝑑</m:t>
                        </m:r>
                      </m:sup>
                    </m:sSup>
                  </m:oMath>
                </a14:m>
                <a:r>
                  <a:rPr lang="en-IN" dirty="0" smtClean="0"/>
                  <a:t> why it may be the case that </a:t>
                </a:r>
                <a14:m>
                  <m:oMath xmlns:m="http://schemas.openxmlformats.org/officeDocument/2006/math">
                    <m:r>
                      <a:rPr lang="en-IN" b="0" i="1" smtClean="0">
                        <a:latin typeface="Cambria Math" panose="02040503050406030204" pitchFamily="18" charset="0"/>
                      </a:rPr>
                      <m:t>𝐿𝑀</m:t>
                    </m:r>
                    <m:r>
                      <a:rPr lang="en-IN">
                        <a:latin typeface="Cambria Math" panose="02040503050406030204" pitchFamily="18" charset="0"/>
                      </a:rPr>
                      <m:t>≠</m:t>
                    </m:r>
                    <m:r>
                      <a:rPr lang="en-IN" b="0" i="1" smtClean="0">
                        <a:latin typeface="Cambria Math" panose="02040503050406030204" pitchFamily="18" charset="0"/>
                      </a:rPr>
                      <m:t>𝑀𝐿</m:t>
                    </m:r>
                  </m:oMath>
                </a14:m>
                <a:endParaRPr lang="en-IN" dirty="0" smtClean="0"/>
              </a:p>
              <a:p>
                <a:pPr lvl="2"/>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3"/>
                <a:ext cx="11938645" cy="6059197"/>
              </a:xfrm>
              <a:blipFill>
                <a:blip r:embed="rId2"/>
                <a:stretch>
                  <a:fillRect l="-562" t="-2414" r="-107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17</a:t>
            </a:fld>
            <a:endParaRPr lang="en-US"/>
          </a:p>
        </p:txBody>
      </p:sp>
    </p:spTree>
    <p:extLst>
      <p:ext uri="{BB962C8B-B14F-4D97-AF65-F5344CB8AC3E}">
        <p14:creationId xmlns:p14="http://schemas.microsoft.com/office/powerpoint/2010/main" val="196553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Universal Linear Transformations</a:t>
            </a:r>
            <a:endParaRPr lang="en-IN" dirty="0"/>
          </a:p>
        </p:txBody>
      </p:sp>
      <p:sp>
        <p:nvSpPr>
          <p:cNvPr id="3" name="Content Placeholder 2"/>
          <p:cNvSpPr>
            <a:spLocks noGrp="1"/>
          </p:cNvSpPr>
          <p:nvPr>
            <p:ph idx="1"/>
          </p:nvPr>
        </p:nvSpPr>
        <p:spPr/>
        <p:txBody>
          <a:bodyPr/>
          <a:lstStyle/>
          <a:p>
            <a:r>
              <a:rPr lang="en-IN" dirty="0" smtClean="0"/>
              <a:t>It turns out that scaling and rotation transformations are all we need to understand in order to understand </a:t>
            </a:r>
            <a:r>
              <a:rPr lang="en-IN" b="1" dirty="0" smtClean="0"/>
              <a:t>any</a:t>
            </a:r>
            <a:r>
              <a:rPr lang="en-IN" dirty="0" smtClean="0"/>
              <a:t> linear transformation</a:t>
            </a:r>
          </a:p>
          <a:p>
            <a:r>
              <a:rPr lang="en-IN" dirty="0" smtClean="0"/>
              <a:t>A superbly powerful result in linear algebra assures us that every linear transformation can be expressed as a composition of two rotation transformations and one scaling transformation</a:t>
            </a:r>
          </a:p>
          <a:p>
            <a:r>
              <a:rPr lang="en-IN" dirty="0" smtClean="0"/>
              <a:t>This result is known as the singular value decomposition (SVD) theorem and it underlies a very useful ML technique known as principal component analysis (PCA)</a:t>
            </a:r>
          </a:p>
        </p:txBody>
      </p:sp>
      <p:sp>
        <p:nvSpPr>
          <p:cNvPr id="4" name="Slide Number Placeholder 3"/>
          <p:cNvSpPr>
            <a:spLocks noGrp="1"/>
          </p:cNvSpPr>
          <p:nvPr>
            <p:ph type="sldNum" sz="quarter" idx="12"/>
          </p:nvPr>
        </p:nvSpPr>
        <p:spPr/>
        <p:txBody>
          <a:bodyPr/>
          <a:lstStyle/>
          <a:p>
            <a:fld id="{157B8E69-23A9-4619-9CFE-E27BFD8A78F9}" type="slidenum">
              <a:rPr lang="en-US" smtClean="0"/>
              <a:t>18</a:t>
            </a:fld>
            <a:endParaRPr lang="en-US"/>
          </a:p>
        </p:txBody>
      </p:sp>
    </p:spTree>
    <p:extLst>
      <p:ext uri="{BB962C8B-B14F-4D97-AF65-F5344CB8AC3E}">
        <p14:creationId xmlns:p14="http://schemas.microsoft.com/office/powerpoint/2010/main" val="124969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More on Compositional Linear Maps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Matrix operations assume very natural interpretations as linear maps</a:t>
                </a:r>
              </a:p>
              <a:p>
                <a:r>
                  <a:rPr lang="en-IN" dirty="0" smtClean="0"/>
                  <a:t>Let </a:t>
                </a:r>
                <a14:m>
                  <m:oMath xmlns:m="http://schemas.openxmlformats.org/officeDocument/2006/math">
                    <m:r>
                      <a:rPr lang="en-IN" b="0" i="1" smtClean="0">
                        <a:latin typeface="Cambria Math" panose="02040503050406030204" pitchFamily="18" charset="0"/>
                      </a:rPr>
                      <m:t>𝑓</m:t>
                    </m:r>
                    <m:r>
                      <a:rPr lang="en-IN" b="0" i="1" smtClean="0">
                        <a:latin typeface="Cambria Math" panose="02040503050406030204" pitchFamily="18" charset="0"/>
                      </a:rPr>
                      <m:t>,</m:t>
                    </m:r>
                    <m:r>
                      <a:rPr lang="en-IN" b="0" i="1" smtClean="0">
                        <a:latin typeface="Cambria Math" panose="02040503050406030204" pitchFamily="18" charset="0"/>
                      </a:rPr>
                      <m:t>𝑔</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be linear maps </a:t>
                </a:r>
                <a:r>
                  <a:rPr lang="en-IN" dirty="0" err="1" smtClean="0"/>
                  <a:t>corresp</a:t>
                </a:r>
                <a:r>
                  <a:rPr lang="en-IN" dirty="0" smtClean="0"/>
                  <a:t>. to matrices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endParaRPr lang="en-IN" dirty="0" smtClean="0"/>
              </a:p>
              <a:p>
                <a:pPr lvl="2"/>
                <a:r>
                  <a:rPr lang="en-IN" b="1" dirty="0" smtClean="0"/>
                  <a:t>Matrix addition</a:t>
                </a:r>
                <a:r>
                  <a:rPr lang="en-IN" dirty="0" smtClean="0"/>
                  <a:t>: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corresponds to the map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e>
                    </m:d>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e>
                    </m:d>
                    <m:r>
                      <a:rPr lang="en-IN" b="0" i="1" smtClean="0">
                        <a:latin typeface="Cambria Math" panose="02040503050406030204" pitchFamily="18" charset="0"/>
                      </a:rPr>
                      <m:t>+</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e>
                    </m:d>
                    <m:r>
                      <a:rPr lang="en-IN" b="0" i="1" smtClean="0">
                        <a:latin typeface="Cambria Math" panose="02040503050406030204" pitchFamily="18" charset="0"/>
                      </a:rPr>
                      <m:t>,∀</m:t>
                    </m:r>
                    <m:r>
                      <a:rPr lang="en-IN" b="1" i="0" smtClean="0">
                        <a:latin typeface="Cambria Math" panose="02040503050406030204" pitchFamily="18" charset="0"/>
                      </a:rPr>
                      <m:t>𝐱</m:t>
                    </m:r>
                  </m:oMath>
                </a14:m>
                <a:endParaRPr lang="en-IN" dirty="0" smtClean="0"/>
              </a:p>
              <a:p>
                <a:pPr lvl="2"/>
                <a:r>
                  <a:rPr lang="en-IN" b="1" dirty="0" smtClean="0"/>
                  <a:t>Matrix multiplication</a:t>
                </a:r>
                <a:r>
                  <a:rPr lang="en-IN" dirty="0" smtClean="0"/>
                  <a:t>: </a:t>
                </a:r>
                <a14:m>
                  <m:oMath xmlns:m="http://schemas.openxmlformats.org/officeDocument/2006/math">
                    <m:r>
                      <a:rPr lang="en-IN" b="0" i="1" smtClean="0">
                        <a:latin typeface="Cambria Math" panose="02040503050406030204" pitchFamily="18" charset="0"/>
                      </a:rPr>
                      <m:t>𝐴𝐵</m:t>
                    </m:r>
                  </m:oMath>
                </a14:m>
                <a:r>
                  <a:rPr lang="en-IN" dirty="0" smtClean="0"/>
                  <a:t> </a:t>
                </a:r>
                <a:r>
                  <a:rPr lang="en-IN" dirty="0"/>
                  <a:t>corresponds to</a:t>
                </a:r>
                <a:r>
                  <a:rPr lang="en-IN" dirty="0" smtClean="0"/>
                  <a:t> the map </a:t>
                </a:r>
                <a14:m>
                  <m:oMath xmlns:m="http://schemas.openxmlformats.org/officeDocument/2006/math">
                    <m:r>
                      <a:rPr lang="en-IN" b="0" i="1" smtClean="0">
                        <a:latin typeface="Cambria Math" panose="02040503050406030204" pitchFamily="18" charset="0"/>
                      </a:rPr>
                      <m:t>𝑞</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e>
                    </m:d>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e>
                        </m:d>
                      </m:e>
                    </m:d>
                    <m:r>
                      <a:rPr lang="en-IN" i="1">
                        <a:latin typeface="Cambria Math" panose="02040503050406030204" pitchFamily="18" charset="0"/>
                      </a:rPr>
                      <m:t>,∀</m:t>
                    </m:r>
                    <m:r>
                      <a:rPr lang="en-IN" b="1">
                        <a:latin typeface="Cambria Math" panose="02040503050406030204" pitchFamily="18" charset="0"/>
                      </a:rPr>
                      <m:t>𝐱</m:t>
                    </m:r>
                  </m:oMath>
                </a14:m>
                <a:endParaRPr lang="en-IN" dirty="0" smtClean="0"/>
              </a:p>
              <a:p>
                <a:pPr lvl="2"/>
                <a:r>
                  <a:rPr lang="en-IN" b="1" dirty="0" smtClean="0"/>
                  <a:t>Identity matrix</a:t>
                </a:r>
                <a:r>
                  <a:rPr lang="en-IN" dirty="0" smtClean="0"/>
                  <a:t>: </a:t>
                </a:r>
                <a:r>
                  <a:rPr lang="en-IN" dirty="0"/>
                  <a:t>corresponds to </a:t>
                </a:r>
                <a:r>
                  <a:rPr lang="en-IN" dirty="0" smtClean="0"/>
                  <a:t>the map </a:t>
                </a:r>
                <a14:m>
                  <m:oMath xmlns:m="http://schemas.openxmlformats.org/officeDocument/2006/math">
                    <m:r>
                      <a:rPr lang="en-IN" b="0" i="1" smtClean="0">
                        <a:latin typeface="Cambria Math" panose="02040503050406030204" pitchFamily="18" charset="0"/>
                      </a:rPr>
                      <m:t>𝑖</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e>
                    </m:d>
                    <m:r>
                      <a:rPr lang="en-IN" b="0" i="1" smtClean="0">
                        <a:latin typeface="Cambria Math" panose="02040503050406030204" pitchFamily="18" charset="0"/>
                      </a:rPr>
                      <m:t>=</m:t>
                    </m:r>
                    <m:r>
                      <a:rPr lang="en-IN" b="1" i="0" smtClean="0">
                        <a:latin typeface="Cambria Math" panose="02040503050406030204" pitchFamily="18" charset="0"/>
                      </a:rPr>
                      <m:t>𝐱</m:t>
                    </m:r>
                  </m:oMath>
                </a14:m>
                <a:r>
                  <a:rPr lang="en-IN" dirty="0"/>
                  <a:t> </a:t>
                </a:r>
                <a14:m>
                  <m:oMath xmlns:m="http://schemas.openxmlformats.org/officeDocument/2006/math">
                    <m:r>
                      <a:rPr lang="en-IN">
                        <a:latin typeface="Cambria Math" panose="02040503050406030204" pitchFamily="18" charset="0"/>
                      </a:rPr>
                      <m:t>,∀</m:t>
                    </m:r>
                    <m:r>
                      <a:rPr lang="en-IN" b="1">
                        <a:latin typeface="Cambria Math" panose="02040503050406030204" pitchFamily="18" charset="0"/>
                      </a:rPr>
                      <m:t>𝐱</m:t>
                    </m:r>
                  </m:oMath>
                </a14:m>
                <a:endParaRPr lang="en-IN" b="1" dirty="0" smtClean="0"/>
              </a:p>
              <a:p>
                <a:pPr lvl="2"/>
                <a:r>
                  <a:rPr lang="en-IN" b="1" dirty="0" smtClean="0"/>
                  <a:t>Matrix scaling</a:t>
                </a:r>
                <a:r>
                  <a:rPr lang="en-IN" dirty="0" smtClean="0"/>
                  <a:t>: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rPr>
                      <m:t>𝐴</m:t>
                    </m:r>
                  </m:oMath>
                </a14:m>
                <a:r>
                  <a:rPr lang="en-IN" dirty="0" smtClean="0"/>
                  <a:t> </a:t>
                </a:r>
                <a:r>
                  <a:rPr lang="en-IN" dirty="0"/>
                  <a:t>corresponds to</a:t>
                </a:r>
                <a:r>
                  <a:rPr lang="en-IN" dirty="0" smtClean="0"/>
                  <a:t> the map </a:t>
                </a:r>
                <a14:m>
                  <m:oMath xmlns:m="http://schemas.openxmlformats.org/officeDocument/2006/math">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e>
                    </m:d>
                    <m:r>
                      <a:rPr lang="en-IN" b="0" i="1" smtClean="0">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e>
                    </m:d>
                    <m:r>
                      <a:rPr lang="en-IN" i="1">
                        <a:latin typeface="Cambria Math" panose="02040503050406030204" pitchFamily="18" charset="0"/>
                      </a:rPr>
                      <m:t>,∀</m:t>
                    </m:r>
                    <m:r>
                      <a:rPr lang="en-IN" b="1">
                        <a:latin typeface="Cambria Math" panose="02040503050406030204" pitchFamily="18" charset="0"/>
                      </a:rPr>
                      <m:t>𝐱</m:t>
                    </m:r>
                  </m:oMath>
                </a14:m>
                <a:endParaRPr lang="en-IN" dirty="0" smtClean="0"/>
              </a:p>
              <a:p>
                <a:pPr lvl="2"/>
                <a:r>
                  <a:rPr lang="en-IN" b="1" dirty="0" smtClean="0"/>
                  <a:t>Inverse</a:t>
                </a:r>
                <a:r>
                  <a:rPr lang="en-IN" dirty="0" smtClean="0"/>
                  <a: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−1</m:t>
                        </m:r>
                      </m:sup>
                    </m:sSup>
                  </m:oMath>
                </a14:m>
                <a:r>
                  <a:rPr lang="en-IN" dirty="0" smtClean="0"/>
                  <a:t> corresp. to </a:t>
                </a:r>
                <a14:m>
                  <m:oMath xmlns:m="http://schemas.openxmlformats.org/officeDocument/2006/math">
                    <m:r>
                      <a:rPr lang="en-IN" b="0" i="1" smtClean="0">
                        <a:latin typeface="Cambria Math" panose="02040503050406030204" pitchFamily="18" charset="0"/>
                      </a:rPr>
                      <m:t>𝑠</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a:t>
                </a:r>
                <a:r>
                  <a:rPr lang="en-IN" dirty="0" err="1" smtClean="0"/>
                  <a:t>s.t.</a:t>
                </a:r>
                <a:r>
                  <a:rPr lang="en-IN" dirty="0" smtClean="0"/>
                  <a:t> </a:t>
                </a:r>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𝑠</m:t>
                        </m:r>
                        <m:d>
                          <m:dPr>
                            <m:ctrlPr>
                              <a:rPr lang="en-IN" b="0" i="1" smtClean="0">
                                <a:latin typeface="Cambria Math" panose="02040503050406030204" pitchFamily="18" charset="0"/>
                              </a:rPr>
                            </m:ctrlPr>
                          </m:dPr>
                          <m:e>
                            <m:r>
                              <a:rPr lang="en-IN" b="1" i="0" smtClean="0">
                                <a:latin typeface="Cambria Math" panose="02040503050406030204" pitchFamily="18" charset="0"/>
                              </a:rPr>
                              <m:t>𝐱</m:t>
                            </m:r>
                          </m:e>
                        </m:d>
                      </m:e>
                    </m:d>
                    <m:r>
                      <a:rPr lang="en-IN" b="0" i="1" smtClean="0">
                        <a:latin typeface="Cambria Math" panose="02040503050406030204" pitchFamily="18" charset="0"/>
                      </a:rPr>
                      <m:t>=</m:t>
                    </m:r>
                    <m:r>
                      <a:rPr lang="en-IN" b="0" i="1" smtClean="0">
                        <a:latin typeface="Cambria Math" panose="02040503050406030204" pitchFamily="18" charset="0"/>
                      </a:rPr>
                      <m:t>𝑠</m:t>
                    </m:r>
                    <m:d>
                      <m:dPr>
                        <m:ctrlPr>
                          <a:rPr lang="en-IN" i="1">
                            <a:latin typeface="Cambria Math" panose="02040503050406030204" pitchFamily="18" charset="0"/>
                          </a:rPr>
                        </m:ctrlPr>
                      </m:dPr>
                      <m:e>
                        <m:r>
                          <a:rPr lang="en-IN" b="0" i="1" smtClean="0">
                            <a:latin typeface="Cambria Math" panose="02040503050406030204" pitchFamily="18" charset="0"/>
                          </a:rPr>
                          <m:t>𝑓</m:t>
                        </m:r>
                        <m:d>
                          <m:dPr>
                            <m:ctrlPr>
                              <a:rPr lang="en-IN" i="1">
                                <a:latin typeface="Cambria Math" panose="02040503050406030204" pitchFamily="18" charset="0"/>
                              </a:rPr>
                            </m:ctrlPr>
                          </m:dPr>
                          <m:e>
                            <m:r>
                              <a:rPr lang="en-IN" b="1">
                                <a:latin typeface="Cambria Math" panose="02040503050406030204" pitchFamily="18" charset="0"/>
                              </a:rPr>
                              <m:t>𝐱</m:t>
                            </m:r>
                          </m:e>
                        </m:d>
                      </m:e>
                    </m:d>
                    <m:r>
                      <a:rPr lang="en-IN" b="0" i="1" smtClean="0">
                        <a:latin typeface="Cambria Math" panose="02040503050406030204" pitchFamily="18" charset="0"/>
                      </a:rPr>
                      <m:t>=</m:t>
                    </m:r>
                    <m:r>
                      <a:rPr lang="en-IN" b="0" i="1" smtClean="0">
                        <a:latin typeface="Cambria Math" panose="02040503050406030204" pitchFamily="18" charset="0"/>
                      </a:rPr>
                      <m:t>𝑖</m:t>
                    </m:r>
                    <m:d>
                      <m:dPr>
                        <m:ctrlPr>
                          <a:rPr lang="en-IN" b="1" i="1" smtClean="0">
                            <a:latin typeface="Cambria Math" panose="02040503050406030204" pitchFamily="18" charset="0"/>
                          </a:rPr>
                        </m:ctrlPr>
                      </m:dPr>
                      <m:e>
                        <m:r>
                          <a:rPr lang="en-IN" b="1" i="0" smtClean="0">
                            <a:latin typeface="Cambria Math" panose="02040503050406030204" pitchFamily="18" charset="0"/>
                          </a:rPr>
                          <m:t>𝐱</m:t>
                        </m:r>
                      </m:e>
                    </m:d>
                    <m:r>
                      <a:rPr lang="en-IN" b="0" i="1" smtClean="0">
                        <a:latin typeface="Cambria Math" panose="02040503050406030204" pitchFamily="18" charset="0"/>
                      </a:rPr>
                      <m:t>=</m:t>
                    </m:r>
                    <m:r>
                      <a:rPr lang="en-IN" b="1" i="0" smtClean="0">
                        <a:latin typeface="Cambria Math" panose="02040503050406030204" pitchFamily="18" charset="0"/>
                      </a:rPr>
                      <m:t>𝐱</m:t>
                    </m:r>
                    <m:r>
                      <a:rPr lang="en-IN" i="1">
                        <a:latin typeface="Cambria Math" panose="02040503050406030204" pitchFamily="18" charset="0"/>
                      </a:rPr>
                      <m:t>,∀</m:t>
                    </m:r>
                    <m:r>
                      <a:rPr lang="en-IN" b="1">
                        <a:latin typeface="Cambria Math" panose="02040503050406030204" pitchFamily="18" charset="0"/>
                      </a:rPr>
                      <m:t>𝐱</m:t>
                    </m:r>
                  </m:oMath>
                </a14:m>
                <a:endParaRPr lang="en-IN" dirty="0" smtClean="0"/>
              </a:p>
              <a:p>
                <a:pPr lvl="2"/>
                <a:r>
                  <a:rPr lang="en-IN" dirty="0" smtClean="0"/>
                  <a:t>You may verify that all the above compositional maps are indeed linear maps!</a:t>
                </a:r>
              </a:p>
              <a:p>
                <a:r>
                  <a:rPr lang="en-IN" dirty="0" smtClean="0"/>
                  <a:t>Let </a:t>
                </a:r>
                <a14:m>
                  <m:oMath xmlns:m="http://schemas.openxmlformats.org/officeDocument/2006/math">
                    <m:r>
                      <a:rPr lang="en-IN" b="0" i="1" smtClean="0">
                        <a:latin typeface="Cambria Math" panose="02040503050406030204" pitchFamily="18" charset="0"/>
                      </a:rPr>
                      <m:t>h</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𝑘</m:t>
                        </m:r>
                      </m:sup>
                    </m:sSup>
                  </m:oMath>
                </a14:m>
                <a:r>
                  <a:rPr lang="en-IN" dirty="0" smtClean="0"/>
                  <a:t> be a linear map with matrix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𝑘</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m:t>
                        </m:r>
                      </m:sup>
                    </m:sSup>
                  </m:oMath>
                </a14:m>
                <a:endParaRPr lang="en-IN" dirty="0" smtClean="0"/>
              </a:p>
              <a:p>
                <a:pPr lvl="2"/>
                <a:r>
                  <a:rPr lang="en-IN" b="1" dirty="0" smtClean="0"/>
                  <a:t>Matrix transpose</a:t>
                </a:r>
                <a:r>
                  <a:rPr lang="en-IN" dirty="0" smtClean="0"/>
                  <a: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𝐶</m:t>
                        </m:r>
                      </m:e>
                      <m:sup>
                        <m:r>
                          <a:rPr lang="en-IN" b="0" i="1" smtClean="0">
                            <a:latin typeface="Cambria Math" panose="02040503050406030204" pitchFamily="18" charset="0"/>
                          </a:rPr>
                          <m:t>⊤</m:t>
                        </m:r>
                      </m:sup>
                    </m:sSup>
                  </m:oMath>
                </a14:m>
                <a:r>
                  <a:rPr lang="en-IN" dirty="0" smtClean="0"/>
                  <a:t> is a map </a:t>
                </a:r>
                <a14:m>
                  <m:oMath xmlns:m="http://schemas.openxmlformats.org/officeDocument/2006/math">
                    <m:r>
                      <a:rPr lang="en-IN" b="0" i="1" smtClean="0">
                        <a:latin typeface="Cambria Math" panose="02040503050406030204" pitchFamily="18" charset="0"/>
                      </a:rPr>
                      <m:t>𝑡</m:t>
                    </m:r>
                    <m:r>
                      <a:rPr lang="en-IN" b="0" i="1" dirty="0"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𝑘</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endParaRPr lang="en-IN" dirty="0" smtClean="0"/>
              </a:p>
              <a:p>
                <a:pPr lvl="2"/>
                <a:r>
                  <a:rPr lang="en-IN" dirty="0" smtClean="0"/>
                  <a:t>Need not have any special relation with </a:t>
                </a:r>
                <a14:m>
                  <m:oMath xmlns:m="http://schemas.openxmlformats.org/officeDocument/2006/math">
                    <m:r>
                      <a:rPr lang="en-IN" b="0" i="1" smtClean="0">
                        <a:latin typeface="Cambria Math" panose="02040503050406030204" pitchFamily="18" charset="0"/>
                      </a:rPr>
                      <m:t>𝐶</m:t>
                    </m:r>
                  </m:oMath>
                </a14:m>
                <a:r>
                  <a:rPr lang="en-IN" dirty="0" smtClean="0"/>
                  <a:t> in general, it is just another map</a:t>
                </a:r>
              </a:p>
              <a:p>
                <a:pPr lvl="2"/>
                <a:r>
                  <a:rPr lang="en-IN" dirty="0" smtClean="0"/>
                  <a:t>A symmetric matrix is one whose transpose gives the same map as itself</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b="-275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19</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2085" y="213434"/>
            <a:ext cx="1796377" cy="1796377"/>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1993187" y="213433"/>
                <a:ext cx="8735772" cy="1246613"/>
              </a:xfrm>
              <a:prstGeom prst="wedgeRectCallout">
                <a:avLst>
                  <a:gd name="adj1" fmla="val 55822"/>
                  <a:gd name="adj2" fmla="val 4264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Note that this makes the result </a:t>
                </a:r>
                <a14:m>
                  <m:oMath xmlns:m="http://schemas.openxmlformats.org/officeDocument/2006/math">
                    <m:sSup>
                      <m:sSupPr>
                        <m:ctrlPr>
                          <a:rPr lang="en-IN" sz="2400" i="1" smtClean="0">
                            <a:solidFill>
                              <a:schemeClr val="tx1"/>
                            </a:solidFill>
                            <a:latin typeface="Cambria Math" panose="02040503050406030204" pitchFamily="18" charset="0"/>
                          </a:rPr>
                        </m:ctrlPr>
                      </m:sSupPr>
                      <m:e>
                        <m:d>
                          <m:dPr>
                            <m:ctrlPr>
                              <a:rPr lang="en-IN" sz="240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𝐴𝐵</m:t>
                            </m:r>
                          </m:e>
                        </m:d>
                      </m:e>
                      <m:sup>
                        <m:r>
                          <a:rPr lang="en-IN" sz="2400" b="0" i="1" smtClean="0">
                            <a:solidFill>
                              <a:schemeClr val="tx1"/>
                            </a:solidFill>
                            <a:latin typeface="Cambria Math" panose="02040503050406030204" pitchFamily="18" charset="0"/>
                          </a:rPr>
                          <m:t>−1</m:t>
                        </m:r>
                      </m:sup>
                    </m:sSup>
                    <m:r>
                      <a:rPr lang="en-IN" sz="2400" b="0" i="1" smtClean="0">
                        <a:solidFill>
                          <a:schemeClr val="tx1"/>
                        </a:solidFill>
                        <a:latin typeface="Cambria Math" panose="02040503050406030204" pitchFamily="18" charset="0"/>
                      </a:rPr>
                      <m:t>=</m:t>
                    </m:r>
                    <m:sSup>
                      <m:sSupPr>
                        <m:ctrlPr>
                          <a:rPr lang="en-IN" sz="240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𝐵</m:t>
                        </m:r>
                      </m:e>
                      <m:sup>
                        <m:r>
                          <a:rPr lang="en-IN" sz="2400" b="0" i="1" smtClean="0">
                            <a:solidFill>
                              <a:schemeClr val="tx1"/>
                            </a:solidFill>
                            <a:latin typeface="Cambria Math" panose="02040503050406030204" pitchFamily="18" charset="0"/>
                          </a:rPr>
                          <m:t>−1</m:t>
                        </m:r>
                      </m:sup>
                    </m:sSup>
                    <m:sSup>
                      <m:sSupPr>
                        <m:ctrlPr>
                          <a:rPr lang="en-IN" sz="240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𝐴</m:t>
                        </m:r>
                      </m:e>
                      <m:sup>
                        <m:r>
                          <a:rPr lang="en-IN" sz="2400" b="0" i="1" smtClean="0">
                            <a:solidFill>
                              <a:schemeClr val="tx1"/>
                            </a:solidFill>
                            <a:latin typeface="Cambria Math" panose="02040503050406030204" pitchFamily="18" charset="0"/>
                          </a:rPr>
                          <m:t>−1</m:t>
                        </m:r>
                      </m:sup>
                    </m:sSup>
                  </m:oMath>
                </a14:m>
                <a:r>
                  <a:rPr lang="en-IN" sz="2400" dirty="0" smtClean="0">
                    <a:solidFill>
                      <a:schemeClr val="tx1"/>
                    </a:solidFill>
                    <a:latin typeface="+mj-lt"/>
                  </a:rPr>
                  <a:t> almost immediately intuitive. If we applied a map </a:t>
                </a:r>
                <a14:m>
                  <m:oMath xmlns:m="http://schemas.openxmlformats.org/officeDocument/2006/math">
                    <m:r>
                      <a:rPr lang="en-IN" sz="2400" b="0" i="1" smtClean="0">
                        <a:solidFill>
                          <a:schemeClr val="tx1"/>
                        </a:solidFill>
                        <a:latin typeface="Cambria Math" panose="02040503050406030204" pitchFamily="18" charset="0"/>
                      </a:rPr>
                      <m:t>𝑔</m:t>
                    </m:r>
                  </m:oMath>
                </a14:m>
                <a:r>
                  <a:rPr lang="en-IN" sz="2400" dirty="0" smtClean="0">
                    <a:solidFill>
                      <a:schemeClr val="tx1"/>
                    </a:solidFill>
                    <a:latin typeface="+mj-lt"/>
                  </a:rPr>
                  <a:t> then a map </a:t>
                </a:r>
                <a14:m>
                  <m:oMath xmlns:m="http://schemas.openxmlformats.org/officeDocument/2006/math">
                    <m:r>
                      <a:rPr lang="en-IN" sz="2400" b="0" i="1" smtClean="0">
                        <a:solidFill>
                          <a:schemeClr val="tx1"/>
                        </a:solidFill>
                        <a:latin typeface="Cambria Math" panose="02040503050406030204" pitchFamily="18" charset="0"/>
                      </a:rPr>
                      <m:t>𝑓</m:t>
                    </m:r>
                  </m:oMath>
                </a14:m>
                <a:r>
                  <a:rPr lang="en-IN" sz="2400" dirty="0" smtClean="0">
                    <a:solidFill>
                      <a:schemeClr val="tx1"/>
                    </a:solidFill>
                    <a:latin typeface="+mj-lt"/>
                  </a:rPr>
                  <a:t>, then to invert/undo this composite map, we must first undo </a:t>
                </a:r>
                <a14:m>
                  <m:oMath xmlns:m="http://schemas.openxmlformats.org/officeDocument/2006/math">
                    <m:r>
                      <a:rPr lang="en-IN" sz="2400" b="0" i="1" smtClean="0">
                        <a:solidFill>
                          <a:schemeClr val="tx1"/>
                        </a:solidFill>
                        <a:latin typeface="Cambria Math" panose="02040503050406030204" pitchFamily="18" charset="0"/>
                      </a:rPr>
                      <m:t>𝑓</m:t>
                    </m:r>
                  </m:oMath>
                </a14:m>
                <a:r>
                  <a:rPr lang="en-IN" sz="2400" dirty="0" smtClean="0">
                    <a:solidFill>
                      <a:schemeClr val="tx1"/>
                    </a:solidFill>
                    <a:latin typeface="+mj-lt"/>
                  </a:rPr>
                  <a:t> then undo </a:t>
                </a:r>
                <a14:m>
                  <m:oMath xmlns:m="http://schemas.openxmlformats.org/officeDocument/2006/math">
                    <m:r>
                      <a:rPr lang="en-IN" sz="2400" b="0" i="1" smtClean="0">
                        <a:solidFill>
                          <a:schemeClr val="tx1"/>
                        </a:solidFill>
                        <a:latin typeface="Cambria Math" panose="02040503050406030204" pitchFamily="18" charset="0"/>
                      </a:rPr>
                      <m:t>𝑔</m:t>
                    </m:r>
                  </m:oMath>
                </a14:m>
                <a:r>
                  <a:rPr lang="en-IN" sz="2400" dirty="0" smtClean="0">
                    <a:solidFill>
                      <a:schemeClr val="tx1"/>
                    </a:solidFill>
                    <a:latin typeface="+mj-lt"/>
                  </a:rPr>
                  <a:t> </a:t>
                </a:r>
                <a:r>
                  <a:rPr lang="en-IN" sz="2400" dirty="0" smtClean="0">
                    <a:solidFill>
                      <a:schemeClr val="tx1"/>
                    </a:solidFill>
                    <a:latin typeface="+mj-lt"/>
                    <a:sym typeface="Wingdings" panose="05000000000000000000" pitchFamily="2" charset="2"/>
                  </a:rPr>
                  <a:t></a:t>
                </a:r>
                <a:endParaRPr lang="en-IN" sz="2400" dirty="0" smtClean="0">
                  <a:solidFill>
                    <a:schemeClr val="tx1"/>
                  </a:solidFill>
                  <a:latin typeface="+mj-lt"/>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1993187" y="213433"/>
                <a:ext cx="8735772" cy="1246613"/>
              </a:xfrm>
              <a:prstGeom prst="wedgeRectCallout">
                <a:avLst>
                  <a:gd name="adj1" fmla="val 55822"/>
                  <a:gd name="adj2" fmla="val 42646"/>
                </a:avLst>
              </a:prstGeom>
              <a:blipFill>
                <a:blip r:embed="rId4"/>
                <a:stretch>
                  <a:fillRect l="-591" b="-7109"/>
                </a:stretch>
              </a:blipFill>
              <a:ln w="38100">
                <a:solidFill>
                  <a:schemeClr val="accent1"/>
                </a:solidFill>
              </a:ln>
            </p:spPr>
            <p:txBody>
              <a:bodyPr/>
              <a:lstStyle/>
              <a:p>
                <a:r>
                  <a:rPr lang="en-IN">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7524" y="2061812"/>
            <a:ext cx="1740938" cy="1740938"/>
          </a:xfrm>
          <a:prstGeom prst="rect">
            <a:avLst/>
          </a:prstGeom>
        </p:spPr>
      </p:pic>
      <mc:AlternateContent xmlns:mc="http://schemas.openxmlformats.org/markup-compatibility/2006" xmlns:a14="http://schemas.microsoft.com/office/drawing/2010/main">
        <mc:Choice Requires="a14">
          <p:sp>
            <p:nvSpPr>
              <p:cNvPr id="10" name="Rectangular Callout 9"/>
              <p:cNvSpPr/>
              <p:nvPr/>
            </p:nvSpPr>
            <p:spPr>
              <a:xfrm>
                <a:off x="172635" y="2037463"/>
                <a:ext cx="10475607" cy="1085071"/>
              </a:xfrm>
              <a:prstGeom prst="wedgeRectCallout">
                <a:avLst>
                  <a:gd name="adj1" fmla="val 57282"/>
                  <a:gd name="adj2" fmla="val 5472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lnSpc>
                    <a:spcPct val="85000"/>
                  </a:lnSpc>
                  <a:spcBef>
                    <a:spcPts val="600"/>
                  </a:spcBef>
                </a:pPr>
                <a:r>
                  <a:rPr lang="en-IN" sz="2400" dirty="0" smtClean="0">
                    <a:solidFill>
                      <a:prstClr val="black">
                        <a:lumMod val="85000"/>
                        <a:lumOff val="15000"/>
                      </a:prstClr>
                    </a:solidFill>
                    <a:latin typeface="Calibri Light" panose="020F0302020204030204" pitchFamily="34" charset="0"/>
                    <a:cs typeface="Calibri Light" panose="020F0302020204030204" pitchFamily="34" charset="0"/>
                  </a:rPr>
                  <a:t>Can you see why some of the other commonly known results also make sense this way? For example why </a:t>
                </a:r>
                <a14:m>
                  <m:oMath xmlns:m="http://schemas.openxmlformats.org/officeDocument/2006/math">
                    <m:sSup>
                      <m:sSupPr>
                        <m:ctrlP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ctrlPr>
                      </m:sSupPr>
                      <m:e>
                        <m:d>
                          <m:dPr>
                            <m:ctrlP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ctrlPr>
                          </m:dPr>
                          <m:e>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𝐴</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𝐵</m:t>
                            </m:r>
                          </m:e>
                        </m:d>
                      </m:e>
                      <m:sup>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−1</m:t>
                        </m:r>
                      </m:sup>
                    </m:sSup>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sSup>
                      <m:sSupPr>
                        <m:ctrlP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ctrlPr>
                      </m:sSupPr>
                      <m:e>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𝐴</m:t>
                        </m:r>
                      </m:e>
                      <m:sup>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−1</m:t>
                        </m:r>
                      </m:sup>
                    </m:sSup>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sSup>
                      <m:sSupPr>
                        <m:ctrlP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ctrlPr>
                      </m:sSupPr>
                      <m:e>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𝐵</m:t>
                        </m:r>
                      </m:e>
                      <m:sup>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−1</m:t>
                        </m:r>
                      </m:sup>
                    </m:sSup>
                  </m:oMath>
                </a14:m>
                <a:r>
                  <a:rPr lang="en-IN" sz="2400" dirty="0" smtClean="0">
                    <a:solidFill>
                      <a:prstClr val="black">
                        <a:lumMod val="85000"/>
                        <a:lumOff val="15000"/>
                      </a:prstClr>
                    </a:solidFill>
                    <a:latin typeface="Calibri Light" panose="020F0302020204030204" pitchFamily="34" charset="0"/>
                    <a:cs typeface="Calibri Light" panose="020F0302020204030204" pitchFamily="34" charset="0"/>
                  </a:rPr>
                  <a:t> or why </a:t>
                </a:r>
                <a14:m>
                  <m:oMath xmlns:m="http://schemas.openxmlformats.org/officeDocument/2006/math">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𝑐</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d>
                      <m:dPr>
                        <m:ctrlP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ctrlPr>
                      </m:dPr>
                      <m:e>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𝐴</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𝐵</m:t>
                        </m:r>
                      </m:e>
                    </m:d>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𝑐</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𝐴</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𝑐</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𝐵</m:t>
                    </m:r>
                  </m:oMath>
                </a14:m>
                <a:r>
                  <a:rPr lang="en-IN" sz="2400" dirty="0" smtClean="0">
                    <a:solidFill>
                      <a:prstClr val="black">
                        <a:lumMod val="85000"/>
                        <a:lumOff val="15000"/>
                      </a:prstClr>
                    </a:solidFill>
                    <a:latin typeface="Calibri Light" panose="020F0302020204030204" pitchFamily="34" charset="0"/>
                    <a:cs typeface="Calibri Light" panose="020F0302020204030204" pitchFamily="34" charset="0"/>
                  </a:rPr>
                  <a:t> or why </a:t>
                </a:r>
                <a14:m>
                  <m:oMath xmlns:m="http://schemas.openxmlformats.org/officeDocument/2006/math">
                    <m:d>
                      <m:dPr>
                        <m:ctrlP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ctrlPr>
                      </m:dPr>
                      <m:e>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𝑐</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𝑑</m:t>
                        </m:r>
                      </m:e>
                    </m:d>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𝐴</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𝑐</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𝐴</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𝑑</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𝐴</m:t>
                    </m:r>
                  </m:oMath>
                </a14:m>
                <a:r>
                  <a:rPr lang="en-IN" sz="2400" dirty="0" smtClean="0">
                    <a:solidFill>
                      <a:prstClr val="black">
                        <a:lumMod val="85000"/>
                        <a:lumOff val="15000"/>
                      </a:prstClr>
                    </a:solidFill>
                    <a:latin typeface="Calibri Light" panose="020F0302020204030204" pitchFamily="34" charset="0"/>
                    <a:cs typeface="Calibri Light" panose="020F0302020204030204" pitchFamily="34" charset="0"/>
                  </a:rPr>
                  <a:t> or why </a:t>
                </a:r>
                <a14:m>
                  <m:oMath xmlns:m="http://schemas.openxmlformats.org/officeDocument/2006/math">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𝐴</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𝐵</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𝐵</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m:t>
                    </m:r>
                    <m:r>
                      <a:rPr lang="en-IN" sz="2400" b="0" i="1" smtClean="0">
                        <a:solidFill>
                          <a:prstClr val="black">
                            <a:lumMod val="85000"/>
                            <a:lumOff val="15000"/>
                          </a:prstClr>
                        </a:solidFill>
                        <a:latin typeface="Cambria Math" panose="02040503050406030204" pitchFamily="18" charset="0"/>
                        <a:cs typeface="Calibri Light" panose="020F0302020204030204" pitchFamily="34" charset="0"/>
                      </a:rPr>
                      <m:t>𝐴</m:t>
                    </m:r>
                  </m:oMath>
                </a14:m>
                <a:endParaRPr lang="en-IN" sz="2400" dirty="0">
                  <a:solidFill>
                    <a:prstClr val="black">
                      <a:lumMod val="85000"/>
                      <a:lumOff val="15000"/>
                    </a:prstClr>
                  </a:solidFill>
                  <a:latin typeface="Calibri Light" panose="020F0302020204030204" pitchFamily="34" charset="0"/>
                  <a:cs typeface="Calibri Light" panose="020F0302020204030204" pitchFamily="34" charset="0"/>
                </a:endParaRPr>
              </a:p>
            </p:txBody>
          </p:sp>
        </mc:Choice>
        <mc:Fallback xmlns="">
          <p:sp>
            <p:nvSpPr>
              <p:cNvPr id="10" name="Rectangular Callout 9"/>
              <p:cNvSpPr>
                <a:spLocks noRot="1" noChangeAspect="1" noMove="1" noResize="1" noEditPoints="1" noAdjustHandles="1" noChangeArrowheads="1" noChangeShapeType="1" noTextEdit="1"/>
              </p:cNvSpPr>
              <p:nvPr/>
            </p:nvSpPr>
            <p:spPr>
              <a:xfrm>
                <a:off x="172635" y="2037463"/>
                <a:ext cx="10475607" cy="1085071"/>
              </a:xfrm>
              <a:prstGeom prst="wedgeRectCallout">
                <a:avLst>
                  <a:gd name="adj1" fmla="val 57282"/>
                  <a:gd name="adj2" fmla="val 54722"/>
                </a:avLst>
              </a:prstGeom>
              <a:blipFill>
                <a:blip r:embed="rId6"/>
                <a:stretch>
                  <a:fillRect l="-162" t="-4663" b="-310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30633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par>
                          <p:cTn id="55" fill="hold">
                            <p:stCondLst>
                              <p:cond delay="0"/>
                            </p:stCondLst>
                            <p:childTnLst>
                              <p:par>
                                <p:cTn id="56" presetID="22" presetClass="entr" presetSubtype="2"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right)">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par>
                          <p:cTn id="63" fill="hold">
                            <p:stCondLst>
                              <p:cond delay="0"/>
                            </p:stCondLst>
                            <p:childTnLst>
                              <p:par>
                                <p:cTn id="64" presetID="22" presetClass="entr" presetSubtype="2"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right)">
                                      <p:cBhvr>
                                        <p:cTn id="6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Algebra</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The study of vectors and certain types of operations on vectors</a:t>
                </a:r>
              </a:p>
              <a:p>
                <a:r>
                  <a:rPr lang="en-IN" dirty="0" smtClean="0"/>
                  <a:t>Eventual goal: build generative models that are smaller and faster</a:t>
                </a:r>
              </a:p>
              <a:p>
                <a:r>
                  <a:rPr lang="en-IN" dirty="0" smtClean="0"/>
                  <a:t>As was the case with calculus as well as probability theory</a:t>
                </a:r>
              </a:p>
              <a:p>
                <a:pPr lvl="2"/>
                <a:r>
                  <a:rPr lang="en-IN" dirty="0" smtClean="0"/>
                  <a:t>Do try to get intuition (geometric intuition in this case) for toy cases</a:t>
                </a:r>
              </a:p>
              <a:p>
                <a:pPr lvl="2"/>
                <a:r>
                  <a:rPr lang="en-IN" dirty="0" smtClean="0"/>
                  <a:t>Use this to convince yourself that the operations/results do make sense</a:t>
                </a:r>
              </a:p>
              <a:p>
                <a:pPr lvl="2"/>
                <a:r>
                  <a:rPr lang="en-IN" dirty="0" smtClean="0"/>
                  <a:t>Difficult to get geometric intuition in </a:t>
                </a:r>
                <a14:m>
                  <m:oMath xmlns:m="http://schemas.openxmlformats.org/officeDocument/2006/math">
                    <m:r>
                      <a:rPr lang="en-IN" b="0" i="1" smtClean="0">
                        <a:latin typeface="Cambria Math" panose="02040503050406030204" pitchFamily="18" charset="0"/>
                      </a:rPr>
                      <m:t>𝑑</m:t>
                    </m:r>
                    <m:r>
                      <a:rPr lang="en-IN" b="0" i="1" smtClean="0">
                        <a:latin typeface="Cambria Math" panose="02040503050406030204" pitchFamily="18" charset="0"/>
                      </a:rPr>
                      <m:t>&gt;3</m:t>
                    </m:r>
                  </m:oMath>
                </a14:m>
                <a:r>
                  <a:rPr lang="en-IN" dirty="0" smtClean="0"/>
                  <a:t> – intuition may even be wrong!</a:t>
                </a:r>
              </a:p>
              <a:p>
                <a:pPr lvl="3"/>
                <a:r>
                  <a:rPr lang="en-IN" dirty="0" smtClean="0"/>
                  <a:t>Curse of dimensionality – a collection of unintuitive things that happen in large dims</a:t>
                </a:r>
              </a:p>
              <a:p>
                <a:pPr lvl="2"/>
                <a:r>
                  <a:rPr lang="en-IN" dirty="0" smtClean="0"/>
                  <a:t>Thus, for high </a:t>
                </a:r>
                <a:r>
                  <a:rPr lang="en-IN" dirty="0"/>
                  <a:t>dimensional cases, trust the </a:t>
                </a:r>
                <a:r>
                  <a:rPr lang="en-IN" dirty="0" smtClean="0"/>
                  <a:t>math</a:t>
                </a:r>
              </a:p>
              <a:p>
                <a:r>
                  <a:rPr lang="en-IN" dirty="0" smtClean="0"/>
                  <a:t>Recall: several (equally correct) ways of describing vectors. Vectors are</a:t>
                </a:r>
              </a:p>
              <a:p>
                <a:pPr lvl="2"/>
                <a:r>
                  <a:rPr lang="en-IN" b="1" dirty="0" smtClean="0"/>
                  <a:t>Physics</a:t>
                </a:r>
                <a:r>
                  <a:rPr lang="en-IN" dirty="0" smtClean="0"/>
                  <a:t>: things that look like arrows and have a magnitude and a direction</a:t>
                </a:r>
              </a:p>
              <a:p>
                <a:pPr lvl="2"/>
                <a:r>
                  <a:rPr lang="en-IN" b="1" dirty="0" smtClean="0"/>
                  <a:t>Math</a:t>
                </a:r>
                <a:r>
                  <a:rPr lang="en-IN" dirty="0" smtClean="0"/>
                  <a:t>: things that can be added together, or scaled by multiplying a scalar</a:t>
                </a:r>
              </a:p>
              <a:p>
                <a:pPr lvl="2"/>
                <a:r>
                  <a:rPr lang="en-IN" b="1" dirty="0" smtClean="0"/>
                  <a:t>CS/ML</a:t>
                </a:r>
                <a:r>
                  <a:rPr lang="en-IN" dirty="0" smtClean="0"/>
                  <a:t>: a list of real numbers/integers that describe features/quantities</a:t>
                </a:r>
                <a:endParaRPr lang="en-IN" dirty="0"/>
              </a:p>
              <a:p>
                <a:pPr lvl="2"/>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b="-233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a:t>
            </a:fld>
            <a:endParaRPr lang="en-US"/>
          </a:p>
        </p:txBody>
      </p:sp>
    </p:spTree>
    <p:extLst>
      <p:ext uri="{BB962C8B-B14F-4D97-AF65-F5344CB8AC3E}">
        <p14:creationId xmlns:p14="http://schemas.microsoft.com/office/powerpoint/2010/main" val="261723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More on Compositional Linear Maps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7" cy="5746376"/>
              </a:xfrm>
            </p:spPr>
            <p:txBody>
              <a:bodyPr>
                <a:normAutofit/>
              </a:bodyPr>
              <a:lstStyle/>
              <a:p>
                <a:r>
                  <a:rPr lang="en-IN" dirty="0" smtClean="0"/>
                  <a:t>A vector (column by default) </a:t>
                </a:r>
                <a14:m>
                  <m:oMath xmlns:m="http://schemas.openxmlformats.org/officeDocument/2006/math">
                    <m:r>
                      <a:rPr lang="en-IN" b="1" i="0" smtClean="0">
                        <a:latin typeface="Cambria Math" panose="02040503050406030204" pitchFamily="18" charset="0"/>
                      </a:rPr>
                      <m:t>𝐯</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sup>
                    </m:sSup>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p>
                    </m:sSup>
                  </m:oMath>
                </a14:m>
                <a:r>
                  <a:rPr lang="en-IN" dirty="0" smtClean="0"/>
                  <a:t> is a map from </a:t>
                </a:r>
                <a14:m>
                  <m:oMath xmlns:m="http://schemas.openxmlformats.org/officeDocument/2006/math">
                    <m:r>
                      <a:rPr lang="en-IN" i="1" smtClean="0">
                        <a:latin typeface="Cambria Math" panose="02040503050406030204" pitchFamily="18" charset="0"/>
                        <a:ea typeface="Cambria Math" panose="02040503050406030204" pitchFamily="18" charset="0"/>
                      </a:rPr>
                      <m:t>ℝ</m:t>
                    </m:r>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sup>
                    </m:sSup>
                  </m:oMath>
                </a14:m>
                <a:endParaRPr lang="en-IN" dirty="0" smtClean="0"/>
              </a:p>
              <a:p>
                <a:pPr lvl="2"/>
                <a:r>
                  <a:rPr lang="en-IN" dirty="0" smtClean="0"/>
                  <a:t>It maps a scalar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to a vector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r>
                      <a:rPr lang="en-IN" b="1" i="0">
                        <a:latin typeface="Cambria Math" panose="02040503050406030204" pitchFamily="18" charset="0"/>
                      </a:rPr>
                      <m:t>𝐯</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𝑛</m:t>
                        </m:r>
                      </m:sup>
                    </m:sSup>
                  </m:oMath>
                </a14:m>
                <a:endParaRPr lang="en-IN" dirty="0" smtClean="0"/>
              </a:p>
              <a:p>
                <a:r>
                  <a:rPr lang="en-IN" dirty="0" smtClean="0"/>
                  <a:t>A row vector </a:t>
                </a:r>
                <a14:m>
                  <m:oMath xmlns:m="http://schemas.openxmlformats.org/officeDocument/2006/math">
                    <m:sSup>
                      <m:sSupPr>
                        <m:ctrlPr>
                          <a:rPr lang="en-IN" b="1" i="1" smtClean="0">
                            <a:latin typeface="Cambria Math" panose="02040503050406030204" pitchFamily="18" charset="0"/>
                          </a:rPr>
                        </m:ctrlPr>
                      </m:sSupPr>
                      <m:e>
                        <m:r>
                          <a:rPr lang="en-IN" b="1" i="0" smtClean="0">
                            <a:latin typeface="Cambria Math" panose="02040503050406030204" pitchFamily="18" charset="0"/>
                          </a:rPr>
                          <m:t>𝐮</m:t>
                        </m:r>
                      </m:e>
                      <m:sup>
                        <m:r>
                          <a:rPr lang="en-IN" b="1" i="1" smtClean="0">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𝑛</m:t>
                        </m:r>
                      </m:sup>
                    </m:sSup>
                  </m:oMath>
                </a14:m>
                <a:r>
                  <a:rPr lang="en-IN" dirty="0"/>
                  <a:t> is a map from </a:t>
                </a:r>
                <a14:m>
                  <m:oMath xmlns:m="http://schemas.openxmlformats.org/officeDocument/2006/math">
                    <m:sSup>
                      <m:sSupPr>
                        <m:ctrlPr>
                          <a:rPr lang="en-IN" b="0" i="1" smtClean="0">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endParaRPr lang="en-IN" dirty="0" smtClean="0"/>
              </a:p>
              <a:p>
                <a:pPr lvl="2"/>
                <a:r>
                  <a:rPr lang="en-IN" dirty="0" smtClean="0"/>
                  <a:t>It maps a vector </a:t>
                </a:r>
                <a14:m>
                  <m:oMath xmlns:m="http://schemas.openxmlformats.org/officeDocument/2006/math">
                    <m:r>
                      <a:rPr lang="en-IN" b="1" i="0">
                        <a:latin typeface="Cambria Math" panose="02040503050406030204" pitchFamily="18" charset="0"/>
                      </a:rPr>
                      <m:t>𝐯</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𝑛</m:t>
                        </m:r>
                      </m:sup>
                    </m:sSup>
                  </m:oMath>
                </a14:m>
                <a:r>
                  <a:rPr lang="en-IN" dirty="0" smtClean="0"/>
                  <a:t> to a scalar </a:t>
                </a:r>
                <a14:m>
                  <m:oMath xmlns:m="http://schemas.openxmlformats.org/officeDocument/2006/math">
                    <m:sSup>
                      <m:sSupPr>
                        <m:ctrlPr>
                          <a:rPr lang="en-IN" b="1" i="1">
                            <a:latin typeface="Cambria Math" panose="02040503050406030204" pitchFamily="18" charset="0"/>
                          </a:rPr>
                        </m:ctrlPr>
                      </m:sSupPr>
                      <m:e>
                        <m:r>
                          <a:rPr lang="en-IN" b="1" i="0">
                            <a:latin typeface="Cambria Math" panose="02040503050406030204" pitchFamily="18" charset="0"/>
                          </a:rPr>
                          <m:t>𝐮</m:t>
                        </m:r>
                      </m:e>
                      <m:sup>
                        <m:r>
                          <a:rPr lang="en-IN" b="1">
                            <a:latin typeface="Cambria Math" panose="02040503050406030204" pitchFamily="18" charset="0"/>
                          </a:rPr>
                          <m:t>⊤</m:t>
                        </m:r>
                      </m:sup>
                    </m:sSup>
                    <m:r>
                      <a:rPr lang="en-IN" b="1" i="0">
                        <a:latin typeface="Cambria Math" panose="02040503050406030204" pitchFamily="18" charset="0"/>
                      </a:rPr>
                      <m:t>𝐯</m:t>
                    </m:r>
                    <m:r>
                      <a:rPr lang="en-IN" b="1"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ℝ</m:t>
                    </m:r>
                  </m:oMath>
                </a14:m>
                <a:endParaRPr lang="en-IN" dirty="0" smtClean="0"/>
              </a:p>
              <a:p>
                <a:pPr lvl="2"/>
                <a:r>
                  <a:rPr lang="en-IN" dirty="0" smtClean="0"/>
                  <a:t>Thus, inner (aka dot) products can be seen as the application of a linear map!</a:t>
                </a:r>
              </a:p>
              <a:p>
                <a:r>
                  <a:rPr lang="en-IN" b="1" dirty="0" smtClean="0"/>
                  <a:t>Outer product</a:t>
                </a:r>
                <a:r>
                  <a:rPr lang="en-IN" dirty="0" smtClean="0"/>
                  <a:t>: given a col. vector </a:t>
                </a:r>
                <a14:m>
                  <m:oMath xmlns:m="http://schemas.openxmlformats.org/officeDocument/2006/math">
                    <m:r>
                      <a:rPr lang="en-IN" b="1">
                        <a:latin typeface="Cambria Math" panose="02040503050406030204" pitchFamily="18" charset="0"/>
                      </a:rPr>
                      <m:t>𝐯</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sup>
                    </m:sSup>
                  </m:oMath>
                </a14:m>
                <a:r>
                  <a:rPr lang="en-IN" dirty="0" smtClean="0"/>
                  <a:t> and row vector </a:t>
                </a:r>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𝐮</m:t>
                        </m:r>
                      </m:e>
                      <m:sup>
                        <m:r>
                          <a:rPr lang="en-IN" b="1"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1×</m:t>
                        </m:r>
                        <m:r>
                          <a:rPr lang="en-IN" i="1" smtClean="0">
                            <a:latin typeface="Cambria Math" panose="02040503050406030204" pitchFamily="18" charset="0"/>
                            <a:ea typeface="Cambria Math" panose="02040503050406030204" pitchFamily="18" charset="0"/>
                          </a:rPr>
                          <m:t>𝑛</m:t>
                        </m:r>
                      </m:sup>
                    </m:sSup>
                  </m:oMath>
                </a14:m>
                <a:r>
                  <a:rPr lang="en-IN" dirty="0" smtClean="0"/>
                  <a:t>, can think of </a:t>
                </a:r>
                <a14:m>
                  <m:oMath xmlns:m="http://schemas.openxmlformats.org/officeDocument/2006/math">
                    <m:r>
                      <a:rPr lang="en-IN" b="1" i="0" smtClean="0">
                        <a:latin typeface="Cambria Math" panose="02040503050406030204" pitchFamily="18" charset="0"/>
                      </a:rPr>
                      <m:t>𝐯</m:t>
                    </m:r>
                    <m:sSup>
                      <m:sSupPr>
                        <m:ctrlPr>
                          <a:rPr lang="en-IN" b="1" i="1" smtClean="0">
                            <a:latin typeface="Cambria Math" panose="02040503050406030204" pitchFamily="18" charset="0"/>
                          </a:rPr>
                        </m:ctrlPr>
                      </m:sSupPr>
                      <m:e>
                        <m:r>
                          <a:rPr lang="en-IN" b="1" i="0" smtClean="0">
                            <a:latin typeface="Cambria Math" panose="02040503050406030204" pitchFamily="18" charset="0"/>
                          </a:rPr>
                          <m:t>𝐮</m:t>
                        </m:r>
                      </m:e>
                      <m:sup>
                        <m:r>
                          <a:rPr lang="en-IN" b="1" i="1" smtClean="0">
                            <a:latin typeface="Cambria Math" panose="02040503050406030204" pitchFamily="18" charset="0"/>
                          </a:rPr>
                          <m:t>⊤</m:t>
                        </m:r>
                      </m:sup>
                    </m:sSup>
                  </m:oMath>
                </a14:m>
                <a:r>
                  <a:rPr lang="en-IN" dirty="0" smtClean="0"/>
                  <a:t> as a composition map from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ℝ</m:t>
                    </m:r>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sup>
                    </m:sSup>
                  </m:oMath>
                </a14:m>
                <a:r>
                  <a:rPr lang="en-IN" b="1" dirty="0" smtClean="0"/>
                  <a:t> </a:t>
                </a:r>
                <a:r>
                  <a:rPr lang="en-IN" dirty="0" smtClean="0"/>
                  <a:t>i.e. from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sup>
                    </m:sSup>
                    <m:r>
                      <a:rPr lang="en-IN" i="1">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sup>
                    </m:sSup>
                  </m:oMath>
                </a14:m>
                <a:r>
                  <a:rPr lang="en-IN" dirty="0" smtClean="0"/>
                  <a:t>. Indeed, for any </a:t>
                </a:r>
                <a14:m>
                  <m:oMath xmlns:m="http://schemas.openxmlformats.org/officeDocument/2006/math">
                    <m:r>
                      <a:rPr lang="en-IN" b="1" i="0" smtClean="0">
                        <a:latin typeface="Cambria Math" panose="02040503050406030204" pitchFamily="18" charset="0"/>
                      </a:rPr>
                      <m:t>𝐱</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𝑛</m:t>
                        </m:r>
                      </m:sup>
                    </m:sSup>
                  </m:oMath>
                </a14:m>
                <a:r>
                  <a:rPr lang="en-IN" dirty="0" smtClean="0"/>
                  <a:t> we have </a:t>
                </a:r>
                <a14:m>
                  <m:oMath xmlns:m="http://schemas.openxmlformats.org/officeDocument/2006/math">
                    <m:r>
                      <a:rPr lang="en-IN" b="1">
                        <a:latin typeface="Cambria Math" panose="02040503050406030204" pitchFamily="18" charset="0"/>
                      </a:rPr>
                      <m:t>𝐯</m:t>
                    </m:r>
                    <m:sSup>
                      <m:sSupPr>
                        <m:ctrlPr>
                          <a:rPr lang="en-IN" b="1" i="1">
                            <a:latin typeface="Cambria Math" panose="02040503050406030204" pitchFamily="18" charset="0"/>
                          </a:rPr>
                        </m:ctrlPr>
                      </m:sSupPr>
                      <m:e>
                        <m:r>
                          <a:rPr lang="en-IN" b="1">
                            <a:latin typeface="Cambria Math" panose="02040503050406030204" pitchFamily="18" charset="0"/>
                          </a:rPr>
                          <m:t>𝐮</m:t>
                        </m:r>
                      </m:e>
                      <m:sup>
                        <m:r>
                          <a:rPr lang="en-IN" b="1" i="1">
                            <a:latin typeface="Cambria Math" panose="02040503050406030204" pitchFamily="18" charset="0"/>
                          </a:rPr>
                          <m:t>⊤</m:t>
                        </m:r>
                      </m:sup>
                    </m:sSup>
                    <m:r>
                      <a:rPr lang="en-IN" b="1" i="0" smtClean="0">
                        <a:latin typeface="Cambria Math" panose="02040503050406030204" pitchFamily="18" charset="0"/>
                      </a:rPr>
                      <m:t>𝐱</m:t>
                    </m:r>
                    <m:r>
                      <a:rPr lang="en-IN" b="1" i="0" smtClean="0">
                        <a:latin typeface="Cambria Math" panose="02040503050406030204" pitchFamily="18" charset="0"/>
                      </a:rPr>
                      <m:t>=</m:t>
                    </m:r>
                    <m:d>
                      <m:dPr>
                        <m:ctrlPr>
                          <a:rPr lang="en-IN" b="1" i="1" smtClean="0">
                            <a:latin typeface="Cambria Math" panose="02040503050406030204" pitchFamily="18" charset="0"/>
                          </a:rPr>
                        </m:ctrlPr>
                      </m:dPr>
                      <m:e>
                        <m:sSup>
                          <m:sSupPr>
                            <m:ctrlPr>
                              <a:rPr lang="en-IN" b="1" i="1">
                                <a:latin typeface="Cambria Math" panose="02040503050406030204" pitchFamily="18" charset="0"/>
                              </a:rPr>
                            </m:ctrlPr>
                          </m:sSupPr>
                          <m:e>
                            <m:r>
                              <a:rPr lang="en-IN" b="1">
                                <a:latin typeface="Cambria Math" panose="02040503050406030204" pitchFamily="18" charset="0"/>
                              </a:rPr>
                              <m:t>𝐮</m:t>
                            </m:r>
                          </m:e>
                          <m:sup>
                            <m:r>
                              <a:rPr lang="en-IN" b="1" i="1">
                                <a:latin typeface="Cambria Math" panose="02040503050406030204" pitchFamily="18" charset="0"/>
                              </a:rPr>
                              <m:t>⊤</m:t>
                            </m:r>
                          </m:sup>
                        </m:sSup>
                        <m:r>
                          <a:rPr lang="en-IN" b="1">
                            <a:latin typeface="Cambria Math" panose="02040503050406030204" pitchFamily="18" charset="0"/>
                          </a:rPr>
                          <m:t>𝐱</m:t>
                        </m:r>
                      </m:e>
                    </m:d>
                    <m:r>
                      <a:rPr lang="en-IN" b="1" i="1" smtClean="0">
                        <a:latin typeface="Cambria Math" panose="02040503050406030204" pitchFamily="18" charset="0"/>
                      </a:rPr>
                      <m:t>⋅</m:t>
                    </m:r>
                    <m:r>
                      <a:rPr lang="en-IN" b="1" i="0" smtClean="0">
                        <a:latin typeface="Cambria Math" panose="02040503050406030204" pitchFamily="18" charset="0"/>
                      </a:rPr>
                      <m:t>𝐯</m:t>
                    </m:r>
                    <m:r>
                      <a:rPr lang="en-IN" b="1"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sup>
                    </m:sSup>
                  </m:oMath>
                </a14:m>
                <a:endParaRPr lang="en-IN" b="1" dirty="0" smtClean="0"/>
              </a:p>
              <a:p>
                <a:pPr lvl="2"/>
                <a:r>
                  <a:rPr lang="en-IN" dirty="0" smtClean="0"/>
                  <a:t>Not surprising then that </a:t>
                </a:r>
                <a14:m>
                  <m:oMath xmlns:m="http://schemas.openxmlformats.org/officeDocument/2006/math">
                    <m:r>
                      <a:rPr lang="en-IN" b="0" i="1" smtClean="0">
                        <a:latin typeface="Cambria Math" panose="02040503050406030204" pitchFamily="18" charset="0"/>
                      </a:rPr>
                      <m:t>𝑈</m:t>
                    </m:r>
                    <m:r>
                      <a:rPr lang="en-IN" b="0" i="1" smtClean="0">
                        <a:latin typeface="Cambria Math" panose="02040503050406030204" pitchFamily="18" charset="0"/>
                      </a:rPr>
                      <m:t>=</m:t>
                    </m:r>
                    <m:r>
                      <a:rPr lang="en-IN" b="1" i="0">
                        <a:latin typeface="Cambria Math" panose="02040503050406030204" pitchFamily="18" charset="0"/>
                      </a:rPr>
                      <m:t>𝐯</m:t>
                    </m:r>
                    <m:sSup>
                      <m:sSupPr>
                        <m:ctrlPr>
                          <a:rPr lang="en-IN" b="1" i="1">
                            <a:latin typeface="Cambria Math" panose="02040503050406030204" pitchFamily="18" charset="0"/>
                          </a:rPr>
                        </m:ctrlPr>
                      </m:sSupPr>
                      <m:e>
                        <m:r>
                          <a:rPr lang="en-IN" b="1" i="0">
                            <a:latin typeface="Cambria Math" panose="02040503050406030204" pitchFamily="18" charset="0"/>
                          </a:rPr>
                          <m:t>𝐮</m:t>
                        </m:r>
                      </m:e>
                      <m:sup>
                        <m:r>
                          <a:rPr lang="en-IN" b="1">
                            <a:latin typeface="Cambria Math" panose="02040503050406030204" pitchFamily="18" charset="0"/>
                          </a:rPr>
                          <m:t>⊤</m:t>
                        </m:r>
                      </m:sup>
                    </m:sSup>
                    <m:r>
                      <a:rPr lang="en-IN" b="1"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r>
                  <a:rPr lang="en-IN" dirty="0" smtClean="0"/>
                  <a:t> is a matrix</a:t>
                </a:r>
              </a:p>
              <a:p>
                <a:pPr lvl="2"/>
                <a:r>
                  <a:rPr lang="en-IN" dirty="0" smtClean="0"/>
                  <a:t>Example of non-commutative </a:t>
                </a:r>
                <a:r>
                  <a:rPr lang="en-IN" dirty="0" err="1" smtClean="0"/>
                  <a:t>matmul</a:t>
                </a:r>
                <a:r>
                  <a:rPr lang="en-IN" dirty="0" smtClean="0"/>
                  <a:t> : </a:t>
                </a:r>
                <a14:m>
                  <m:oMath xmlns:m="http://schemas.openxmlformats.org/officeDocument/2006/math">
                    <m:r>
                      <a:rPr lang="en-IN" b="0" i="1" smtClean="0">
                        <a:latin typeface="Cambria Math" panose="02040503050406030204" pitchFamily="18" charset="0"/>
                      </a:rPr>
                      <m:t>𝑈</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𝑈</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1" i="0">
                        <a:latin typeface="Cambria Math" panose="02040503050406030204" pitchFamily="18" charset="0"/>
                      </a:rPr>
                      <m:t>𝐯</m:t>
                    </m:r>
                    <m:sSup>
                      <m:sSupPr>
                        <m:ctrlPr>
                          <a:rPr lang="en-IN" b="1" i="1">
                            <a:latin typeface="Cambria Math" panose="02040503050406030204" pitchFamily="18" charset="0"/>
                          </a:rPr>
                        </m:ctrlPr>
                      </m:sSupPr>
                      <m:e>
                        <m:r>
                          <a:rPr lang="en-IN" b="1" i="0">
                            <a:latin typeface="Cambria Math" panose="02040503050406030204" pitchFamily="18" charset="0"/>
                          </a:rPr>
                          <m:t>𝐮</m:t>
                        </m:r>
                      </m:e>
                      <m:sup>
                        <m:r>
                          <a:rPr lang="en-IN" b="1">
                            <a:latin typeface="Cambria Math" panose="02040503050406030204" pitchFamily="18" charset="0"/>
                          </a:rPr>
                          <m:t>⊤</m:t>
                        </m:r>
                      </m:sup>
                    </m:sSup>
                    <m:r>
                      <a:rPr lang="en-IN" b="1" i="0" smtClean="0">
                        <a:latin typeface="Cambria Math" panose="02040503050406030204" pitchFamily="18" charset="0"/>
                      </a:rPr>
                      <m:t>𝐮</m:t>
                    </m:r>
                    <m:sSup>
                      <m:sSupPr>
                        <m:ctrlPr>
                          <a:rPr lang="en-IN" b="1" i="1">
                            <a:latin typeface="Cambria Math" panose="02040503050406030204" pitchFamily="18" charset="0"/>
                          </a:rPr>
                        </m:ctrlPr>
                      </m:sSupPr>
                      <m:e>
                        <m:r>
                          <a:rPr lang="en-IN" b="1" i="0" smtClean="0">
                            <a:latin typeface="Cambria Math" panose="02040503050406030204" pitchFamily="18" charset="0"/>
                          </a:rPr>
                          <m:t>𝐯</m:t>
                        </m:r>
                      </m:e>
                      <m:sup>
                        <m:r>
                          <a:rPr lang="en-IN" b="1">
                            <a:latin typeface="Cambria Math" panose="02040503050406030204" pitchFamily="18" charset="0"/>
                          </a:rPr>
                          <m:t>⊤</m:t>
                        </m:r>
                      </m:sup>
                    </m:sSup>
                    <m:r>
                      <a:rPr lang="en-IN" b="1" i="1" smtClean="0">
                        <a:latin typeface="Cambria Math" panose="02040503050406030204" pitchFamily="18" charset="0"/>
                      </a:rPr>
                      <m:t>=</m:t>
                    </m:r>
                    <m:d>
                      <m:dPr>
                        <m:ctrlPr>
                          <a:rPr lang="en-IN" b="1" i="1" smtClean="0">
                            <a:latin typeface="Cambria Math" panose="02040503050406030204" pitchFamily="18" charset="0"/>
                          </a:rPr>
                        </m:ctrlPr>
                      </m:dPr>
                      <m:e>
                        <m:sSup>
                          <m:sSupPr>
                            <m:ctrlPr>
                              <a:rPr lang="en-IN" b="1" i="1">
                                <a:latin typeface="Cambria Math" panose="02040503050406030204" pitchFamily="18" charset="0"/>
                              </a:rPr>
                            </m:ctrlPr>
                          </m:sSupPr>
                          <m:e>
                            <m:r>
                              <a:rPr lang="en-IN" b="1" i="0">
                                <a:latin typeface="Cambria Math" panose="02040503050406030204" pitchFamily="18" charset="0"/>
                              </a:rPr>
                              <m:t>𝐮</m:t>
                            </m:r>
                          </m:e>
                          <m:sup>
                            <m:r>
                              <a:rPr lang="en-IN" b="1">
                                <a:latin typeface="Cambria Math" panose="02040503050406030204" pitchFamily="18" charset="0"/>
                              </a:rPr>
                              <m:t>⊤</m:t>
                            </m:r>
                          </m:sup>
                        </m:sSup>
                        <m:r>
                          <a:rPr lang="en-IN" b="1" i="0">
                            <a:latin typeface="Cambria Math" panose="02040503050406030204" pitchFamily="18" charset="0"/>
                          </a:rPr>
                          <m:t>𝐮</m:t>
                        </m:r>
                      </m:e>
                    </m:d>
                    <m:r>
                      <a:rPr lang="en-IN" b="1" i="1" smtClean="0">
                        <a:latin typeface="Cambria Math" panose="02040503050406030204" pitchFamily="18" charset="0"/>
                      </a:rPr>
                      <m:t>⋅</m:t>
                    </m:r>
                    <m:r>
                      <a:rPr lang="en-IN" b="1" i="0">
                        <a:latin typeface="Cambria Math" panose="02040503050406030204" pitchFamily="18" charset="0"/>
                      </a:rPr>
                      <m:t>𝐯</m:t>
                    </m:r>
                    <m:sSup>
                      <m:sSupPr>
                        <m:ctrlPr>
                          <a:rPr lang="en-IN" b="1" i="1">
                            <a:latin typeface="Cambria Math" panose="02040503050406030204" pitchFamily="18" charset="0"/>
                          </a:rPr>
                        </m:ctrlPr>
                      </m:sSupPr>
                      <m:e>
                        <m:r>
                          <a:rPr lang="en-IN" b="1" i="0">
                            <a:latin typeface="Cambria Math" panose="02040503050406030204" pitchFamily="18" charset="0"/>
                          </a:rPr>
                          <m:t>𝐯</m:t>
                        </m:r>
                      </m:e>
                      <m:sup>
                        <m:r>
                          <a:rPr lang="en-IN" b="1">
                            <a:latin typeface="Cambria Math" panose="02040503050406030204" pitchFamily="18" charset="0"/>
                          </a:rPr>
                          <m:t>⊤</m:t>
                        </m:r>
                      </m:sup>
                    </m:sSup>
                  </m:oMath>
                </a14:m>
                <a:r>
                  <a:rPr lang="en-IN" dirty="0" smtClean="0"/>
                  <a:t> while </a:t>
                </a:r>
                <a14:m>
                  <m:oMath xmlns:m="http://schemas.openxmlformats.org/officeDocument/2006/math">
                    <m:sSup>
                      <m:sSupPr>
                        <m:ctrlPr>
                          <a:rPr lang="en-IN" b="0" i="1" smtClean="0">
                            <a:latin typeface="Cambria Math" panose="02040503050406030204" pitchFamily="18" charset="0"/>
                          </a:rPr>
                        </m:ctrlPr>
                      </m:sSupPr>
                      <m:e>
                        <m:r>
                          <a:rPr lang="en-IN">
                            <a:latin typeface="Cambria Math" panose="02040503050406030204" pitchFamily="18" charset="0"/>
                          </a:rPr>
                          <m:t>𝑈</m:t>
                        </m:r>
                      </m:e>
                      <m:sup>
                        <m:r>
                          <a:rPr lang="en-IN" b="0" i="1" smtClean="0">
                            <a:latin typeface="Cambria Math" panose="02040503050406030204" pitchFamily="18" charset="0"/>
                          </a:rPr>
                          <m:t>⊤</m:t>
                        </m:r>
                      </m:sup>
                    </m:sSup>
                    <m:r>
                      <a:rPr lang="en-IN" b="0" i="1" smtClean="0">
                        <a:latin typeface="Cambria Math" panose="02040503050406030204" pitchFamily="18" charset="0"/>
                      </a:rPr>
                      <m:t>𝑈</m:t>
                    </m:r>
                    <m:r>
                      <a:rPr lang="en-IN">
                        <a:latin typeface="Cambria Math" panose="02040503050406030204" pitchFamily="18" charset="0"/>
                      </a:rPr>
                      <m:t>=</m:t>
                    </m:r>
                    <m:r>
                      <a:rPr lang="en-IN" b="1" i="0">
                        <a:latin typeface="Cambria Math" panose="02040503050406030204" pitchFamily="18" charset="0"/>
                      </a:rPr>
                      <m:t>𝐮</m:t>
                    </m:r>
                    <m:sSup>
                      <m:sSupPr>
                        <m:ctrlPr>
                          <a:rPr lang="en-IN" b="1" i="1">
                            <a:latin typeface="Cambria Math" panose="02040503050406030204" pitchFamily="18" charset="0"/>
                          </a:rPr>
                        </m:ctrlPr>
                      </m:sSupPr>
                      <m:e>
                        <m:r>
                          <a:rPr lang="en-IN" b="1" i="0">
                            <a:latin typeface="Cambria Math" panose="02040503050406030204" pitchFamily="18" charset="0"/>
                          </a:rPr>
                          <m:t>𝐯</m:t>
                        </m:r>
                      </m:e>
                      <m:sup>
                        <m:r>
                          <a:rPr lang="en-IN" b="1">
                            <a:latin typeface="Cambria Math" panose="02040503050406030204" pitchFamily="18" charset="0"/>
                          </a:rPr>
                          <m:t>⊤</m:t>
                        </m:r>
                      </m:sup>
                    </m:sSup>
                    <m:r>
                      <a:rPr lang="en-IN" b="1" i="0">
                        <a:latin typeface="Cambria Math" panose="02040503050406030204" pitchFamily="18" charset="0"/>
                      </a:rPr>
                      <m:t>𝐯</m:t>
                    </m:r>
                    <m:sSup>
                      <m:sSupPr>
                        <m:ctrlPr>
                          <a:rPr lang="en-IN" b="1" i="1">
                            <a:latin typeface="Cambria Math" panose="02040503050406030204" pitchFamily="18" charset="0"/>
                          </a:rPr>
                        </m:ctrlPr>
                      </m:sSupPr>
                      <m:e>
                        <m:r>
                          <a:rPr lang="en-IN" b="1" i="0">
                            <a:latin typeface="Cambria Math" panose="02040503050406030204" pitchFamily="18" charset="0"/>
                          </a:rPr>
                          <m:t>𝐮</m:t>
                        </m:r>
                      </m:e>
                      <m:sup>
                        <m:r>
                          <a:rPr lang="en-IN" b="1">
                            <a:latin typeface="Cambria Math" panose="02040503050406030204" pitchFamily="18" charset="0"/>
                          </a:rPr>
                          <m:t>⊤</m:t>
                        </m:r>
                      </m:sup>
                    </m:sSup>
                    <m:r>
                      <a:rPr lang="en-IN" b="1">
                        <a:latin typeface="Cambria Math" panose="02040503050406030204" pitchFamily="18" charset="0"/>
                      </a:rPr>
                      <m:t>=</m:t>
                    </m:r>
                    <m:d>
                      <m:dPr>
                        <m:ctrlPr>
                          <a:rPr lang="en-IN" b="1" i="1">
                            <a:latin typeface="Cambria Math" panose="02040503050406030204" pitchFamily="18" charset="0"/>
                          </a:rPr>
                        </m:ctrlPr>
                      </m:dPr>
                      <m:e>
                        <m:sSup>
                          <m:sSupPr>
                            <m:ctrlPr>
                              <a:rPr lang="en-IN" b="1" i="1">
                                <a:latin typeface="Cambria Math" panose="02040503050406030204" pitchFamily="18" charset="0"/>
                              </a:rPr>
                            </m:ctrlPr>
                          </m:sSupPr>
                          <m:e>
                            <m:r>
                              <a:rPr lang="en-IN" b="1" i="0" smtClean="0">
                                <a:latin typeface="Cambria Math" panose="02040503050406030204" pitchFamily="18" charset="0"/>
                              </a:rPr>
                              <m:t>𝐯</m:t>
                            </m:r>
                          </m:e>
                          <m:sup>
                            <m:r>
                              <a:rPr lang="en-IN" b="1">
                                <a:latin typeface="Cambria Math" panose="02040503050406030204" pitchFamily="18" charset="0"/>
                              </a:rPr>
                              <m:t>⊤</m:t>
                            </m:r>
                          </m:sup>
                        </m:sSup>
                        <m:r>
                          <a:rPr lang="en-IN" b="1" i="0" smtClean="0">
                            <a:latin typeface="Cambria Math" panose="02040503050406030204" pitchFamily="18" charset="0"/>
                          </a:rPr>
                          <m:t>𝐯</m:t>
                        </m:r>
                      </m:e>
                    </m:d>
                    <m:r>
                      <a:rPr lang="en-IN" b="1">
                        <a:latin typeface="Cambria Math" panose="02040503050406030204" pitchFamily="18" charset="0"/>
                      </a:rPr>
                      <m:t>⋅</m:t>
                    </m:r>
                    <m:r>
                      <a:rPr lang="en-IN" b="1" i="0" smtClean="0">
                        <a:latin typeface="Cambria Math" panose="02040503050406030204" pitchFamily="18" charset="0"/>
                      </a:rPr>
                      <m:t>𝐮</m:t>
                    </m:r>
                    <m:sSup>
                      <m:sSupPr>
                        <m:ctrlPr>
                          <a:rPr lang="en-IN" b="1" i="1">
                            <a:latin typeface="Cambria Math" panose="02040503050406030204" pitchFamily="18" charset="0"/>
                          </a:rPr>
                        </m:ctrlPr>
                      </m:sSupPr>
                      <m:e>
                        <m:r>
                          <a:rPr lang="en-IN" b="1" i="0" smtClean="0">
                            <a:latin typeface="Cambria Math" panose="02040503050406030204" pitchFamily="18" charset="0"/>
                          </a:rPr>
                          <m:t>𝐮</m:t>
                        </m:r>
                      </m:e>
                      <m:sup>
                        <m:r>
                          <a:rPr lang="en-IN" b="1">
                            <a:latin typeface="Cambria Math" panose="02040503050406030204" pitchFamily="18" charset="0"/>
                          </a:rPr>
                          <m:t>⊤</m:t>
                        </m:r>
                      </m:sup>
                    </m:sSup>
                  </m:oMath>
                </a14:m>
                <a:r>
                  <a:rPr lang="en-IN" dirty="0" smtClean="0"/>
                  <a:t>. </a:t>
                </a:r>
                <a14:m>
                  <m:oMath xmlns:m="http://schemas.openxmlformats.org/officeDocument/2006/math">
                    <m:r>
                      <a:rPr lang="en-IN">
                        <a:latin typeface="Cambria Math" panose="02040503050406030204" pitchFamily="18" charset="0"/>
                      </a:rPr>
                      <m:t>𝑈</m:t>
                    </m:r>
                    <m:sSup>
                      <m:sSupPr>
                        <m:ctrlPr>
                          <a:rPr lang="en-IN" i="1">
                            <a:latin typeface="Cambria Math" panose="02040503050406030204" pitchFamily="18" charset="0"/>
                          </a:rPr>
                        </m:ctrlPr>
                      </m:sSupPr>
                      <m:e>
                        <m:r>
                          <a:rPr lang="en-IN">
                            <a:latin typeface="Cambria Math" panose="02040503050406030204" pitchFamily="18" charset="0"/>
                          </a:rPr>
                          <m:t>𝑈</m:t>
                        </m:r>
                      </m:e>
                      <m:sup>
                        <m:r>
                          <a:rPr lang="en-IN">
                            <a:latin typeface="Cambria Math" panose="02040503050406030204" pitchFamily="18" charset="0"/>
                          </a:rPr>
                          <m:t>⊤</m:t>
                        </m:r>
                      </m:sup>
                    </m:sSup>
                  </m:oMath>
                </a14:m>
                <a:r>
                  <a:rPr lang="en-IN" dirty="0" smtClean="0"/>
                  <a:t> and </a:t>
                </a:r>
                <a14:m>
                  <m:oMath xmlns:m="http://schemas.openxmlformats.org/officeDocument/2006/math">
                    <m:sSup>
                      <m:sSupPr>
                        <m:ctrlPr>
                          <a:rPr lang="en-IN" i="1">
                            <a:latin typeface="Cambria Math" panose="02040503050406030204" pitchFamily="18" charset="0"/>
                          </a:rPr>
                        </m:ctrlPr>
                      </m:sSupPr>
                      <m:e>
                        <m:r>
                          <a:rPr lang="en-IN">
                            <a:latin typeface="Cambria Math" panose="02040503050406030204" pitchFamily="18" charset="0"/>
                          </a:rPr>
                          <m:t>𝑈</m:t>
                        </m:r>
                      </m:e>
                      <m:sup>
                        <m:r>
                          <a:rPr lang="en-IN">
                            <a:latin typeface="Cambria Math" panose="02040503050406030204" pitchFamily="18" charset="0"/>
                          </a:rPr>
                          <m:t>⊤</m:t>
                        </m:r>
                      </m:sup>
                    </m:sSup>
                    <m:r>
                      <a:rPr lang="en-IN">
                        <a:latin typeface="Cambria Math" panose="02040503050406030204" pitchFamily="18" charset="0"/>
                      </a:rPr>
                      <m:t>𝑈</m:t>
                    </m:r>
                  </m:oMath>
                </a14:m>
                <a:r>
                  <a:rPr lang="en-IN" dirty="0" smtClean="0"/>
                  <a:t> not even same dims if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dirty="0" smtClean="0"/>
              </a:p>
              <a:p>
                <a:pPr lvl="2"/>
                <a:r>
                  <a:rPr lang="en-IN" dirty="0" smtClean="0"/>
                  <a:t>Can you show above identities using the linear map interpretation of matrices?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7" cy="5746376"/>
              </a:xfrm>
              <a:blipFill>
                <a:blip r:embed="rId2"/>
                <a:stretch>
                  <a:fillRect l="-562" t="-2545" r="-81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20</a:t>
            </a:fld>
            <a:endParaRPr lang="en-US"/>
          </a:p>
        </p:txBody>
      </p:sp>
    </p:spTree>
    <p:extLst>
      <p:ext uri="{BB962C8B-B14F-4D97-AF65-F5344CB8AC3E}">
        <p14:creationId xmlns:p14="http://schemas.microsoft.com/office/powerpoint/2010/main" val="196659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Column Space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normAutofit/>
              </a:bodyPr>
              <a:lstStyle/>
              <a:p>
                <a:r>
                  <a:rPr lang="en-IN" b="1" dirty="0" smtClean="0"/>
                  <a:t>Recall</a:t>
                </a:r>
                <a:r>
                  <a:rPr lang="en-IN" dirty="0" smtClean="0"/>
                  <a:t>: every linear map </a:t>
                </a:r>
                <a14:m>
                  <m:oMath xmlns:m="http://schemas.openxmlformats.org/officeDocument/2006/math">
                    <m:r>
                      <a:rPr lang="en-IN" i="1">
                        <a:latin typeface="Cambria Math" panose="02040503050406030204" pitchFamily="18" charset="0"/>
                      </a:rPr>
                      <m:t>𝑓</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𝑘</m:t>
                        </m:r>
                      </m:sup>
                    </m:sSup>
                  </m:oMath>
                </a14:m>
                <a:r>
                  <a:rPr lang="en-IN" dirty="0"/>
                  <a:t> </a:t>
                </a:r>
                <a:r>
                  <a:rPr lang="en-IN" dirty="0" smtClean="0"/>
                  <a:t>is represented by a matrix, say </a:t>
                </a:r>
                <a14:m>
                  <m:oMath xmlns:m="http://schemas.openxmlformats.org/officeDocument/2006/math">
                    <m:r>
                      <a:rPr lang="en-IN" b="0" i="1" smtClean="0">
                        <a:latin typeface="Cambria Math" panose="02040503050406030204" pitchFamily="18" charset="0"/>
                      </a:rPr>
                      <m:t>𝐴</m:t>
                    </m:r>
                  </m:oMath>
                </a14:m>
                <a:r>
                  <a:rPr lang="en-IN" dirty="0" smtClean="0"/>
                  <a:t> of col. vectors telling us how </a:t>
                </a:r>
                <a14:m>
                  <m:oMath xmlns:m="http://schemas.openxmlformats.org/officeDocument/2006/math">
                    <m:r>
                      <a:rPr lang="en-IN" b="0" i="1" smtClean="0">
                        <a:latin typeface="Cambria Math" panose="02040503050406030204" pitchFamily="18" charset="0"/>
                      </a:rPr>
                      <m:t>𝑓</m:t>
                    </m:r>
                  </m:oMath>
                </a14:m>
                <a:r>
                  <a:rPr lang="en-IN" dirty="0" smtClean="0"/>
                  <a:t> maps canonical vectors i.e. </a:t>
                </a:r>
                <a14:m>
                  <m:oMath xmlns:m="http://schemas.openxmlformats.org/officeDocument/2006/math">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b="0" i="1" smtClean="0">
                            <a:latin typeface="Cambria Math" panose="02040503050406030204" pitchFamily="18" charset="0"/>
                          </a:rPr>
                          <m:t>𝑖</m:t>
                        </m:r>
                      </m:sub>
                    </m:sSub>
                    <m:r>
                      <a:rPr lang="en-IN" b="1"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d>
                      <m:dPr>
                        <m:begChr m:val="["/>
                        <m:endChr m:val="]"/>
                        <m:ctrlPr>
                          <a:rPr lang="en-IN" i="1" smtClean="0">
                            <a:latin typeface="Cambria Math" panose="02040503050406030204" pitchFamily="18" charset="0"/>
                          </a:rPr>
                        </m:ctrlPr>
                      </m:dPr>
                      <m:e>
                        <m:r>
                          <a:rPr lang="en-IN" b="0" i="1" smtClean="0">
                            <a:latin typeface="Cambria Math" panose="02040503050406030204" pitchFamily="18" charset="0"/>
                          </a:rPr>
                          <m:t>𝑑</m:t>
                        </m:r>
                      </m:e>
                    </m:d>
                  </m:oMath>
                </a14:m>
                <a:endParaRPr lang="en-IN" dirty="0" smtClean="0"/>
              </a:p>
              <a:p>
                <a:pPr algn="ctr"/>
                <a:r>
                  <a:rPr lang="en-IN" dirty="0" smtClean="0"/>
                  <a:t> </a:t>
                </a:r>
                <a14:m>
                  <m:oMath xmlns:m="http://schemas.openxmlformats.org/officeDocument/2006/math">
                    <m:r>
                      <a:rPr lang="en-IN" i="1">
                        <a:latin typeface="Cambria Math" panose="02040503050406030204" pitchFamily="18" charset="0"/>
                      </a:rPr>
                      <m:t>𝐴</m:t>
                    </m:r>
                    <m:r>
                      <a:rPr lang="en-IN" i="1">
                        <a:latin typeface="Cambria Math" panose="02040503050406030204" pitchFamily="18" charset="0"/>
                      </a:rPr>
                      <m:t>=</m:t>
                    </m:r>
                    <m:d>
                      <m:dPr>
                        <m:begChr m:val="["/>
                        <m:endChr m:val="]"/>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e>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1</m:t>
                                        </m:r>
                                      </m:sub>
                                    </m:sSub>
                                  </m:e>
                                </m:d>
                              </m:e>
                              <m:e/>
                            </m:eqArr>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e>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2</m:t>
                                        </m:r>
                                      </m:sub>
                                    </m:sSub>
                                  </m:e>
                                </m:d>
                              </m:e>
                              <m:e/>
                            </m:eqArr>
                          </m:e>
                        </m:d>
                        <m:r>
                          <a:rPr lang="en-IN" i="1">
                            <a:latin typeface="Cambria Math" panose="02040503050406030204" pitchFamily="18" charset="0"/>
                          </a:rPr>
                          <m:t>…</m:t>
                        </m:r>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e>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𝑑</m:t>
                                        </m:r>
                                      </m:sub>
                                    </m:sSub>
                                  </m:e>
                                </m:d>
                              </m:e>
                              <m:e/>
                            </m:eqArr>
                          </m:e>
                        </m:d>
                      </m:e>
                    </m:d>
                  </m:oMath>
                </a14:m>
                <a:endParaRPr lang="en-IN" dirty="0"/>
              </a:p>
              <a:p>
                <a:r>
                  <a:rPr lang="en-IN" b="1" dirty="0" smtClean="0"/>
                  <a:t>Note</a:t>
                </a:r>
                <a:r>
                  <a:rPr lang="en-IN" dirty="0" smtClean="0"/>
                  <a:t>: </a:t>
                </a:r>
                <a14:m>
                  <m:oMath xmlns:m="http://schemas.openxmlformats.org/officeDocument/2006/math">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𝑑</m:t>
                        </m:r>
                      </m:sup>
                      <m:e>
                        <m:sSub>
                          <m:sSubPr>
                            <m:ctrlPr>
                              <a:rPr lang="en-IN" i="1">
                                <a:latin typeface="Cambria Math" panose="02040503050406030204" pitchFamily="18" charset="0"/>
                              </a:rPr>
                            </m:ctrlPr>
                          </m:sSubPr>
                          <m:e>
                            <m:r>
                              <a:rPr lang="en-IN" i="1">
                                <a:latin typeface="Cambria Math" panose="02040503050406030204" pitchFamily="18" charset="0"/>
                              </a:rPr>
                              <m:t>𝑣</m:t>
                            </m:r>
                          </m:e>
                          <m:sub>
                            <m:r>
                              <a:rPr lang="en-IN" i="1">
                                <a:latin typeface="Cambria Math" panose="02040503050406030204" pitchFamily="18" charset="0"/>
                              </a:rPr>
                              <m:t>𝑖</m:t>
                            </m:r>
                          </m:sub>
                        </m:sSub>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𝑖</m:t>
                                </m:r>
                              </m:sub>
                            </m:sSub>
                          </m:e>
                        </m:d>
                      </m:e>
                    </m:nary>
                  </m:oMath>
                </a14:m>
                <a:r>
                  <a:rPr lang="en-IN" dirty="0"/>
                  <a:t> </a:t>
                </a:r>
                <a:r>
                  <a:rPr lang="en-IN" dirty="0" smtClean="0"/>
                  <a:t>is the same as </a:t>
                </a:r>
                <a14:m>
                  <m:oMath xmlns:m="http://schemas.openxmlformats.org/officeDocument/2006/math">
                    <m:r>
                      <a:rPr lang="en-IN" i="1">
                        <a:latin typeface="Cambria Math" panose="02040503050406030204" pitchFamily="18" charset="0"/>
                      </a:rPr>
                      <m:t>𝐴</m:t>
                    </m:r>
                    <m:r>
                      <a:rPr lang="en-IN" b="1">
                        <a:latin typeface="Cambria Math" panose="02040503050406030204" pitchFamily="18" charset="0"/>
                      </a:rPr>
                      <m:t>𝐯</m:t>
                    </m:r>
                  </m:oMath>
                </a14:m>
                <a:r>
                  <a:rPr lang="en-IN" b="1" dirty="0" smtClean="0"/>
                  <a:t> </a:t>
                </a:r>
                <a:r>
                  <a:rPr lang="en-IN" dirty="0" smtClean="0"/>
                  <a:t>where </a:t>
                </a:r>
                <a14:m>
                  <m:oMath xmlns:m="http://schemas.openxmlformats.org/officeDocument/2006/math">
                    <m:r>
                      <a:rPr lang="en-IN" b="1">
                        <a:latin typeface="Cambria Math" panose="02040503050406030204" pitchFamily="18" charset="0"/>
                      </a:rPr>
                      <m:t>𝐯</m:t>
                    </m:r>
                    <m:r>
                      <a:rPr lang="en-IN" i="1">
                        <a:latin typeface="Cambria Math" panose="02040503050406030204" pitchFamily="18" charset="0"/>
                      </a:rPr>
                      <m:t>=</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𝑣</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𝑣</m:t>
                            </m:r>
                          </m:e>
                          <m:sub>
                            <m:r>
                              <a:rPr lang="en-IN" i="1">
                                <a:latin typeface="Cambria Math" panose="02040503050406030204" pitchFamily="18" charset="0"/>
                              </a:rPr>
                              <m:t>𝑑</m:t>
                            </m:r>
                          </m:sub>
                        </m:sSub>
                      </m:e>
                    </m:d>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endParaRPr lang="en-IN" dirty="0" smtClean="0"/>
              </a:p>
              <a:p>
                <a:r>
                  <a:rPr lang="en-IN" dirty="0" smtClean="0"/>
                  <a:t>This</a:t>
                </a:r>
                <a:r>
                  <a:rPr lang="en-IN" dirty="0"/>
                  <a:t> </a:t>
                </a:r>
                <a:r>
                  <a:rPr lang="en-IN" dirty="0" smtClean="0"/>
                  <a:t>means as </a:t>
                </a:r>
                <a14:m>
                  <m:oMath xmlns:m="http://schemas.openxmlformats.org/officeDocument/2006/math">
                    <m:r>
                      <a:rPr lang="en-IN" b="1" i="0" smtClean="0">
                        <a:latin typeface="Cambria Math" panose="02040503050406030204" pitchFamily="18" charset="0"/>
                      </a:rPr>
                      <m:t>𝐯</m:t>
                    </m:r>
                  </m:oMath>
                </a14:m>
                <a:r>
                  <a:rPr lang="en-IN" dirty="0" smtClean="0"/>
                  <a:t> takes all possible values </a:t>
                </a:r>
                <a14:m>
                  <m:oMath xmlns:m="http://schemas.openxmlformats.org/officeDocument/2006/math">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smtClean="0"/>
                  <a:t>, </a:t>
                </a:r>
                <a14:m>
                  <m:oMath xmlns:m="http://schemas.openxmlformats.org/officeDocument/2006/math">
                    <m:r>
                      <a:rPr lang="en-IN" i="1">
                        <a:latin typeface="Cambria Math" panose="02040503050406030204" pitchFamily="18" charset="0"/>
                      </a:rPr>
                      <m:t>𝐴</m:t>
                    </m:r>
                    <m:r>
                      <a:rPr lang="en-IN" b="1">
                        <a:latin typeface="Cambria Math" panose="02040503050406030204" pitchFamily="18" charset="0"/>
                      </a:rPr>
                      <m:t>𝐯</m:t>
                    </m:r>
                  </m:oMath>
                </a14:m>
                <a:r>
                  <a:rPr lang="en-IN" b="1" dirty="0"/>
                  <a:t> </a:t>
                </a:r>
                <a:r>
                  <a:rPr lang="en-IN" dirty="0" smtClean="0"/>
                  <a:t>will take all possible values in </a:t>
                </a:r>
                <a14:m>
                  <m:oMath xmlns:m="http://schemas.openxmlformats.org/officeDocument/2006/math">
                    <m:r>
                      <m:rPr>
                        <m:sty m:val="p"/>
                      </m:rPr>
                      <a:rPr lang="en-IN">
                        <a:latin typeface="Cambria Math" panose="02040503050406030204" pitchFamily="18" charset="0"/>
                      </a:rPr>
                      <m:t>span</m:t>
                    </m:r>
                    <m:d>
                      <m:dPr>
                        <m:ctrlPr>
                          <a:rPr lang="en-IN" i="1">
                            <a:latin typeface="Cambria Math" panose="02040503050406030204" pitchFamily="18" charset="0"/>
                          </a:rPr>
                        </m:ctrlPr>
                      </m:dPr>
                      <m:e>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1</m:t>
                                </m:r>
                              </m:sub>
                            </m:sSub>
                          </m:e>
                        </m:d>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𝐞</m:t>
                                </m:r>
                              </m:e>
                              <m:sub>
                                <m:r>
                                  <a:rPr lang="en-IN" i="1">
                                    <a:latin typeface="Cambria Math" panose="02040503050406030204" pitchFamily="18" charset="0"/>
                                  </a:rPr>
                                  <m:t>𝑑</m:t>
                                </m:r>
                              </m:sub>
                            </m:sSub>
                          </m:e>
                        </m:d>
                      </m:e>
                    </m:d>
                  </m:oMath>
                </a14:m>
                <a:r>
                  <a:rPr lang="en-IN" dirty="0" smtClean="0"/>
                  <a:t> </a:t>
                </a:r>
                <a:r>
                  <a:rPr lang="en-IN" dirty="0"/>
                  <a:t>– </a:t>
                </a:r>
                <a:r>
                  <a:rPr lang="en-IN" dirty="0" smtClean="0"/>
                  <a:t>called the </a:t>
                </a:r>
                <a:r>
                  <a:rPr lang="en-IN" i="1" dirty="0" smtClean="0"/>
                  <a:t>column space</a:t>
                </a:r>
                <a:r>
                  <a:rPr lang="en-IN" dirty="0" smtClean="0"/>
                  <a:t> of </a:t>
                </a:r>
                <a14:m>
                  <m:oMath xmlns:m="http://schemas.openxmlformats.org/officeDocument/2006/math">
                    <m:r>
                      <a:rPr lang="en-IN" b="0" i="1" smtClean="0">
                        <a:latin typeface="Cambria Math" panose="02040503050406030204" pitchFamily="18" charset="0"/>
                      </a:rPr>
                      <m:t>𝐴</m:t>
                    </m:r>
                  </m:oMath>
                </a14:m>
                <a:endParaRPr lang="en-IN" dirty="0" smtClean="0"/>
              </a:p>
              <a:p>
                <a:r>
                  <a:rPr lang="en-IN" dirty="0" smtClean="0"/>
                  <a:t>The column space of </a:t>
                </a:r>
                <a14:m>
                  <m:oMath xmlns:m="http://schemas.openxmlformats.org/officeDocument/2006/math">
                    <m:r>
                      <a:rPr lang="en-IN" b="0" i="1" smtClean="0">
                        <a:latin typeface="Cambria Math" panose="02040503050406030204" pitchFamily="18" charset="0"/>
                      </a:rPr>
                      <m:t>𝐴</m:t>
                    </m:r>
                  </m:oMath>
                </a14:m>
                <a:r>
                  <a:rPr lang="en-IN" dirty="0" smtClean="0"/>
                  <a:t> tells us all possible outputs that map can give!</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644" r="-56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21</a:t>
            </a:fld>
            <a:endParaRPr lang="en-US"/>
          </a:p>
        </p:txBody>
      </p:sp>
    </p:spTree>
    <p:extLst>
      <p:ext uri="{BB962C8B-B14F-4D97-AF65-F5344CB8AC3E}">
        <p14:creationId xmlns:p14="http://schemas.microsoft.com/office/powerpoint/2010/main" val="36599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Rank</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Given a set of vectors </a:t>
                </a:r>
                <a14:m>
                  <m:oMath xmlns:m="http://schemas.openxmlformats.org/officeDocument/2006/math">
                    <m:r>
                      <a:rPr lang="en-IN" b="0" i="1" smtClean="0">
                        <a:latin typeface="Cambria Math" panose="02040503050406030204" pitchFamily="18" charset="0"/>
                      </a:rPr>
                      <m:t>𝑆</m:t>
                    </m:r>
                  </m:oMath>
                </a14:m>
                <a:r>
                  <a:rPr lang="en-IN" dirty="0" smtClean="0"/>
                  <a:t>, the </a:t>
                </a:r>
                <a:r>
                  <a:rPr lang="en-IN" b="1" dirty="0" smtClean="0"/>
                  <a:t>number</a:t>
                </a:r>
                <a:r>
                  <a:rPr lang="en-IN" dirty="0" smtClean="0"/>
                  <a:t> of vectors in its basis is called the</a:t>
                </a:r>
                <a:r>
                  <a:rPr lang="en-IN" i="1" dirty="0"/>
                  <a:t> </a:t>
                </a:r>
                <a:r>
                  <a:rPr lang="en-IN" i="1" dirty="0" smtClean="0"/>
                  <a:t>rank</a:t>
                </a:r>
                <a:r>
                  <a:rPr lang="en-IN" dirty="0" smtClean="0"/>
                  <a:t> of the set </a:t>
                </a:r>
                <a14:m>
                  <m:oMath xmlns:m="http://schemas.openxmlformats.org/officeDocument/2006/math">
                    <m:r>
                      <a:rPr lang="en-IN" b="0" i="1" smtClean="0">
                        <a:latin typeface="Cambria Math" panose="02040503050406030204" pitchFamily="18" charset="0"/>
                      </a:rPr>
                      <m:t>𝑆</m:t>
                    </m:r>
                  </m:oMath>
                </a14:m>
                <a:r>
                  <a:rPr lang="en-IN" dirty="0" smtClean="0"/>
                  <a:t> – often written as </a:t>
                </a:r>
                <a14:m>
                  <m:oMath xmlns:m="http://schemas.openxmlformats.org/officeDocument/2006/math">
                    <m:r>
                      <m:rPr>
                        <m:sty m:val="p"/>
                      </m:rPr>
                      <a:rPr lang="en-IN" b="0" i="0" smtClean="0">
                        <a:latin typeface="Cambria Math" panose="02040503050406030204" pitchFamily="18" charset="0"/>
                      </a:rPr>
                      <m:t>rank</m:t>
                    </m:r>
                    <m:d>
                      <m:dPr>
                        <m:ctrlPr>
                          <a:rPr lang="en-IN" b="0" i="1" smtClean="0">
                            <a:latin typeface="Cambria Math" panose="02040503050406030204" pitchFamily="18" charset="0"/>
                          </a:rPr>
                        </m:ctrlPr>
                      </m:dPr>
                      <m:e>
                        <m:r>
                          <a:rPr lang="en-IN" b="0" i="1" smtClean="0">
                            <a:latin typeface="Cambria Math" panose="02040503050406030204" pitchFamily="18" charset="0"/>
                          </a:rPr>
                          <m:t>𝑆</m:t>
                        </m:r>
                      </m:e>
                    </m:d>
                  </m:oMath>
                </a14:m>
                <a:r>
                  <a:rPr lang="en-IN" dirty="0" smtClean="0"/>
                  <a:t> or even </a:t>
                </a:r>
                <a14:m>
                  <m:oMath xmlns:m="http://schemas.openxmlformats.org/officeDocument/2006/math">
                    <m:r>
                      <m:rPr>
                        <m:sty m:val="p"/>
                      </m:rPr>
                      <a:rPr lang="en-IN" b="0" i="0" smtClean="0">
                        <a:latin typeface="Cambria Math" panose="02040503050406030204" pitchFamily="18" charset="0"/>
                      </a:rPr>
                      <m:t>dim</m:t>
                    </m:r>
                    <m:d>
                      <m:dPr>
                        <m:ctrlPr>
                          <a:rPr lang="en-IN" b="0" i="1" smtClean="0">
                            <a:latin typeface="Cambria Math" panose="02040503050406030204" pitchFamily="18" charset="0"/>
                          </a:rPr>
                        </m:ctrlPr>
                      </m:dPr>
                      <m:e>
                        <m:r>
                          <a:rPr lang="en-IN" b="0" i="1" smtClean="0">
                            <a:latin typeface="Cambria Math" panose="02040503050406030204" pitchFamily="18" charset="0"/>
                          </a:rPr>
                          <m:t>𝑆</m:t>
                        </m:r>
                      </m:e>
                    </m:d>
                  </m:oMath>
                </a14:m>
                <a:endParaRPr lang="en-IN" dirty="0" smtClean="0"/>
              </a:p>
              <a:p>
                <a:pPr lvl="2"/>
                <a:r>
                  <a:rPr lang="en-IN" b="1" dirty="0" smtClean="0"/>
                  <a:t>Warning</a:t>
                </a:r>
                <a:r>
                  <a:rPr lang="en-IN" dirty="0" smtClean="0"/>
                  <a:t>: a set of vectors can have more than one basis. However, all of them will have the same size. Gram-Schmidt will also give a basis of that same size</a:t>
                </a:r>
              </a:p>
              <a:p>
                <a:pPr lvl="2"/>
                <a:r>
                  <a:rPr lang="en-IN" b="1" dirty="0" smtClean="0"/>
                  <a:t>Special case 1</a:t>
                </a:r>
                <a:r>
                  <a:rPr lang="en-IN" dirty="0" smtClean="0"/>
                  <a:t>: </a:t>
                </a:r>
                <a14:m>
                  <m:oMath xmlns:m="http://schemas.openxmlformats.org/officeDocument/2006/math">
                    <m:r>
                      <m:rPr>
                        <m:sty m:val="p"/>
                      </m:rPr>
                      <a:rPr lang="en-IN" i="0">
                        <a:latin typeface="Cambria Math" panose="02040503050406030204" pitchFamily="18" charset="0"/>
                      </a:rPr>
                      <m:t>dim</m:t>
                    </m:r>
                    <m:d>
                      <m:dPr>
                        <m:ctrlPr>
                          <a:rPr lang="en-IN" i="1">
                            <a:latin typeface="Cambria Math" panose="02040503050406030204" pitchFamily="18" charset="0"/>
                          </a:rPr>
                        </m:ctrlPr>
                      </m:dPr>
                      <m:e>
                        <m:r>
                          <a:rPr lang="en-IN">
                            <a:latin typeface="Cambria Math" panose="02040503050406030204" pitchFamily="18" charset="0"/>
                          </a:rPr>
                          <m:t>𝑆</m:t>
                        </m:r>
                      </m:e>
                    </m:d>
                    <m:r>
                      <a:rPr lang="en-IN" b="0" i="1" smtClean="0">
                        <a:latin typeface="Cambria Math" panose="02040503050406030204" pitchFamily="18" charset="0"/>
                      </a:rPr>
                      <m:t>=0</m:t>
                    </m:r>
                  </m:oMath>
                </a14:m>
                <a:r>
                  <a:rPr lang="en-IN" dirty="0" smtClean="0"/>
                  <a:t>. This can happen only if the set contains only one element (or many copies of it) and that element is the zero vector </a:t>
                </a:r>
                <a14:m>
                  <m:oMath xmlns:m="http://schemas.openxmlformats.org/officeDocument/2006/math">
                    <m:r>
                      <a:rPr lang="en-IN" b="1" i="1" smtClean="0">
                        <a:latin typeface="Cambria Math" panose="02040503050406030204" pitchFamily="18" charset="0"/>
                      </a:rPr>
                      <m:t>𝟎</m:t>
                    </m:r>
                  </m:oMath>
                </a14:m>
                <a:endParaRPr lang="en-IN" b="1" dirty="0" smtClean="0"/>
              </a:p>
              <a:p>
                <a:pPr lvl="2"/>
                <a:r>
                  <a:rPr lang="en-IN" b="1" dirty="0" smtClean="0"/>
                  <a:t>Special case 2</a:t>
                </a:r>
                <a:r>
                  <a:rPr lang="en-IN" dirty="0" smtClean="0"/>
                  <a:t>: </a:t>
                </a:r>
                <a14:m>
                  <m:oMath xmlns:m="http://schemas.openxmlformats.org/officeDocument/2006/math">
                    <m:r>
                      <m:rPr>
                        <m:sty m:val="p"/>
                      </m:rPr>
                      <a:rPr lang="en-IN" b="0" i="0" smtClean="0">
                        <a:latin typeface="Cambria Math" panose="02040503050406030204" pitchFamily="18" charset="0"/>
                      </a:rPr>
                      <m:t>dim</m:t>
                    </m:r>
                    <m:d>
                      <m:dPr>
                        <m:ctrlPr>
                          <a:rPr lang="en-IN" b="0" i="1" smtClean="0">
                            <a:latin typeface="Cambria Math" panose="02040503050406030204" pitchFamily="18" charset="0"/>
                          </a:rPr>
                        </m:ctrlPr>
                      </m:dPr>
                      <m:e>
                        <m:r>
                          <a:rPr lang="en-IN" b="0" i="1" smtClean="0">
                            <a:latin typeface="Cambria Math" panose="02040503050406030204" pitchFamily="18" charset="0"/>
                          </a:rPr>
                          <m:t>𝑆</m:t>
                        </m:r>
                      </m:e>
                    </m:d>
                    <m:r>
                      <a:rPr lang="en-IN" b="0" i="1" smtClean="0">
                        <a:latin typeface="Cambria Math" panose="02040503050406030204" pitchFamily="18" charset="0"/>
                      </a:rPr>
                      <m:t>=1</m:t>
                    </m:r>
                  </m:oMath>
                </a14:m>
                <a:r>
                  <a:rPr lang="en-IN" i="0" dirty="0" smtClean="0"/>
                  <a:t>. This happens when vectors in </a:t>
                </a:r>
                <a14:m>
                  <m:oMath xmlns:m="http://schemas.openxmlformats.org/officeDocument/2006/math">
                    <m:r>
                      <a:rPr lang="en-IN" b="0" i="1" smtClean="0">
                        <a:latin typeface="Cambria Math" panose="02040503050406030204" pitchFamily="18" charset="0"/>
                      </a:rPr>
                      <m:t>𝑆</m:t>
                    </m:r>
                  </m:oMath>
                </a14:m>
                <a:r>
                  <a:rPr lang="en-IN" i="0" dirty="0" smtClean="0"/>
                  <a:t> all lie along a line that passes through origin, even if the vectors are </a:t>
                </a:r>
                <a14:m>
                  <m:oMath xmlns:m="http://schemas.openxmlformats.org/officeDocument/2006/math">
                    <m:r>
                      <a:rPr lang="en-IN" b="0" i="1" smtClean="0">
                        <a:latin typeface="Cambria Math" panose="02040503050406030204" pitchFamily="18" charset="0"/>
                      </a:rPr>
                      <m:t>𝑑</m:t>
                    </m:r>
                  </m:oMath>
                </a14:m>
                <a:r>
                  <a:rPr lang="en-IN" i="0" dirty="0" smtClean="0"/>
                  <a:t>-dimensional for </a:t>
                </a:r>
                <a14:m>
                  <m:oMath xmlns:m="http://schemas.openxmlformats.org/officeDocument/2006/math">
                    <m:r>
                      <a:rPr lang="en-IN" b="0" i="1" smtClean="0">
                        <a:latin typeface="Cambria Math" panose="02040503050406030204" pitchFamily="18" charset="0"/>
                      </a:rPr>
                      <m:t>𝑑</m:t>
                    </m:r>
                    <m:r>
                      <a:rPr lang="en-IN" b="0" i="1" smtClean="0">
                        <a:latin typeface="Cambria Math" panose="02040503050406030204" pitchFamily="18" charset="0"/>
                      </a:rPr>
                      <m:t>&gt;1</m:t>
                    </m:r>
                  </m:oMath>
                </a14:m>
                <a:endParaRPr lang="en-IN" i="0" dirty="0" smtClean="0"/>
              </a:p>
              <a:p>
                <a:pPr lvl="2"/>
                <a:r>
                  <a:rPr lang="en-IN" b="1" dirty="0"/>
                  <a:t>Special case </a:t>
                </a:r>
                <a:r>
                  <a:rPr lang="en-IN" b="1" dirty="0" smtClean="0"/>
                  <a:t>3</a:t>
                </a:r>
                <a:r>
                  <a:rPr lang="en-IN" dirty="0" smtClean="0"/>
                  <a:t>: </a:t>
                </a:r>
                <a14:m>
                  <m:oMath xmlns:m="http://schemas.openxmlformats.org/officeDocument/2006/math">
                    <m:r>
                      <m:rPr>
                        <m:sty m:val="p"/>
                      </m:rPr>
                      <a:rPr lang="en-IN" i="0">
                        <a:latin typeface="Cambria Math" panose="02040503050406030204" pitchFamily="18" charset="0"/>
                      </a:rPr>
                      <m:t>dim</m:t>
                    </m:r>
                    <m:d>
                      <m:dPr>
                        <m:ctrlPr>
                          <a:rPr lang="en-IN" i="1">
                            <a:latin typeface="Cambria Math" panose="02040503050406030204" pitchFamily="18" charset="0"/>
                          </a:rPr>
                        </m:ctrlPr>
                      </m:dPr>
                      <m:e>
                        <m:r>
                          <a:rPr lang="en-IN">
                            <a:latin typeface="Cambria Math" panose="02040503050406030204" pitchFamily="18" charset="0"/>
                          </a:rPr>
                          <m:t>𝑆</m:t>
                        </m:r>
                      </m:e>
                    </m:d>
                    <m:r>
                      <a:rPr lang="en-IN">
                        <a:latin typeface="Cambria Math" panose="02040503050406030204" pitchFamily="18" charset="0"/>
                      </a:rPr>
                      <m:t>=</m:t>
                    </m:r>
                    <m:r>
                      <a:rPr lang="en-IN" b="0" i="1" smtClean="0">
                        <a:latin typeface="Cambria Math" panose="02040503050406030204" pitchFamily="18" charset="0"/>
                      </a:rPr>
                      <m:t>2</m:t>
                    </m:r>
                  </m:oMath>
                </a14:m>
                <a:r>
                  <a:rPr lang="en-IN" i="0" dirty="0"/>
                  <a:t>. This happens when vectors in </a:t>
                </a:r>
                <a14:m>
                  <m:oMath xmlns:m="http://schemas.openxmlformats.org/officeDocument/2006/math">
                    <m:r>
                      <a:rPr lang="en-IN">
                        <a:latin typeface="Cambria Math" panose="02040503050406030204" pitchFamily="18" charset="0"/>
                      </a:rPr>
                      <m:t>𝑆</m:t>
                    </m:r>
                  </m:oMath>
                </a14:m>
                <a:r>
                  <a:rPr lang="en-IN" i="0" dirty="0"/>
                  <a:t> all lie </a:t>
                </a:r>
                <a:r>
                  <a:rPr lang="en-IN" i="0" dirty="0" smtClean="0"/>
                  <a:t>on a 2D plane passing through origin, even </a:t>
                </a:r>
                <a:r>
                  <a:rPr lang="en-IN" i="0" dirty="0"/>
                  <a:t>if the vectors </a:t>
                </a:r>
                <a:r>
                  <a:rPr lang="en-IN" i="0" dirty="0" smtClean="0"/>
                  <a:t>are </a:t>
                </a:r>
                <a14:m>
                  <m:oMath xmlns:m="http://schemas.openxmlformats.org/officeDocument/2006/math">
                    <m:r>
                      <a:rPr lang="en-IN">
                        <a:latin typeface="Cambria Math" panose="02040503050406030204" pitchFamily="18" charset="0"/>
                      </a:rPr>
                      <m:t>𝑑</m:t>
                    </m:r>
                  </m:oMath>
                </a14:m>
                <a:r>
                  <a:rPr lang="en-IN" i="0" dirty="0"/>
                  <a:t>-dimensional for </a:t>
                </a:r>
                <a14:m>
                  <m:oMath xmlns:m="http://schemas.openxmlformats.org/officeDocument/2006/math">
                    <m:r>
                      <a:rPr lang="en-IN">
                        <a:latin typeface="Cambria Math" panose="02040503050406030204" pitchFamily="18" charset="0"/>
                      </a:rPr>
                      <m:t>𝑑</m:t>
                    </m:r>
                    <m:r>
                      <a:rPr lang="en-IN">
                        <a:latin typeface="Cambria Math" panose="02040503050406030204" pitchFamily="18" charset="0"/>
                      </a:rPr>
                      <m:t>&gt;</m:t>
                    </m:r>
                    <m:r>
                      <a:rPr lang="en-IN" b="0" i="1" smtClean="0">
                        <a:latin typeface="Cambria Math" panose="02040503050406030204" pitchFamily="18" charset="0"/>
                      </a:rPr>
                      <m:t>2</m:t>
                    </m:r>
                  </m:oMath>
                </a14:m>
                <a:endParaRPr lang="en-IN" i="0" dirty="0" smtClean="0"/>
              </a:p>
              <a:p>
                <a:pPr lvl="2"/>
                <a:r>
                  <a:rPr lang="en-IN" b="1" dirty="0" smtClean="0"/>
                  <a:t>Not so special case</a:t>
                </a:r>
                <a:r>
                  <a:rPr lang="en-IN" dirty="0" smtClean="0"/>
                  <a:t>: </a:t>
                </a:r>
                <a14:m>
                  <m:oMath xmlns:m="http://schemas.openxmlformats.org/officeDocument/2006/math">
                    <m:r>
                      <m:rPr>
                        <m:sty m:val="p"/>
                      </m:rPr>
                      <a:rPr lang="en-IN" i="0">
                        <a:latin typeface="Cambria Math" panose="02040503050406030204" pitchFamily="18" charset="0"/>
                      </a:rPr>
                      <m:t>dim</m:t>
                    </m:r>
                    <m:d>
                      <m:dPr>
                        <m:ctrlPr>
                          <a:rPr lang="en-IN" i="1">
                            <a:latin typeface="Cambria Math" panose="02040503050406030204" pitchFamily="18" charset="0"/>
                          </a:rPr>
                        </m:ctrlPr>
                      </m:dPr>
                      <m:e>
                        <m:r>
                          <a:rPr lang="en-IN">
                            <a:latin typeface="Cambria Math" panose="02040503050406030204" pitchFamily="18" charset="0"/>
                          </a:rPr>
                          <m:t>𝑆</m:t>
                        </m:r>
                      </m:e>
                    </m:d>
                    <m:r>
                      <a:rPr lang="en-IN">
                        <a:latin typeface="Cambria Math" panose="02040503050406030204" pitchFamily="18" charset="0"/>
                      </a:rPr>
                      <m:t>=</m:t>
                    </m:r>
                    <m:r>
                      <a:rPr lang="en-IN" b="0" i="1" smtClean="0">
                        <a:latin typeface="Cambria Math" panose="02040503050406030204" pitchFamily="18" charset="0"/>
                      </a:rPr>
                      <m:t>𝑘</m:t>
                    </m:r>
                  </m:oMath>
                </a14:m>
                <a:r>
                  <a:rPr lang="en-IN" i="0" dirty="0"/>
                  <a:t>. This happens when vectors in </a:t>
                </a:r>
                <a14:m>
                  <m:oMath xmlns:m="http://schemas.openxmlformats.org/officeDocument/2006/math">
                    <m:r>
                      <a:rPr lang="en-IN">
                        <a:latin typeface="Cambria Math" panose="02040503050406030204" pitchFamily="18" charset="0"/>
                      </a:rPr>
                      <m:t>𝑆</m:t>
                    </m:r>
                  </m:oMath>
                </a14:m>
                <a:r>
                  <a:rPr lang="en-IN" i="0" dirty="0"/>
                  <a:t> </a:t>
                </a:r>
                <a:r>
                  <a:rPr lang="en-IN" i="0" dirty="0" smtClean="0"/>
                  <a:t>are all </a:t>
                </a:r>
                <a14:m>
                  <m:oMath xmlns:m="http://schemas.openxmlformats.org/officeDocument/2006/math">
                    <m:r>
                      <a:rPr lang="en-IN" b="0" i="1" smtClean="0">
                        <a:latin typeface="Cambria Math" panose="02040503050406030204" pitchFamily="18" charset="0"/>
                      </a:rPr>
                      <m:t>𝑑</m:t>
                    </m:r>
                  </m:oMath>
                </a14:m>
                <a:r>
                  <a:rPr lang="en-IN" i="0" dirty="0" smtClean="0"/>
                  <a:t>-dim vectors but all </a:t>
                </a:r>
                <a:r>
                  <a:rPr lang="en-IN" i="0" dirty="0"/>
                  <a:t>lie </a:t>
                </a:r>
                <a:r>
                  <a:rPr lang="en-IN" i="0" dirty="0" smtClean="0"/>
                  <a:t>on a </a:t>
                </a:r>
                <a14:m>
                  <m:oMath xmlns:m="http://schemas.openxmlformats.org/officeDocument/2006/math">
                    <m:r>
                      <a:rPr lang="en-IN" b="0" i="1" smtClean="0">
                        <a:latin typeface="Cambria Math" panose="02040503050406030204" pitchFamily="18" charset="0"/>
                      </a:rPr>
                      <m:t>𝑘</m:t>
                    </m:r>
                  </m:oMath>
                </a14:m>
                <a:r>
                  <a:rPr lang="en-IN" i="0" dirty="0" smtClean="0"/>
                  <a:t>-dimensional subspace of </a:t>
                </a:r>
                <a14:m>
                  <m:oMath xmlns:m="http://schemas.openxmlformats.org/officeDocument/2006/math">
                    <m:sSup>
                      <m:sSupPr>
                        <m:ctrlPr>
                          <a:rPr lang="en-IN" i="1">
                            <a:solidFill>
                              <a:schemeClr val="tx1"/>
                            </a:solidFill>
                            <a:latin typeface="Cambria Math" panose="02040503050406030204" pitchFamily="18" charset="0"/>
                            <a:ea typeface="Cambria Math" panose="02040503050406030204" pitchFamily="18" charset="0"/>
                          </a:rPr>
                        </m:ctrlPr>
                      </m:sSupPr>
                      <m:e>
                        <m:r>
                          <a:rPr lang="en-IN">
                            <a:solidFill>
                              <a:schemeClr val="tx1"/>
                            </a:solidFill>
                            <a:latin typeface="Cambria Math" panose="02040503050406030204" pitchFamily="18" charset="0"/>
                            <a:ea typeface="Cambria Math" panose="02040503050406030204" pitchFamily="18" charset="0"/>
                          </a:rPr>
                          <m:t>ℝ</m:t>
                        </m:r>
                      </m:e>
                      <m:sup>
                        <m:r>
                          <a:rPr lang="en-IN">
                            <a:solidFill>
                              <a:schemeClr val="tx1"/>
                            </a:solidFill>
                            <a:latin typeface="Cambria Math" panose="02040503050406030204" pitchFamily="18" charset="0"/>
                            <a:ea typeface="Cambria Math" panose="02040503050406030204" pitchFamily="18" charset="0"/>
                          </a:rPr>
                          <m:t>𝑑</m:t>
                        </m:r>
                      </m:sup>
                    </m:sSup>
                  </m:oMath>
                </a14:m>
                <a:endParaRPr lang="en-IN" i="0" dirty="0" smtClean="0"/>
              </a:p>
              <a:p>
                <a:pPr lvl="2"/>
                <a:r>
                  <a:rPr lang="en-IN" i="0" dirty="0" smtClean="0"/>
                  <a:t>For example, vectors in </a:t>
                </a:r>
                <a14:m>
                  <m:oMath xmlns:m="http://schemas.openxmlformats.org/officeDocument/2006/math">
                    <m:sSup>
                      <m:sSupPr>
                        <m:ctrlPr>
                          <a:rPr lang="en-IN" i="1">
                            <a:solidFill>
                              <a:schemeClr val="tx1"/>
                            </a:solidFill>
                            <a:latin typeface="Cambria Math" panose="02040503050406030204" pitchFamily="18" charset="0"/>
                            <a:ea typeface="Cambria Math" panose="02040503050406030204" pitchFamily="18" charset="0"/>
                          </a:rPr>
                        </m:ctrlPr>
                      </m:sSupPr>
                      <m:e>
                        <m:r>
                          <a:rPr lang="en-IN">
                            <a:solidFill>
                              <a:schemeClr val="tx1"/>
                            </a:solidFill>
                            <a:latin typeface="Cambria Math" panose="02040503050406030204" pitchFamily="18" charset="0"/>
                            <a:ea typeface="Cambria Math" panose="02040503050406030204" pitchFamily="18" charset="0"/>
                          </a:rPr>
                          <m:t>ℝ</m:t>
                        </m:r>
                      </m:e>
                      <m:sup>
                        <m:r>
                          <a:rPr lang="en-IN" b="0" i="1" smtClean="0">
                            <a:solidFill>
                              <a:schemeClr val="tx1"/>
                            </a:solidFill>
                            <a:latin typeface="Cambria Math" panose="02040503050406030204" pitchFamily="18" charset="0"/>
                            <a:ea typeface="Cambria Math" panose="02040503050406030204" pitchFamily="18" charset="0"/>
                          </a:rPr>
                          <m:t>5</m:t>
                        </m:r>
                      </m:sup>
                    </m:sSup>
                  </m:oMath>
                </a14:m>
                <a:r>
                  <a:rPr lang="en-IN" i="0" dirty="0" smtClean="0"/>
                  <a:t> lying on a 3-dimensional subspace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81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22</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1060" y="241153"/>
            <a:ext cx="1740938" cy="1740938"/>
          </a:xfrm>
          <a:prstGeom prst="rect">
            <a:avLst/>
          </a:prstGeom>
        </p:spPr>
      </p:pic>
      <mc:AlternateContent xmlns:mc="http://schemas.openxmlformats.org/markup-compatibility/2006" xmlns:a14="http://schemas.microsoft.com/office/drawing/2010/main">
        <mc:Choice Requires="a14">
          <p:sp>
            <p:nvSpPr>
              <p:cNvPr id="7" name="Rectangular Callout 6"/>
              <p:cNvSpPr/>
              <p:nvPr/>
            </p:nvSpPr>
            <p:spPr>
              <a:xfrm>
                <a:off x="2465798" y="225451"/>
                <a:ext cx="8263162" cy="1085071"/>
              </a:xfrm>
              <a:prstGeom prst="wedgeRectCallout">
                <a:avLst>
                  <a:gd name="adj1" fmla="val 57282"/>
                  <a:gd name="adj2" fmla="val 5472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nSpc>
                    <a:spcPct val="85000"/>
                  </a:lnSpc>
                  <a:spcBef>
                    <a:spcPts val="600"/>
                  </a:spcBef>
                </a:pPr>
                <a:r>
                  <a:rPr lang="en-IN" sz="2400" dirty="0">
                    <a:solidFill>
                      <a:prstClr val="black">
                        <a:lumMod val="85000"/>
                        <a:lumOff val="15000"/>
                      </a:prstClr>
                    </a:solidFill>
                    <a:latin typeface="Calibri Light" panose="020F0302020204030204" pitchFamily="34" charset="0"/>
                    <a:cs typeface="Calibri Light" panose="020F0302020204030204" pitchFamily="34" charset="0"/>
                  </a:rPr>
                  <a:t>Can you see why we must always have </a:t>
                </a:r>
                <a14:m>
                  <m:oMath xmlns:m="http://schemas.openxmlformats.org/officeDocument/2006/math">
                    <m:func>
                      <m:funcPr>
                        <m:ctrlPr>
                          <a:rPr lang="en-IN" sz="2400" i="1">
                            <a:solidFill>
                              <a:prstClr val="black">
                                <a:lumMod val="85000"/>
                                <a:lumOff val="15000"/>
                              </a:prstClr>
                            </a:solidFill>
                            <a:latin typeface="Cambria Math" panose="02040503050406030204" pitchFamily="18" charset="0"/>
                          </a:rPr>
                        </m:ctrlPr>
                      </m:funcPr>
                      <m:fName>
                        <m:r>
                          <m:rPr>
                            <m:sty m:val="p"/>
                          </m:rPr>
                          <a:rPr lang="en-IN" sz="2400">
                            <a:solidFill>
                              <a:prstClr val="black">
                                <a:lumMod val="85000"/>
                                <a:lumOff val="15000"/>
                              </a:prstClr>
                            </a:solidFill>
                            <a:latin typeface="Cambria Math" panose="02040503050406030204" pitchFamily="18" charset="0"/>
                          </a:rPr>
                          <m:t>dim</m:t>
                        </m:r>
                      </m:fName>
                      <m:e>
                        <m:d>
                          <m:dPr>
                            <m:ctrlPr>
                              <a:rPr lang="en-IN" sz="2400" i="1">
                                <a:solidFill>
                                  <a:prstClr val="black">
                                    <a:lumMod val="85000"/>
                                    <a:lumOff val="15000"/>
                                  </a:prstClr>
                                </a:solidFill>
                                <a:latin typeface="Cambria Math" panose="02040503050406030204" pitchFamily="18" charset="0"/>
                              </a:rPr>
                            </m:ctrlPr>
                          </m:dPr>
                          <m:e>
                            <m:r>
                              <a:rPr lang="en-IN" sz="2400" i="1">
                                <a:solidFill>
                                  <a:prstClr val="black">
                                    <a:lumMod val="85000"/>
                                    <a:lumOff val="15000"/>
                                  </a:prstClr>
                                </a:solidFill>
                                <a:latin typeface="Cambria Math" panose="02040503050406030204" pitchFamily="18" charset="0"/>
                              </a:rPr>
                              <m:t>𝑆</m:t>
                            </m:r>
                          </m:e>
                        </m:d>
                      </m:e>
                    </m:func>
                    <m:r>
                      <a:rPr lang="en-IN" sz="2400" i="1">
                        <a:solidFill>
                          <a:prstClr val="black">
                            <a:lumMod val="85000"/>
                            <a:lumOff val="15000"/>
                          </a:prstClr>
                        </a:solidFill>
                        <a:latin typeface="Cambria Math" panose="02040503050406030204" pitchFamily="18" charset="0"/>
                      </a:rPr>
                      <m:t>=</m:t>
                    </m:r>
                    <m:func>
                      <m:funcPr>
                        <m:ctrlPr>
                          <a:rPr lang="en-IN" sz="2400" i="1">
                            <a:solidFill>
                              <a:prstClr val="black">
                                <a:lumMod val="85000"/>
                                <a:lumOff val="15000"/>
                              </a:prstClr>
                            </a:solidFill>
                            <a:latin typeface="Cambria Math" panose="02040503050406030204" pitchFamily="18" charset="0"/>
                          </a:rPr>
                        </m:ctrlPr>
                      </m:funcPr>
                      <m:fName>
                        <m:r>
                          <m:rPr>
                            <m:sty m:val="p"/>
                          </m:rPr>
                          <a:rPr lang="en-IN" sz="2400">
                            <a:solidFill>
                              <a:prstClr val="black">
                                <a:lumMod val="85000"/>
                                <a:lumOff val="15000"/>
                              </a:prstClr>
                            </a:solidFill>
                            <a:latin typeface="Cambria Math" panose="02040503050406030204" pitchFamily="18" charset="0"/>
                          </a:rPr>
                          <m:t>dim</m:t>
                        </m:r>
                      </m:fName>
                      <m:e>
                        <m:d>
                          <m:dPr>
                            <m:ctrlPr>
                              <a:rPr lang="en-IN" sz="2400" i="1">
                                <a:solidFill>
                                  <a:prstClr val="black">
                                    <a:lumMod val="85000"/>
                                    <a:lumOff val="15000"/>
                                  </a:prstClr>
                                </a:solidFill>
                                <a:latin typeface="Cambria Math" panose="02040503050406030204" pitchFamily="18" charset="0"/>
                              </a:rPr>
                            </m:ctrlPr>
                          </m:dPr>
                          <m:e>
                            <m:r>
                              <m:rPr>
                                <m:sty m:val="p"/>
                              </m:rPr>
                              <a:rPr lang="en-IN" sz="2400">
                                <a:solidFill>
                                  <a:prstClr val="black">
                                    <a:lumMod val="85000"/>
                                    <a:lumOff val="15000"/>
                                  </a:prstClr>
                                </a:solidFill>
                                <a:latin typeface="Cambria Math" panose="02040503050406030204" pitchFamily="18" charset="0"/>
                              </a:rPr>
                              <m:t>span</m:t>
                            </m:r>
                            <m:d>
                              <m:dPr>
                                <m:ctrlPr>
                                  <a:rPr lang="en-IN" sz="2400" i="1">
                                    <a:solidFill>
                                      <a:prstClr val="black">
                                        <a:lumMod val="85000"/>
                                        <a:lumOff val="15000"/>
                                      </a:prstClr>
                                    </a:solidFill>
                                    <a:latin typeface="Cambria Math" panose="02040503050406030204" pitchFamily="18" charset="0"/>
                                  </a:rPr>
                                </m:ctrlPr>
                              </m:dPr>
                              <m:e>
                                <m:r>
                                  <a:rPr lang="en-IN" sz="2400" i="1">
                                    <a:solidFill>
                                      <a:prstClr val="black">
                                        <a:lumMod val="85000"/>
                                        <a:lumOff val="15000"/>
                                      </a:prstClr>
                                    </a:solidFill>
                                    <a:latin typeface="Cambria Math" panose="02040503050406030204" pitchFamily="18" charset="0"/>
                                  </a:rPr>
                                  <m:t>𝑆</m:t>
                                </m:r>
                              </m:e>
                            </m:d>
                          </m:e>
                        </m:d>
                      </m:e>
                    </m:func>
                  </m:oMath>
                </a14:m>
                <a:r>
                  <a:rPr lang="en-IN" sz="2400" dirty="0">
                    <a:solidFill>
                      <a:prstClr val="black">
                        <a:lumMod val="85000"/>
                        <a:lumOff val="15000"/>
                      </a:prstClr>
                    </a:solidFill>
                    <a:latin typeface="Calibri Light" panose="020F0302020204030204" pitchFamily="34" charset="0"/>
                    <a:cs typeface="Calibri Light" panose="020F0302020204030204" pitchFamily="34" charset="0"/>
                  </a:rPr>
                  <a:t>?</a:t>
                </a:r>
              </a:p>
              <a:p>
                <a:pPr marL="0" lvl="2">
                  <a:lnSpc>
                    <a:spcPct val="85000"/>
                  </a:lnSpc>
                  <a:spcBef>
                    <a:spcPts val="600"/>
                  </a:spcBef>
                </a:pPr>
                <a:r>
                  <a:rPr lang="en-IN" sz="2400" dirty="0">
                    <a:solidFill>
                      <a:prstClr val="black">
                        <a:lumMod val="85000"/>
                        <a:lumOff val="15000"/>
                      </a:prstClr>
                    </a:solidFill>
                    <a:latin typeface="Calibri Light" panose="020F0302020204030204" pitchFamily="34" charset="0"/>
                    <a:cs typeface="Calibri Light" panose="020F0302020204030204" pitchFamily="34" charset="0"/>
                  </a:rPr>
                  <a:t>Can you see why we must always have </a:t>
                </a:r>
                <a14:m>
                  <m:oMath xmlns:m="http://schemas.openxmlformats.org/officeDocument/2006/math">
                    <m:func>
                      <m:funcPr>
                        <m:ctrlPr>
                          <a:rPr lang="en-IN" sz="2400" i="1">
                            <a:solidFill>
                              <a:prstClr val="black">
                                <a:lumMod val="85000"/>
                                <a:lumOff val="15000"/>
                              </a:prstClr>
                            </a:solidFill>
                            <a:latin typeface="Cambria Math" panose="02040503050406030204" pitchFamily="18" charset="0"/>
                          </a:rPr>
                        </m:ctrlPr>
                      </m:funcPr>
                      <m:fName>
                        <m:r>
                          <m:rPr>
                            <m:sty m:val="p"/>
                          </m:rPr>
                          <a:rPr lang="en-IN" sz="2400">
                            <a:solidFill>
                              <a:prstClr val="black">
                                <a:lumMod val="85000"/>
                                <a:lumOff val="15000"/>
                              </a:prstClr>
                            </a:solidFill>
                            <a:latin typeface="Cambria Math" panose="02040503050406030204" pitchFamily="18" charset="0"/>
                          </a:rPr>
                          <m:t>dim</m:t>
                        </m:r>
                      </m:fName>
                      <m:e>
                        <m:d>
                          <m:dPr>
                            <m:ctrlPr>
                              <a:rPr lang="en-IN" sz="2400" i="1">
                                <a:solidFill>
                                  <a:prstClr val="black">
                                    <a:lumMod val="85000"/>
                                    <a:lumOff val="15000"/>
                                  </a:prstClr>
                                </a:solidFill>
                                <a:latin typeface="Cambria Math" panose="02040503050406030204" pitchFamily="18" charset="0"/>
                              </a:rPr>
                            </m:ctrlPr>
                          </m:dPr>
                          <m:e>
                            <m:r>
                              <a:rPr lang="en-IN" sz="2400" i="1">
                                <a:solidFill>
                                  <a:prstClr val="black">
                                    <a:lumMod val="85000"/>
                                    <a:lumOff val="15000"/>
                                  </a:prstClr>
                                </a:solidFill>
                                <a:latin typeface="Cambria Math" panose="02040503050406030204" pitchFamily="18" charset="0"/>
                              </a:rPr>
                              <m:t>𝑆</m:t>
                            </m:r>
                          </m:e>
                        </m:d>
                      </m:e>
                    </m:func>
                    <m:r>
                      <a:rPr lang="en-IN" sz="2400" i="1">
                        <a:solidFill>
                          <a:prstClr val="black">
                            <a:lumMod val="85000"/>
                            <a:lumOff val="15000"/>
                          </a:prstClr>
                        </a:solidFill>
                        <a:latin typeface="Cambria Math" panose="02040503050406030204" pitchFamily="18" charset="0"/>
                      </a:rPr>
                      <m:t>≤</m:t>
                    </m:r>
                    <m:d>
                      <m:dPr>
                        <m:begChr m:val="|"/>
                        <m:endChr m:val="|"/>
                        <m:ctrlPr>
                          <a:rPr lang="en-IN" sz="2400" i="1">
                            <a:solidFill>
                              <a:prstClr val="black">
                                <a:lumMod val="85000"/>
                                <a:lumOff val="15000"/>
                              </a:prstClr>
                            </a:solidFill>
                            <a:latin typeface="Cambria Math" panose="02040503050406030204" pitchFamily="18" charset="0"/>
                          </a:rPr>
                        </m:ctrlPr>
                      </m:dPr>
                      <m:e>
                        <m:r>
                          <a:rPr lang="en-IN" sz="2400" i="1">
                            <a:solidFill>
                              <a:prstClr val="black">
                                <a:lumMod val="85000"/>
                                <a:lumOff val="15000"/>
                              </a:prstClr>
                            </a:solidFill>
                            <a:latin typeface="Cambria Math" panose="02040503050406030204" pitchFamily="18" charset="0"/>
                          </a:rPr>
                          <m:t>𝑆</m:t>
                        </m:r>
                      </m:e>
                    </m:d>
                  </m:oMath>
                </a14:m>
                <a:r>
                  <a:rPr lang="en-IN" sz="2400" dirty="0">
                    <a:solidFill>
                      <a:prstClr val="black">
                        <a:lumMod val="85000"/>
                        <a:lumOff val="15000"/>
                      </a:prstClr>
                    </a:solidFill>
                    <a:latin typeface="Calibri Light" panose="020F0302020204030204" pitchFamily="34" charset="0"/>
                    <a:cs typeface="Calibri Light" panose="020F0302020204030204" pitchFamily="34" charset="0"/>
                  </a:rPr>
                  <a:t>?</a:t>
                </a:r>
              </a:p>
            </p:txBody>
          </p:sp>
        </mc:Choice>
        <mc:Fallback xmlns="">
          <p:sp>
            <p:nvSpPr>
              <p:cNvPr id="7" name="Rectangular Callout 6"/>
              <p:cNvSpPr>
                <a:spLocks noRot="1" noChangeAspect="1" noMove="1" noResize="1" noEditPoints="1" noAdjustHandles="1" noChangeArrowheads="1" noChangeShapeType="1" noTextEdit="1"/>
              </p:cNvSpPr>
              <p:nvPr/>
            </p:nvSpPr>
            <p:spPr>
              <a:xfrm>
                <a:off x="2465798" y="225451"/>
                <a:ext cx="8263162" cy="1085071"/>
              </a:xfrm>
              <a:prstGeom prst="wedgeRectCallout">
                <a:avLst>
                  <a:gd name="adj1" fmla="val 57282"/>
                  <a:gd name="adj2" fmla="val 54722"/>
                </a:avLst>
              </a:prstGeom>
              <a:blipFill>
                <a:blip r:embed="rId4"/>
                <a:stretch>
                  <a:fillRect l="-821"/>
                </a:stretch>
              </a:blipFill>
              <a:ln w="38100">
                <a:solidFill>
                  <a:schemeClr val="accent1"/>
                </a:solidFill>
              </a:ln>
            </p:spPr>
            <p:txBody>
              <a:bodyPr/>
              <a:lstStyle/>
              <a:p>
                <a:r>
                  <a:rPr lang="en-IN">
                    <a:noFill/>
                  </a:rPr>
                  <a:t> </a:t>
                </a:r>
              </a:p>
            </p:txBody>
          </p:sp>
        </mc:Fallback>
      </mc:AlternateContent>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1064" y="2187056"/>
            <a:ext cx="1740936" cy="1740936"/>
          </a:xfrm>
          <a:prstGeom prst="rect">
            <a:avLst/>
          </a:prstGeom>
        </p:spPr>
      </p:pic>
      <mc:AlternateContent xmlns:mc="http://schemas.openxmlformats.org/markup-compatibility/2006" xmlns:a14="http://schemas.microsoft.com/office/drawing/2010/main">
        <mc:Choice Requires="a14">
          <p:sp>
            <p:nvSpPr>
              <p:cNvPr id="9" name="Rectangular Callout 8"/>
              <p:cNvSpPr/>
              <p:nvPr/>
            </p:nvSpPr>
            <p:spPr>
              <a:xfrm>
                <a:off x="785191" y="2187056"/>
                <a:ext cx="9831361" cy="1828354"/>
              </a:xfrm>
              <a:prstGeom prst="wedgeRectCallout">
                <a:avLst>
                  <a:gd name="adj1" fmla="val 56496"/>
                  <a:gd name="adj2" fmla="val 1448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Be careful about lines/planes that do not pass through origin. The rank of a line that does not pass through the origin is </a:t>
                </a:r>
                <a14:m>
                  <m:oMath xmlns:m="http://schemas.openxmlformats.org/officeDocument/2006/math">
                    <m:r>
                      <a:rPr lang="en-IN" sz="2400" b="0" i="1" smtClean="0">
                        <a:solidFill>
                          <a:schemeClr val="tx1"/>
                        </a:solidFill>
                        <a:latin typeface="Cambria Math" panose="02040503050406030204" pitchFamily="18" charset="0"/>
                      </a:rPr>
                      <m:t>2</m:t>
                    </m:r>
                  </m:oMath>
                </a14:m>
                <a:r>
                  <a:rPr lang="en-IN" sz="2400" dirty="0" smtClean="0">
                    <a:solidFill>
                      <a:schemeClr val="tx1"/>
                    </a:solidFill>
                    <a:latin typeface="+mj-lt"/>
                  </a:rPr>
                  <a:t> not </a:t>
                </a:r>
                <a14:m>
                  <m:oMath xmlns:m="http://schemas.openxmlformats.org/officeDocument/2006/math">
                    <m:r>
                      <a:rPr lang="en-IN" sz="2400" b="0" i="1" smtClean="0">
                        <a:solidFill>
                          <a:schemeClr val="tx1"/>
                        </a:solidFill>
                        <a:latin typeface="Cambria Math" panose="02040503050406030204" pitchFamily="18" charset="0"/>
                      </a:rPr>
                      <m:t>1</m:t>
                    </m:r>
                  </m:oMath>
                </a14:m>
                <a:r>
                  <a:rPr lang="en-IN" sz="2400" dirty="0" smtClean="0">
                    <a:solidFill>
                      <a:schemeClr val="tx1"/>
                    </a:solidFill>
                    <a:latin typeface="+mj-lt"/>
                  </a:rPr>
                  <a:t>. Verify this yourself by thinking of the line </a:t>
                </a:r>
                <a14:m>
                  <m:oMath xmlns:m="http://schemas.openxmlformats.org/officeDocument/2006/math">
                    <m:r>
                      <a:rPr lang="en-IN" sz="2400" b="0" i="1" smtClean="0">
                        <a:solidFill>
                          <a:schemeClr val="tx1"/>
                        </a:solidFill>
                        <a:latin typeface="Cambria Math" panose="02040503050406030204" pitchFamily="18" charset="0"/>
                      </a:rPr>
                      <m:t>𝑥</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𝑦</m:t>
                    </m:r>
                    <m:r>
                      <a:rPr lang="en-IN" sz="2400" b="0" i="1" smtClean="0">
                        <a:solidFill>
                          <a:schemeClr val="tx1"/>
                        </a:solidFill>
                        <a:latin typeface="Cambria Math" panose="02040503050406030204" pitchFamily="18" charset="0"/>
                      </a:rPr>
                      <m:t>=1</m:t>
                    </m:r>
                  </m:oMath>
                </a14:m>
                <a:r>
                  <a:rPr lang="en-IN" sz="2400" dirty="0" smtClean="0">
                    <a:solidFill>
                      <a:schemeClr val="tx1"/>
                    </a:solidFill>
                    <a:latin typeface="+mj-lt"/>
                  </a:rPr>
                  <a:t>. It contains the points </a:t>
                </a:r>
                <a14:m>
                  <m:oMath xmlns:m="http://schemas.openxmlformats.org/officeDocument/2006/math">
                    <m:r>
                      <a:rPr lang="en-IN" sz="2400" b="0" i="1" smtClean="0">
                        <a:solidFill>
                          <a:schemeClr val="tx1"/>
                        </a:solidFill>
                        <a:latin typeface="Cambria Math" panose="02040503050406030204" pitchFamily="18" charset="0"/>
                      </a:rPr>
                      <m:t>(1,0)</m:t>
                    </m:r>
                  </m:oMath>
                </a14:m>
                <a:r>
                  <a:rPr lang="en-IN" sz="2400" dirty="0" smtClean="0">
                    <a:solidFill>
                      <a:schemeClr val="tx1"/>
                    </a:solidFill>
                    <a:latin typeface="+mj-lt"/>
                  </a:rPr>
                  <a:t> as well as </a:t>
                </a:r>
                <a14:m>
                  <m:oMath xmlns:m="http://schemas.openxmlformats.org/officeDocument/2006/math">
                    <m:r>
                      <a:rPr lang="en-IN" sz="2400" b="0" i="1" smtClean="0">
                        <a:solidFill>
                          <a:schemeClr val="tx1"/>
                        </a:solidFill>
                        <a:latin typeface="Cambria Math" panose="02040503050406030204" pitchFamily="18" charset="0"/>
                      </a:rPr>
                      <m:t>(0,1)</m:t>
                    </m:r>
                  </m:oMath>
                </a14:m>
                <a:r>
                  <a:rPr lang="en-IN" sz="2400" dirty="0" smtClean="0">
                    <a:solidFill>
                      <a:schemeClr val="tx1"/>
                    </a:solidFill>
                    <a:latin typeface="+mj-lt"/>
                  </a:rPr>
                  <a:t> which means the span of points on this line is the entire space </a:t>
                </a:r>
                <a14:m>
                  <m:oMath xmlns:m="http://schemas.openxmlformats.org/officeDocument/2006/math">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2</m:t>
                        </m:r>
                      </m:sup>
                    </m:sSup>
                  </m:oMath>
                </a14:m>
                <a:r>
                  <a:rPr lang="en-IN" sz="2400" dirty="0" smtClean="0">
                    <a:solidFill>
                      <a:schemeClr val="tx1"/>
                    </a:solidFill>
                    <a:latin typeface="+mj-lt"/>
                  </a:rPr>
                  <a:t> i.e. its rank is </a:t>
                </a:r>
                <a14:m>
                  <m:oMath xmlns:m="http://schemas.openxmlformats.org/officeDocument/2006/math">
                    <m:r>
                      <a:rPr lang="en-IN" sz="2400" b="0" i="1" smtClean="0">
                        <a:solidFill>
                          <a:schemeClr val="tx1"/>
                        </a:solidFill>
                        <a:latin typeface="Cambria Math" panose="02040503050406030204" pitchFamily="18" charset="0"/>
                      </a:rPr>
                      <m:t>2</m:t>
                    </m:r>
                  </m:oMath>
                </a14:m>
                <a:r>
                  <a:rPr lang="en-IN" sz="2400" dirty="0" smtClean="0">
                    <a:solidFill>
                      <a:schemeClr val="tx1"/>
                    </a:solidFill>
                    <a:latin typeface="+mj-lt"/>
                  </a:rPr>
                  <a:t>. Similarly, a plane in 3D that does not pass through the origin has rank </a:t>
                </a:r>
                <a14:m>
                  <m:oMath xmlns:m="http://schemas.openxmlformats.org/officeDocument/2006/math">
                    <m:r>
                      <a:rPr lang="en-IN" sz="2400" b="0" i="1" smtClean="0">
                        <a:solidFill>
                          <a:schemeClr val="tx1"/>
                        </a:solidFill>
                        <a:latin typeface="Cambria Math" panose="02040503050406030204" pitchFamily="18" charset="0"/>
                      </a:rPr>
                      <m:t>3</m:t>
                    </m:r>
                  </m:oMath>
                </a14:m>
                <a:r>
                  <a:rPr lang="en-IN" sz="2400" dirty="0" smtClean="0">
                    <a:solidFill>
                      <a:schemeClr val="tx1"/>
                    </a:solidFill>
                    <a:latin typeface="+mj-lt"/>
                  </a:rPr>
                  <a:t> not </a:t>
                </a:r>
                <a14:m>
                  <m:oMath xmlns:m="http://schemas.openxmlformats.org/officeDocument/2006/math">
                    <m:r>
                      <a:rPr lang="en-IN" sz="2400" b="0" i="1" smtClean="0">
                        <a:solidFill>
                          <a:schemeClr val="tx1"/>
                        </a:solidFill>
                        <a:latin typeface="Cambria Math" panose="02040503050406030204" pitchFamily="18" charset="0"/>
                      </a:rPr>
                      <m:t>2</m:t>
                    </m:r>
                  </m:oMath>
                </a14:m>
                <a:r>
                  <a:rPr lang="en-IN" sz="2400" dirty="0" smtClean="0">
                    <a:solidFill>
                      <a:schemeClr val="tx1"/>
                    </a:solidFill>
                    <a:latin typeface="+mj-lt"/>
                  </a:rPr>
                  <a:t> </a:t>
                </a:r>
              </a:p>
            </p:txBody>
          </p:sp>
        </mc:Choice>
        <mc:Fallback xmlns="">
          <p:sp>
            <p:nvSpPr>
              <p:cNvPr id="9" name="Rectangular Callout 8"/>
              <p:cNvSpPr>
                <a:spLocks noRot="1" noChangeAspect="1" noMove="1" noResize="1" noEditPoints="1" noAdjustHandles="1" noChangeArrowheads="1" noChangeShapeType="1" noTextEdit="1"/>
              </p:cNvSpPr>
              <p:nvPr/>
            </p:nvSpPr>
            <p:spPr>
              <a:xfrm>
                <a:off x="785191" y="2187056"/>
                <a:ext cx="9831361" cy="1828354"/>
              </a:xfrm>
              <a:prstGeom prst="wedgeRectCallout">
                <a:avLst>
                  <a:gd name="adj1" fmla="val 56496"/>
                  <a:gd name="adj2" fmla="val 14480"/>
                </a:avLst>
              </a:prstGeom>
              <a:blipFill>
                <a:blip r:embed="rId6"/>
                <a:stretch>
                  <a:fillRect l="-696" t="-4248" b="-8824"/>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8326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right)">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right)">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Column Rank</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smtClean="0"/>
                  <a:t>For a matrix </a:t>
                </a:r>
                <a14:m>
                  <m:oMath xmlns:m="http://schemas.openxmlformats.org/officeDocument/2006/math">
                    <m:r>
                      <a:rPr lang="en-IN" i="1">
                        <a:latin typeface="Cambria Math" panose="02040503050406030204" pitchFamily="18" charset="0"/>
                      </a:rPr>
                      <m:t>𝐴</m:t>
                    </m:r>
                  </m:oMath>
                </a14:m>
                <a:r>
                  <a:rPr lang="en-IN" dirty="0"/>
                  <a:t>, rank of its set of columns is called </a:t>
                </a:r>
                <a:r>
                  <a:rPr lang="en-IN" i="1" dirty="0"/>
                  <a:t>column rank </a:t>
                </a:r>
                <a:r>
                  <a:rPr lang="en-IN" dirty="0"/>
                  <a:t>of </a:t>
                </a:r>
                <a14:m>
                  <m:oMath xmlns:m="http://schemas.openxmlformats.org/officeDocument/2006/math">
                    <m:r>
                      <a:rPr lang="en-IN" i="1">
                        <a:latin typeface="Cambria Math" panose="02040503050406030204" pitchFamily="18" charset="0"/>
                      </a:rPr>
                      <m:t>𝐴</m:t>
                    </m:r>
                  </m:oMath>
                </a14:m>
                <a:endParaRPr lang="en-IN" dirty="0"/>
              </a:p>
              <a:p>
                <a:r>
                  <a:rPr lang="en-IN" dirty="0"/>
                  <a:t>For a matrix </a:t>
                </a:r>
                <a14:m>
                  <m:oMath xmlns:m="http://schemas.openxmlformats.org/officeDocument/2006/math">
                    <m:r>
                      <a:rPr lang="en-IN" i="1">
                        <a:latin typeface="Cambria Math" panose="02040503050406030204" pitchFamily="18" charset="0"/>
                      </a:rPr>
                      <m:t>𝐴</m:t>
                    </m:r>
                  </m:oMath>
                </a14:m>
                <a:r>
                  <a:rPr lang="en-IN" dirty="0"/>
                  <a:t>, rank of its set of </a:t>
                </a:r>
                <a:r>
                  <a:rPr lang="en-IN" dirty="0" smtClean="0"/>
                  <a:t>rows (can be defined as the column rank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m:t>
                        </m:r>
                      </m:sup>
                    </m:sSup>
                  </m:oMath>
                </a14:m>
                <a:r>
                  <a:rPr lang="en-IN" dirty="0" smtClean="0"/>
                  <a:t>whose cols are rows of </a:t>
                </a:r>
                <a14:m>
                  <m:oMath xmlns:m="http://schemas.openxmlformats.org/officeDocument/2006/math">
                    <m:r>
                      <a:rPr lang="en-IN" b="0" i="1" smtClean="0">
                        <a:latin typeface="Cambria Math" panose="02040503050406030204" pitchFamily="18" charset="0"/>
                      </a:rPr>
                      <m:t>𝐴</m:t>
                    </m:r>
                  </m:oMath>
                </a14:m>
                <a:r>
                  <a:rPr lang="en-IN" dirty="0" smtClean="0"/>
                  <a:t>) is </a:t>
                </a:r>
                <a:r>
                  <a:rPr lang="en-IN" dirty="0"/>
                  <a:t>called </a:t>
                </a:r>
                <a:r>
                  <a:rPr lang="en-IN" i="1" dirty="0" smtClean="0"/>
                  <a:t>row </a:t>
                </a:r>
                <a:r>
                  <a:rPr lang="en-IN" i="1" dirty="0"/>
                  <a:t>rank </a:t>
                </a:r>
                <a:r>
                  <a:rPr lang="en-IN" dirty="0"/>
                  <a:t>of </a:t>
                </a:r>
                <a14:m>
                  <m:oMath xmlns:m="http://schemas.openxmlformats.org/officeDocument/2006/math">
                    <m:r>
                      <a:rPr lang="en-IN" i="1">
                        <a:latin typeface="Cambria Math" panose="02040503050406030204" pitchFamily="18" charset="0"/>
                      </a:rPr>
                      <m:t>𝐴</m:t>
                    </m:r>
                  </m:oMath>
                </a14:m>
                <a:endParaRPr lang="en-IN" dirty="0" smtClean="0"/>
              </a:p>
              <a:p>
                <a:r>
                  <a:rPr lang="en-IN" b="1" dirty="0" smtClean="0"/>
                  <a:t>Claim without proof</a:t>
                </a:r>
                <a:r>
                  <a:rPr lang="en-IN" dirty="0" smtClean="0"/>
                  <a:t>: the row rank and the column rank of any matrix are always the same so we simply talk about the </a:t>
                </a:r>
                <a:r>
                  <a:rPr lang="en-IN" i="1" dirty="0" smtClean="0"/>
                  <a:t>rank</a:t>
                </a:r>
                <a:r>
                  <a:rPr lang="en-IN" dirty="0" smtClean="0"/>
                  <a:t> of </a:t>
                </a:r>
                <a14:m>
                  <m:oMath xmlns:m="http://schemas.openxmlformats.org/officeDocument/2006/math">
                    <m:r>
                      <a:rPr lang="en-IN" b="0" i="1" smtClean="0">
                        <a:latin typeface="Cambria Math" panose="02040503050406030204" pitchFamily="18" charset="0"/>
                      </a:rPr>
                      <m:t>𝐴</m:t>
                    </m:r>
                  </m:oMath>
                </a14:m>
                <a:endParaRPr lang="en-IN" dirty="0"/>
              </a:p>
              <a:p>
                <a:r>
                  <a:rPr lang="en-IN" dirty="0" smtClean="0"/>
                  <a:t>A matrix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r>
                  <a:rPr lang="en-IN" dirty="0" smtClean="0"/>
                  <a:t> for which rank is equal to either the # of rows or the # of columns i.e. </a:t>
                </a:r>
                <a14:m>
                  <m:oMath xmlns:m="http://schemas.openxmlformats.org/officeDocument/2006/math">
                    <m:r>
                      <m:rPr>
                        <m:sty m:val="p"/>
                      </m:rPr>
                      <a:rPr lang="en-IN" b="0" i="0" smtClean="0">
                        <a:latin typeface="Cambria Math" panose="02040503050406030204" pitchFamily="18" charset="0"/>
                      </a:rPr>
                      <m:t>rank</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min</m:t>
                        </m:r>
                      </m:fName>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d>
                      </m:e>
                    </m:func>
                  </m:oMath>
                </a14:m>
                <a:r>
                  <a:rPr lang="en-IN" dirty="0" smtClean="0"/>
                  <a:t> is called a </a:t>
                </a:r>
                <a:r>
                  <a:rPr lang="en-IN" i="1" dirty="0" smtClean="0"/>
                  <a:t>full-rank</a:t>
                </a:r>
                <a:r>
                  <a:rPr lang="en-IN" dirty="0" smtClean="0"/>
                  <a:t> matrix</a:t>
                </a:r>
              </a:p>
              <a:p>
                <a:pPr lvl="2"/>
                <a:r>
                  <a:rPr lang="en-IN" dirty="0" smtClean="0"/>
                  <a:t>Remember, for every set </a:t>
                </a:r>
                <a14:m>
                  <m:oMath xmlns:m="http://schemas.openxmlformats.org/officeDocument/2006/math">
                    <m:r>
                      <a:rPr lang="en-IN" b="0" i="1" smtClean="0">
                        <a:latin typeface="Cambria Math" panose="02040503050406030204" pitchFamily="18" charset="0"/>
                      </a:rPr>
                      <m:t>𝑆</m:t>
                    </m:r>
                  </m:oMath>
                </a14:m>
                <a:r>
                  <a:rPr lang="en-IN" dirty="0" smtClean="0"/>
                  <a:t>, we always have </a:t>
                </a:r>
                <a14:m>
                  <m:oMath xmlns:m="http://schemas.openxmlformats.org/officeDocument/2006/math">
                    <m:func>
                      <m:funcPr>
                        <m:ctrlPr>
                          <a:rPr lang="en-IN" i="1">
                            <a:solidFill>
                              <a:prstClr val="black">
                                <a:lumMod val="85000"/>
                                <a:lumOff val="15000"/>
                              </a:prstClr>
                            </a:solidFill>
                            <a:latin typeface="Cambria Math" panose="02040503050406030204" pitchFamily="18" charset="0"/>
                          </a:rPr>
                        </m:ctrlPr>
                      </m:funcPr>
                      <m:fName>
                        <m:r>
                          <m:rPr>
                            <m:sty m:val="p"/>
                          </m:rPr>
                          <a:rPr lang="en-IN">
                            <a:solidFill>
                              <a:prstClr val="black">
                                <a:lumMod val="85000"/>
                                <a:lumOff val="15000"/>
                              </a:prstClr>
                            </a:solidFill>
                            <a:latin typeface="Cambria Math" panose="02040503050406030204" pitchFamily="18" charset="0"/>
                          </a:rPr>
                          <m:t>dim</m:t>
                        </m:r>
                      </m:fName>
                      <m:e>
                        <m:d>
                          <m:dPr>
                            <m:ctrlPr>
                              <a:rPr lang="en-IN" i="1">
                                <a:solidFill>
                                  <a:prstClr val="black">
                                    <a:lumMod val="85000"/>
                                    <a:lumOff val="15000"/>
                                  </a:prstClr>
                                </a:solidFill>
                                <a:latin typeface="Cambria Math" panose="02040503050406030204" pitchFamily="18" charset="0"/>
                              </a:rPr>
                            </m:ctrlPr>
                          </m:dPr>
                          <m:e>
                            <m:r>
                              <a:rPr lang="en-IN">
                                <a:solidFill>
                                  <a:prstClr val="black">
                                    <a:lumMod val="85000"/>
                                    <a:lumOff val="15000"/>
                                  </a:prstClr>
                                </a:solidFill>
                                <a:latin typeface="Cambria Math" panose="02040503050406030204" pitchFamily="18" charset="0"/>
                              </a:rPr>
                              <m:t>𝑆</m:t>
                            </m:r>
                          </m:e>
                        </m:d>
                      </m:e>
                    </m:func>
                  </m:oMath>
                </a14:m>
                <a:r>
                  <a:rPr lang="en-IN" dirty="0" smtClean="0"/>
                  <a:t> (aka </a:t>
                </a:r>
                <a14:m>
                  <m:oMath xmlns:m="http://schemas.openxmlformats.org/officeDocument/2006/math">
                    <m:r>
                      <m:rPr>
                        <m:sty m:val="p"/>
                      </m:rPr>
                      <a:rPr lang="en-IN" b="0" i="0" smtClean="0">
                        <a:latin typeface="Cambria Math" panose="02040503050406030204" pitchFamily="18" charset="0"/>
                      </a:rPr>
                      <m:t>rank</m:t>
                    </m:r>
                    <m:d>
                      <m:dPr>
                        <m:ctrlPr>
                          <a:rPr lang="en-IN" b="0" i="1" smtClean="0">
                            <a:latin typeface="Cambria Math" panose="02040503050406030204" pitchFamily="18" charset="0"/>
                          </a:rPr>
                        </m:ctrlPr>
                      </m:dPr>
                      <m:e>
                        <m:r>
                          <a:rPr lang="en-IN" b="0" i="1" smtClean="0">
                            <a:latin typeface="Cambria Math" panose="02040503050406030204" pitchFamily="18" charset="0"/>
                          </a:rPr>
                          <m:t>𝑆</m:t>
                        </m:r>
                      </m:e>
                    </m:d>
                  </m:oMath>
                </a14:m>
                <a:r>
                  <a:rPr lang="en-IN" dirty="0" smtClean="0"/>
                  <a:t>) </a:t>
                </a:r>
                <a14:m>
                  <m:oMath xmlns:m="http://schemas.openxmlformats.org/officeDocument/2006/math">
                    <m:r>
                      <a:rPr lang="en-IN">
                        <a:solidFill>
                          <a:prstClr val="black">
                            <a:lumMod val="85000"/>
                            <a:lumOff val="15000"/>
                          </a:prstClr>
                        </a:solidFill>
                        <a:latin typeface="Cambria Math" panose="02040503050406030204" pitchFamily="18" charset="0"/>
                      </a:rPr>
                      <m:t>≤</m:t>
                    </m:r>
                    <m:d>
                      <m:dPr>
                        <m:begChr m:val="|"/>
                        <m:endChr m:val="|"/>
                        <m:ctrlPr>
                          <a:rPr lang="en-IN" i="1">
                            <a:solidFill>
                              <a:prstClr val="black">
                                <a:lumMod val="85000"/>
                                <a:lumOff val="15000"/>
                              </a:prstClr>
                            </a:solidFill>
                            <a:latin typeface="Cambria Math" panose="02040503050406030204" pitchFamily="18" charset="0"/>
                          </a:rPr>
                        </m:ctrlPr>
                      </m:dPr>
                      <m:e>
                        <m:r>
                          <a:rPr lang="en-IN">
                            <a:solidFill>
                              <a:prstClr val="black">
                                <a:lumMod val="85000"/>
                                <a:lumOff val="15000"/>
                              </a:prstClr>
                            </a:solidFill>
                            <a:latin typeface="Cambria Math" panose="02040503050406030204" pitchFamily="18" charset="0"/>
                          </a:rPr>
                          <m:t>𝑆</m:t>
                        </m:r>
                      </m:e>
                    </m:d>
                  </m:oMath>
                </a14:m>
                <a:endParaRPr lang="en-IN" dirty="0" smtClean="0"/>
              </a:p>
              <a:p>
                <a:r>
                  <a:rPr lang="en-IN" dirty="0" smtClean="0"/>
                  <a:t>A matrix that is not full rank is often called </a:t>
                </a:r>
                <a:r>
                  <a:rPr lang="en-IN" i="1" dirty="0" smtClean="0"/>
                  <a:t>rank-deficient</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23</a:t>
            </a:fld>
            <a:endParaRPr lang="en-US"/>
          </a:p>
        </p:txBody>
      </p:sp>
    </p:spTree>
    <p:extLst>
      <p:ext uri="{BB962C8B-B14F-4D97-AF65-F5344CB8AC3E}">
        <p14:creationId xmlns:p14="http://schemas.microsoft.com/office/powerpoint/2010/main" val="38537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“Spaces”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Term used a lot in </a:t>
                </a:r>
                <a:r>
                  <a:rPr lang="en-IN" dirty="0" err="1" smtClean="0"/>
                  <a:t>linalg</a:t>
                </a:r>
                <a:r>
                  <a:rPr lang="en-IN" dirty="0" smtClean="0"/>
                  <a:t> – vector </a:t>
                </a:r>
                <a:r>
                  <a:rPr lang="en-IN" i="1" dirty="0" smtClean="0"/>
                  <a:t>space</a:t>
                </a:r>
                <a:r>
                  <a:rPr lang="en-IN" dirty="0" smtClean="0"/>
                  <a:t>, column </a:t>
                </a:r>
                <a:r>
                  <a:rPr lang="en-IN" i="1" dirty="0" smtClean="0"/>
                  <a:t>space, subspace</a:t>
                </a:r>
              </a:p>
              <a:p>
                <a:r>
                  <a:rPr lang="en-IN" dirty="0" smtClean="0"/>
                  <a:t>A </a:t>
                </a:r>
                <a:r>
                  <a:rPr lang="en-IN" i="1" dirty="0" smtClean="0"/>
                  <a:t>space</a:t>
                </a:r>
                <a:r>
                  <a:rPr lang="en-IN" dirty="0" smtClean="0"/>
                  <a:t> is simply a set of vectors that is “self-contained” in two senses</a:t>
                </a:r>
              </a:p>
              <a:p>
                <a:pPr lvl="2"/>
                <a:r>
                  <a:rPr lang="en-IN" dirty="0" smtClean="0"/>
                  <a:t>If we take any vector in that space and scale it by any real number, the resulting vector is already there in that space</a:t>
                </a:r>
              </a:p>
              <a:p>
                <a:pPr lvl="2"/>
                <a:r>
                  <a:rPr lang="en-IN" dirty="0" smtClean="0"/>
                  <a:t>If we take any two vectors in that space and add them together, the resulting vector is already there in that space</a:t>
                </a:r>
              </a:p>
              <a:p>
                <a:pPr lvl="2"/>
                <a:r>
                  <a:rPr lang="en-IN" dirty="0" smtClean="0"/>
                  <a:t>A fancy way of saying the above is to say that a space is “closed” with respect to vector addition and scalar multiplication</a:t>
                </a:r>
              </a:p>
              <a:p>
                <a:pPr lvl="2"/>
                <a:r>
                  <a:rPr lang="en-IN" dirty="0" smtClean="0"/>
                  <a:t>Note that zero vector must be inside every space </a:t>
                </a:r>
                <a14:m>
                  <m:oMath xmlns:m="http://schemas.openxmlformats.org/officeDocument/2006/math">
                    <m:r>
                      <a:rPr lang="en-IN" b="0" i="1" smtClean="0">
                        <a:latin typeface="Cambria Math" panose="02040503050406030204" pitchFamily="18" charset="0"/>
                      </a:rPr>
                      <m:t>𝑆</m:t>
                    </m:r>
                  </m:oMath>
                </a14:m>
                <a:endParaRPr lang="en-IN" dirty="0" smtClean="0"/>
              </a:p>
              <a:p>
                <a:pPr lvl="3"/>
                <a:r>
                  <a:rPr lang="en-IN" b="1" dirty="0" smtClean="0"/>
                  <a:t>Proof</a:t>
                </a:r>
                <a:r>
                  <a:rPr lang="en-IN" dirty="0" smtClean="0"/>
                  <a:t>: Take any </a:t>
                </a:r>
                <a14:m>
                  <m:oMath xmlns:m="http://schemas.openxmlformats.org/officeDocument/2006/math">
                    <m:r>
                      <a:rPr lang="en-IN" b="1" i="0" smtClean="0">
                        <a:latin typeface="Cambria Math" panose="02040503050406030204" pitchFamily="18" charset="0"/>
                      </a:rPr>
                      <m:t>𝐯</m:t>
                    </m:r>
                    <m:r>
                      <a:rPr lang="en-IN" b="0" i="1" smtClean="0">
                        <a:latin typeface="Cambria Math" panose="02040503050406030204" pitchFamily="18" charset="0"/>
                      </a:rPr>
                      <m:t>∈</m:t>
                    </m:r>
                    <m:r>
                      <a:rPr lang="en-IN" b="0" i="1" smtClean="0">
                        <a:latin typeface="Cambria Math" panose="02040503050406030204" pitchFamily="18" charset="0"/>
                      </a:rPr>
                      <m:t>𝑆</m:t>
                    </m:r>
                  </m:oMath>
                </a14:m>
                <a:r>
                  <a:rPr lang="en-IN" dirty="0" smtClean="0"/>
                  <a:t> i.e. </a:t>
                </a:r>
                <a14:m>
                  <m:oMath xmlns:m="http://schemas.openxmlformats.org/officeDocument/2006/math">
                    <m:r>
                      <a:rPr lang="en-IN" b="0" i="1" smtClean="0">
                        <a:latin typeface="Cambria Math" panose="02040503050406030204" pitchFamily="18" charset="0"/>
                      </a:rPr>
                      <m:t>−</m:t>
                    </m:r>
                    <m:r>
                      <a:rPr lang="en-IN" b="1" i="0" smtClean="0">
                        <a:latin typeface="Cambria Math" panose="02040503050406030204" pitchFamily="18" charset="0"/>
                      </a:rPr>
                      <m:t>𝐯</m:t>
                    </m:r>
                    <m:r>
                      <a:rPr lang="en-IN" b="1" i="1" smtClean="0">
                        <a:latin typeface="Cambria Math" panose="02040503050406030204" pitchFamily="18" charset="0"/>
                      </a:rPr>
                      <m:t>∈</m:t>
                    </m:r>
                    <m:r>
                      <a:rPr lang="en-IN" b="0" i="1" smtClean="0">
                        <a:latin typeface="Cambria Math" panose="02040503050406030204" pitchFamily="18" charset="0"/>
                      </a:rPr>
                      <m:t>𝑆</m:t>
                    </m:r>
                  </m:oMath>
                </a14:m>
                <a:r>
                  <a:rPr lang="en-IN" i="1" dirty="0" smtClean="0"/>
                  <a:t> too i.e. </a:t>
                </a:r>
                <a14:m>
                  <m:oMath xmlns:m="http://schemas.openxmlformats.org/officeDocument/2006/math">
                    <m:r>
                      <a:rPr lang="en-IN" b="1" i="0" smtClean="0">
                        <a:latin typeface="Cambria Math" panose="02040503050406030204" pitchFamily="18" charset="0"/>
                      </a:rPr>
                      <m:t>𝐯</m:t>
                    </m:r>
                    <m:r>
                      <a:rPr lang="en-IN" b="1" i="0" smtClean="0">
                        <a:latin typeface="Cambria Math" panose="02040503050406030204" pitchFamily="18" charset="0"/>
                      </a:rPr>
                      <m:t>+</m:t>
                    </m:r>
                    <m:d>
                      <m:dPr>
                        <m:ctrlPr>
                          <a:rPr lang="en-IN" b="1" i="1" smtClean="0">
                            <a:latin typeface="Cambria Math" panose="02040503050406030204" pitchFamily="18" charset="0"/>
                          </a:rPr>
                        </m:ctrlPr>
                      </m:dPr>
                      <m:e>
                        <m:r>
                          <a:rPr lang="en-IN" b="1" i="0" smtClean="0">
                            <a:latin typeface="Cambria Math" panose="02040503050406030204" pitchFamily="18" charset="0"/>
                          </a:rPr>
                          <m:t>−</m:t>
                        </m:r>
                        <m:r>
                          <a:rPr lang="en-IN" b="1" i="0" smtClean="0">
                            <a:latin typeface="Cambria Math" panose="02040503050406030204" pitchFamily="18" charset="0"/>
                          </a:rPr>
                          <m:t>𝐯</m:t>
                        </m:r>
                      </m:e>
                    </m:d>
                    <m:r>
                      <a:rPr lang="en-IN" b="1" i="1" smtClean="0">
                        <a:latin typeface="Cambria Math" panose="02040503050406030204" pitchFamily="18" charset="0"/>
                      </a:rPr>
                      <m:t>∈</m:t>
                    </m:r>
                    <m:r>
                      <a:rPr lang="en-IN" b="0" i="1" smtClean="0">
                        <a:latin typeface="Cambria Math" panose="02040503050406030204" pitchFamily="18" charset="0"/>
                      </a:rPr>
                      <m:t>𝑆</m:t>
                    </m:r>
                  </m:oMath>
                </a14:m>
                <a:r>
                  <a:rPr lang="en-IN" dirty="0" smtClean="0"/>
                  <a:t> too i.e. </a:t>
                </a:r>
                <a14:m>
                  <m:oMath xmlns:m="http://schemas.openxmlformats.org/officeDocument/2006/math">
                    <m:r>
                      <a:rPr lang="en-IN" b="1" i="1" smtClean="0">
                        <a:latin typeface="Cambria Math" panose="02040503050406030204" pitchFamily="18" charset="0"/>
                      </a:rPr>
                      <m:t>𝟎</m:t>
                    </m:r>
                    <m:r>
                      <a:rPr lang="en-IN" b="1" i="1" smtClean="0">
                        <a:latin typeface="Cambria Math" panose="02040503050406030204" pitchFamily="18" charset="0"/>
                      </a:rPr>
                      <m:t>∈</m:t>
                    </m:r>
                    <m:r>
                      <a:rPr lang="en-IN" b="0" i="1" smtClean="0">
                        <a:latin typeface="Cambria Math" panose="02040503050406030204" pitchFamily="18" charset="0"/>
                      </a:rPr>
                      <m:t>𝑆</m:t>
                    </m:r>
                  </m:oMath>
                </a14:m>
                <a:endParaRPr lang="en-IN" b="1" dirty="0" smtClean="0"/>
              </a:p>
              <a:p>
                <a:r>
                  <a:rPr lang="en-IN" dirty="0" smtClean="0"/>
                  <a:t>Can you see why every line passing through the origin is a space?</a:t>
                </a:r>
              </a:p>
              <a:p>
                <a:r>
                  <a:rPr lang="en-IN" dirty="0" smtClean="0"/>
                  <a:t>Can you see why a line segment/line not passing through origin is not?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24</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3471" y="151703"/>
            <a:ext cx="1740936" cy="174093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2219218" y="151702"/>
                <a:ext cx="8509741" cy="1523255"/>
              </a:xfrm>
              <a:prstGeom prst="wedgeRectCallout">
                <a:avLst>
                  <a:gd name="adj1" fmla="val 57406"/>
                  <a:gd name="adj2" fmla="val 2915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Vector spaces like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ℝ</m:t>
                    </m:r>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2</m:t>
                        </m:r>
                      </m:sup>
                    </m:sSup>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𝑑</m:t>
                        </m:r>
                      </m:sup>
                    </m:sSup>
                  </m:oMath>
                </a14:m>
                <a:r>
                  <a:rPr lang="en-IN" sz="2400" b="1" dirty="0" smtClean="0">
                    <a:solidFill>
                      <a:schemeClr val="tx1"/>
                    </a:solidFill>
                    <a:latin typeface="+mj-lt"/>
                  </a:rPr>
                  <a:t> </a:t>
                </a:r>
                <a:r>
                  <a:rPr lang="en-IN" sz="2400" dirty="0" err="1" smtClean="0">
                    <a:solidFill>
                      <a:schemeClr val="tx1"/>
                    </a:solidFill>
                    <a:latin typeface="+mj-lt"/>
                  </a:rPr>
                  <a:t>etc</a:t>
                </a:r>
                <a:r>
                  <a:rPr lang="en-IN" sz="2400" dirty="0" smtClean="0">
                    <a:solidFill>
                      <a:schemeClr val="tx1"/>
                    </a:solidFill>
                    <a:latin typeface="+mj-lt"/>
                  </a:rPr>
                  <a:t> are all spaces. Spaces can contain other spaces too (the contained spaces are called </a:t>
                </a:r>
                <a:r>
                  <a:rPr lang="en-IN" sz="2400" i="1" dirty="0" smtClean="0">
                    <a:solidFill>
                      <a:schemeClr val="tx1"/>
                    </a:solidFill>
                    <a:latin typeface="+mj-lt"/>
                  </a:rPr>
                  <a:t>subspaces</a:t>
                </a:r>
                <a:r>
                  <a:rPr lang="en-IN" sz="2400" dirty="0" smtClean="0">
                    <a:solidFill>
                      <a:schemeClr val="tx1"/>
                    </a:solidFill>
                    <a:latin typeface="+mj-lt"/>
                  </a:rPr>
                  <a:t>). For example, the set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1" i="0" smtClean="0">
                            <a:solidFill>
                              <a:schemeClr val="tx1"/>
                            </a:solidFill>
                            <a:latin typeface="Cambria Math" panose="02040503050406030204" pitchFamily="18" charset="0"/>
                          </a:rPr>
                          <m:t>𝐯</m:t>
                        </m:r>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5</m:t>
                            </m:r>
                          </m:sup>
                        </m:sSup>
                        <m:r>
                          <a:rPr lang="en-IN" sz="2400" b="0" i="1" smtClean="0">
                            <a:solidFill>
                              <a:schemeClr val="tx1"/>
                            </a:solidFill>
                            <a:latin typeface="Cambria Math" panose="02040503050406030204" pitchFamily="18" charset="0"/>
                            <a:ea typeface="Cambria Math" panose="02040503050406030204" pitchFamily="18" charset="0"/>
                          </a:rPr>
                          <m:t>: </m:t>
                        </m:r>
                        <m:nary>
                          <m:naryPr>
                            <m:chr m:val="∑"/>
                            <m:limLoc m:val="subSup"/>
                            <m:ctrlPr>
                              <a:rPr lang="en-IN" sz="2400" b="0" i="1" smtClean="0">
                                <a:solidFill>
                                  <a:schemeClr val="tx1"/>
                                </a:solidFill>
                                <a:latin typeface="Cambria Math" panose="02040503050406030204" pitchFamily="18" charset="0"/>
                                <a:ea typeface="Cambria Math" panose="02040503050406030204" pitchFamily="18" charset="0"/>
                              </a:rPr>
                            </m:ctrlPr>
                          </m:naryPr>
                          <m:sub>
                            <m:r>
                              <m:rPr>
                                <m:brk m:alnAt="25"/>
                              </m:rPr>
                              <a:rPr lang="en-IN" sz="2400" b="0" i="1" smtClean="0">
                                <a:solidFill>
                                  <a:schemeClr val="tx1"/>
                                </a:solidFill>
                                <a:latin typeface="Cambria Math" panose="02040503050406030204" pitchFamily="18" charset="0"/>
                                <a:ea typeface="Cambria Math" panose="02040503050406030204" pitchFamily="18" charset="0"/>
                              </a:rPr>
                              <m:t>𝑗</m:t>
                            </m:r>
                            <m:r>
                              <a:rPr lang="en-IN" sz="2400" b="0" i="1" smtClean="0">
                                <a:solidFill>
                                  <a:schemeClr val="tx1"/>
                                </a:solidFill>
                                <a:latin typeface="Cambria Math" panose="02040503050406030204" pitchFamily="18" charset="0"/>
                                <a:ea typeface="Cambria Math" panose="02040503050406030204" pitchFamily="18" charset="0"/>
                              </a:rPr>
                              <m:t>=1</m:t>
                            </m:r>
                          </m:sub>
                          <m:sup>
                            <m:r>
                              <a:rPr lang="en-IN" sz="2400" b="0" i="1" smtClean="0">
                                <a:solidFill>
                                  <a:schemeClr val="tx1"/>
                                </a:solidFill>
                                <a:latin typeface="Cambria Math" panose="02040503050406030204" pitchFamily="18" charset="0"/>
                                <a:ea typeface="Cambria Math" panose="02040503050406030204" pitchFamily="18" charset="0"/>
                              </a:rPr>
                              <m:t>5</m:t>
                            </m:r>
                          </m:sup>
                          <m:e>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1" i="0" smtClean="0">
                                    <a:solidFill>
                                      <a:schemeClr val="tx1"/>
                                    </a:solidFill>
                                    <a:latin typeface="Cambria Math" panose="02040503050406030204" pitchFamily="18" charset="0"/>
                                    <a:ea typeface="Cambria Math" panose="02040503050406030204" pitchFamily="18" charset="0"/>
                                  </a:rPr>
                                  <m:t>𝐯</m:t>
                                </m:r>
                              </m:e>
                              <m:sub>
                                <m:r>
                                  <a:rPr lang="en-IN" sz="2400" b="0" i="1" smtClean="0">
                                    <a:solidFill>
                                      <a:schemeClr val="tx1"/>
                                    </a:solidFill>
                                    <a:latin typeface="Cambria Math" panose="02040503050406030204" pitchFamily="18" charset="0"/>
                                    <a:ea typeface="Cambria Math" panose="02040503050406030204" pitchFamily="18" charset="0"/>
                                  </a:rPr>
                                  <m:t>𝑗</m:t>
                                </m:r>
                              </m:sub>
                            </m:sSub>
                          </m:e>
                        </m:nary>
                        <m:r>
                          <a:rPr lang="en-IN" sz="2400" b="0" i="1" smtClean="0">
                            <a:solidFill>
                              <a:schemeClr val="tx1"/>
                            </a:solidFill>
                            <a:latin typeface="Cambria Math" panose="02040503050406030204" pitchFamily="18" charset="0"/>
                            <a:ea typeface="Cambria Math" panose="02040503050406030204" pitchFamily="18" charset="0"/>
                          </a:rPr>
                          <m:t>=0</m:t>
                        </m:r>
                      </m:e>
                    </m:d>
                  </m:oMath>
                </a14:m>
                <a:r>
                  <a:rPr lang="en-IN" sz="2400" dirty="0" smtClean="0">
                    <a:solidFill>
                      <a:schemeClr val="tx1"/>
                    </a:solidFill>
                    <a:latin typeface="+mj-lt"/>
                  </a:rPr>
                  <a:t> is a subspace of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ℝ</m:t>
                        </m:r>
                      </m:e>
                      <m:sup>
                        <m:r>
                          <a:rPr lang="en-IN" sz="2400" i="1">
                            <a:solidFill>
                              <a:schemeClr val="tx1"/>
                            </a:solidFill>
                            <a:latin typeface="Cambria Math" panose="02040503050406030204" pitchFamily="18" charset="0"/>
                            <a:ea typeface="Cambria Math" panose="02040503050406030204" pitchFamily="18" charset="0"/>
                          </a:rPr>
                          <m:t>5</m:t>
                        </m:r>
                      </m:sup>
                    </m:sSup>
                  </m:oMath>
                </a14:m>
                <a:r>
                  <a:rPr lang="en-IN" sz="2400" dirty="0">
                    <a:solidFill>
                      <a:schemeClr val="tx1"/>
                    </a:solidFill>
                    <a:latin typeface="+mj-lt"/>
                  </a:rPr>
                  <a:t> (verify)</a:t>
                </a:r>
                <a:endParaRPr lang="en-IN" sz="2400" dirty="0" smtClean="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2219218" y="151702"/>
                <a:ext cx="8509741" cy="1523255"/>
              </a:xfrm>
              <a:prstGeom prst="wedgeRectCallout">
                <a:avLst>
                  <a:gd name="adj1" fmla="val 57406"/>
                  <a:gd name="adj2" fmla="val 29157"/>
                </a:avLst>
              </a:prstGeom>
              <a:blipFill>
                <a:blip r:embed="rId4"/>
                <a:stretch>
                  <a:fillRect l="-33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3378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Terms Related to Spaces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8763905" cy="5746376"/>
              </a:xfrm>
            </p:spPr>
            <p:txBody>
              <a:bodyPr>
                <a:normAutofit/>
              </a:bodyPr>
              <a:lstStyle/>
              <a:p>
                <a:r>
                  <a:rPr lang="en-IN" b="1" dirty="0" smtClean="0"/>
                  <a:t>Affine Spaces</a:t>
                </a:r>
                <a:r>
                  <a:rPr lang="en-IN" dirty="0" smtClean="0"/>
                  <a:t>: a “shifted” (sub)space. Suppose </a:t>
                </a:r>
                <a14:m>
                  <m:oMath xmlns:m="http://schemas.openxmlformats.org/officeDocument/2006/math">
                    <m:r>
                      <a:rPr lang="en-IN" b="0" i="1" smtClean="0">
                        <a:latin typeface="Cambria Math" panose="02040503050406030204" pitchFamily="18" charset="0"/>
                      </a:rPr>
                      <m:t>𝑆</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is a space. Then for any </a:t>
                </a:r>
                <a14:m>
                  <m:oMath xmlns:m="http://schemas.openxmlformats.org/officeDocument/2006/math">
                    <m:r>
                      <a:rPr lang="en-IN" b="1" i="0" smtClean="0">
                        <a:latin typeface="Cambria Math" panose="02040503050406030204" pitchFamily="18" charset="0"/>
                      </a:rPr>
                      <m:t>𝐯</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the set</a:t>
                </a:r>
                <a:br>
                  <a:rPr lang="en-IN" dirty="0" smtClean="0"/>
                </a:b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𝑇</m:t>
                        </m:r>
                      </m:e>
                      <m:sub>
                        <m:r>
                          <a:rPr lang="en-IN" b="1">
                            <a:latin typeface="Cambria Math" panose="02040503050406030204" pitchFamily="18" charset="0"/>
                          </a:rPr>
                          <m:t>𝐯</m:t>
                        </m:r>
                      </m:sub>
                    </m:sSub>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b="1">
                            <a:latin typeface="Cambria Math" panose="02040503050406030204" pitchFamily="18" charset="0"/>
                          </a:rPr>
                          <m:t>𝐱</m:t>
                        </m:r>
                        <m:r>
                          <a:rPr lang="en-IN" b="1">
                            <a:latin typeface="Cambria Math" panose="02040503050406030204" pitchFamily="18" charset="0"/>
                          </a:rPr>
                          <m:t>+</m:t>
                        </m:r>
                        <m:r>
                          <a:rPr lang="en-IN" b="1">
                            <a:latin typeface="Cambria Math" panose="02040503050406030204" pitchFamily="18" charset="0"/>
                          </a:rPr>
                          <m:t>𝐯</m:t>
                        </m:r>
                        <m:r>
                          <a:rPr lang="en-IN" i="1">
                            <a:latin typeface="Cambria Math" panose="02040503050406030204" pitchFamily="18" charset="0"/>
                          </a:rPr>
                          <m:t>:</m:t>
                        </m:r>
                        <m:r>
                          <a:rPr lang="en-IN" b="1">
                            <a:latin typeface="Cambria Math" panose="02040503050406030204" pitchFamily="18" charset="0"/>
                          </a:rPr>
                          <m:t>𝐱</m:t>
                        </m:r>
                        <m:r>
                          <a:rPr lang="en-IN" b="1" i="1">
                            <a:latin typeface="Cambria Math" panose="02040503050406030204" pitchFamily="18" charset="0"/>
                          </a:rPr>
                          <m:t>∈</m:t>
                        </m:r>
                        <m:r>
                          <a:rPr lang="en-IN" i="1">
                            <a:latin typeface="Cambria Math" panose="02040503050406030204" pitchFamily="18" charset="0"/>
                          </a:rPr>
                          <m:t>𝑆</m:t>
                        </m:r>
                      </m:e>
                    </m:d>
                  </m:oMath>
                </a14:m>
                <a:r>
                  <a:rPr lang="en-IN" dirty="0" smtClean="0"/>
                  <a:t> is </a:t>
                </a:r>
                <a:r>
                  <a:rPr lang="en-IN" dirty="0"/>
                  <a:t>an affine </a:t>
                </a:r>
                <a:r>
                  <a:rPr lang="en-IN" dirty="0" smtClean="0"/>
                  <a:t>space.</a:t>
                </a:r>
              </a:p>
              <a:p>
                <a:pPr lvl="2"/>
                <a:r>
                  <a:rPr lang="en-IN" b="1" dirty="0" smtClean="0"/>
                  <a:t>Note</a:t>
                </a:r>
                <a:r>
                  <a:rPr lang="en-IN" dirty="0"/>
                  <a:t>: spaces are </a:t>
                </a:r>
                <a:r>
                  <a:rPr lang="en-IN" dirty="0" smtClean="0"/>
                  <a:t>affine </a:t>
                </a:r>
                <a:r>
                  <a:rPr lang="en-IN" dirty="0"/>
                  <a:t>spaces </a:t>
                </a:r>
                <a:r>
                  <a:rPr lang="en-IN" dirty="0" smtClean="0"/>
                  <a:t>(take </a:t>
                </a:r>
                <a14:m>
                  <m:oMath xmlns:m="http://schemas.openxmlformats.org/officeDocument/2006/math">
                    <m:r>
                      <a:rPr lang="en-IN" b="1" i="0" smtClean="0">
                        <a:latin typeface="Cambria Math" panose="02040503050406030204" pitchFamily="18" charset="0"/>
                      </a:rPr>
                      <m:t>𝐯</m:t>
                    </m:r>
                    <m:r>
                      <a:rPr lang="en-IN" b="1" i="1" smtClean="0">
                        <a:latin typeface="Cambria Math" panose="02040503050406030204" pitchFamily="18" charset="0"/>
                      </a:rPr>
                      <m:t>∈</m:t>
                    </m:r>
                    <m:r>
                      <a:rPr lang="en-IN" b="0" i="1" smtClean="0">
                        <a:latin typeface="Cambria Math" panose="02040503050406030204" pitchFamily="18" charset="0"/>
                      </a:rPr>
                      <m:t>𝑆</m:t>
                    </m:r>
                  </m:oMath>
                </a14:m>
                <a:r>
                  <a:rPr lang="en-IN" dirty="0" smtClean="0"/>
                  <a:t> e.g. </a:t>
                </a:r>
                <a14:m>
                  <m:oMath xmlns:m="http://schemas.openxmlformats.org/officeDocument/2006/math">
                    <m:r>
                      <a:rPr lang="en-IN" b="1" i="0" smtClean="0">
                        <a:latin typeface="Cambria Math" panose="02040503050406030204" pitchFamily="18" charset="0"/>
                      </a:rPr>
                      <m:t>𝐯</m:t>
                    </m:r>
                    <m:r>
                      <a:rPr lang="en-IN" b="1" i="0" smtClean="0">
                        <a:latin typeface="Cambria Math" panose="02040503050406030204" pitchFamily="18" charset="0"/>
                      </a:rPr>
                      <m:t>=</m:t>
                    </m:r>
                    <m:r>
                      <a:rPr lang="en-IN" b="1" i="0" smtClean="0">
                        <a:latin typeface="Cambria Math" panose="02040503050406030204" pitchFamily="18" charset="0"/>
                      </a:rPr>
                      <m:t>𝟎</m:t>
                    </m:r>
                  </m:oMath>
                </a14:m>
                <a:r>
                  <a:rPr lang="en-IN" dirty="0" smtClean="0"/>
                  <a:t>)</a:t>
                </a:r>
              </a:p>
              <a:p>
                <a:r>
                  <a:rPr lang="en-IN" b="1" dirty="0" smtClean="0"/>
                  <a:t>Hyperplane</a:t>
                </a:r>
                <a:r>
                  <a:rPr lang="en-IN" dirty="0" smtClean="0"/>
                  <a:t>: in </a:t>
                </a:r>
                <a14:m>
                  <m:oMath xmlns:m="http://schemas.openxmlformats.org/officeDocument/2006/math">
                    <m:sSup>
                      <m:sSupPr>
                        <m:ctrlPr>
                          <a:rPr lang="en-IN" b="0" i="1" smtClean="0">
                            <a:latin typeface="Cambria Math" panose="02040503050406030204" pitchFamily="18" charset="0"/>
                            <a:ea typeface="Cambria Math" panose="02040503050406030204" pitchFamily="18" charset="0"/>
                          </a:rPr>
                        </m:ctrlPr>
                      </m:sSupPr>
                      <m:e>
                        <m:r>
                          <a:rPr lang="en-IN"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is a subspace of rank </a:t>
                </a:r>
                <a14:m>
                  <m:oMath xmlns:m="http://schemas.openxmlformats.org/officeDocument/2006/math">
                    <m:r>
                      <a:rPr lang="en-IN" b="0" i="1" smtClean="0">
                        <a:latin typeface="Cambria Math" panose="02040503050406030204" pitchFamily="18" charset="0"/>
                      </a:rPr>
                      <m:t>𝑑</m:t>
                    </m:r>
                    <m:r>
                      <a:rPr lang="en-IN" b="0" i="1" smtClean="0">
                        <a:latin typeface="Cambria Math" panose="02040503050406030204" pitchFamily="18" charset="0"/>
                      </a:rPr>
                      <m:t>−1</m:t>
                    </m:r>
                  </m:oMath>
                </a14:m>
                <a:endParaRPr lang="en-IN" dirty="0" smtClean="0"/>
              </a:p>
              <a:p>
                <a:pPr lvl="2"/>
                <a:r>
                  <a:rPr lang="en-IN" dirty="0" smtClean="0"/>
                  <a:t>All hyperplanes look like </a:t>
                </a:r>
                <a14:m>
                  <m:oMath xmlns:m="http://schemas.openxmlformats.org/officeDocument/2006/math">
                    <m:d>
                      <m:dPr>
                        <m:begChr m:val="{"/>
                        <m:endChr m:val="}"/>
                        <m:ctrlPr>
                          <a:rPr lang="en-IN" b="0" i="1" smtClean="0">
                            <a:latin typeface="Cambria Math" panose="02040503050406030204" pitchFamily="18" charset="0"/>
                          </a:rPr>
                        </m:ctrlPr>
                      </m:dPr>
                      <m:e>
                        <m:r>
                          <a:rPr lang="en-IN" b="1" i="0" smtClean="0">
                            <a:latin typeface="Cambria Math" panose="02040503050406030204" pitchFamily="18" charset="0"/>
                          </a:rPr>
                          <m:t>𝐱</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r>
                          <a:rPr lang="en-IN" b="0" i="1" smtClean="0">
                            <a:latin typeface="Cambria Math" panose="02040503050406030204" pitchFamily="18" charset="0"/>
                          </a:rPr>
                          <m:t>=0</m:t>
                        </m:r>
                      </m:e>
                    </m:d>
                  </m:oMath>
                </a14:m>
                <a:r>
                  <a:rPr lang="en-IN" dirty="0" smtClean="0"/>
                  <a:t> for some </a:t>
                </a:r>
                <a14:m>
                  <m:oMath xmlns:m="http://schemas.openxmlformats.org/officeDocument/2006/math">
                    <m:r>
                      <a:rPr lang="en-IN" b="1" i="0" smtClean="0">
                        <a:latin typeface="Cambria Math" panose="02040503050406030204" pitchFamily="18" charset="0"/>
                      </a:rPr>
                      <m:t>𝐰</m:t>
                    </m:r>
                    <m:r>
                      <a:rPr lang="en-IN" b="1" i="1" smtClean="0">
                        <a:latin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endParaRPr lang="en-IN" dirty="0" smtClean="0"/>
              </a:p>
              <a:p>
                <a:r>
                  <a:rPr lang="en-IN" b="1" dirty="0" smtClean="0"/>
                  <a:t>Affine Hyperplane</a:t>
                </a:r>
                <a:r>
                  <a:rPr lang="en-IN" dirty="0" smtClean="0"/>
                  <a:t>: a “displaced” hyperplane</a:t>
                </a:r>
              </a:p>
              <a:p>
                <a:pPr lvl="2"/>
                <a:r>
                  <a:rPr lang="en-IN" dirty="0" smtClean="0"/>
                  <a:t>All hyperplanes look like </a:t>
                </a:r>
                <a14:m>
                  <m:oMath xmlns:m="http://schemas.openxmlformats.org/officeDocument/2006/math">
                    <m:d>
                      <m:dPr>
                        <m:begChr m:val="{"/>
                        <m:endChr m:val="}"/>
                        <m:ctrlPr>
                          <a:rPr lang="en-IN" i="1">
                            <a:latin typeface="Cambria Math" panose="02040503050406030204" pitchFamily="18" charset="0"/>
                          </a:rPr>
                        </m:ctrlPr>
                      </m:dPr>
                      <m:e>
                        <m:r>
                          <a:rPr lang="en-IN" b="1" i="0">
                            <a:latin typeface="Cambria Math" panose="02040503050406030204" pitchFamily="18" charset="0"/>
                          </a:rPr>
                          <m:t>𝐱</m:t>
                        </m:r>
                        <m:r>
                          <a:rPr lang="en-IN">
                            <a:latin typeface="Cambria Math" panose="02040503050406030204" pitchFamily="18" charset="0"/>
                          </a:rPr>
                          <m:t>:</m:t>
                        </m:r>
                        <m:sSup>
                          <m:sSupPr>
                            <m:ctrlPr>
                              <a:rPr lang="en-IN" i="1">
                                <a:latin typeface="Cambria Math" panose="02040503050406030204" pitchFamily="18" charset="0"/>
                              </a:rPr>
                            </m:ctrlPr>
                          </m:sSupPr>
                          <m:e>
                            <m:r>
                              <a:rPr lang="en-IN" b="1" i="0">
                                <a:latin typeface="Cambria Math" panose="02040503050406030204" pitchFamily="18" charset="0"/>
                              </a:rPr>
                              <m:t>𝐰</m:t>
                            </m:r>
                          </m:e>
                          <m:sup>
                            <m:r>
                              <a:rPr lang="en-IN">
                                <a:latin typeface="Cambria Math" panose="02040503050406030204" pitchFamily="18" charset="0"/>
                              </a:rPr>
                              <m:t>⊤</m:t>
                            </m:r>
                          </m:sup>
                        </m:sSup>
                        <m:r>
                          <a:rPr lang="en-IN" b="1" i="0">
                            <a:latin typeface="Cambria Math" panose="02040503050406030204" pitchFamily="18" charset="0"/>
                          </a:rPr>
                          <m:t>𝐱</m:t>
                        </m:r>
                        <m:r>
                          <a:rPr lang="en-IN" b="0" i="1" smtClean="0">
                            <a:latin typeface="Cambria Math" panose="02040503050406030204" pitchFamily="18" charset="0"/>
                          </a:rPr>
                          <m:t>+</m:t>
                        </m:r>
                        <m:r>
                          <a:rPr lang="en-IN" b="0" i="1" smtClean="0">
                            <a:latin typeface="Cambria Math" panose="02040503050406030204" pitchFamily="18" charset="0"/>
                          </a:rPr>
                          <m:t>𝑏</m:t>
                        </m:r>
                        <m:r>
                          <a:rPr lang="en-IN">
                            <a:latin typeface="Cambria Math" panose="02040503050406030204" pitchFamily="18" charset="0"/>
                          </a:rPr>
                          <m:t>=0</m:t>
                        </m:r>
                      </m:e>
                    </m:d>
                  </m:oMath>
                </a14:m>
                <a:r>
                  <a:rPr lang="en-IN" dirty="0"/>
                  <a:t> for some </a:t>
                </a:r>
                <a14:m>
                  <m:oMath xmlns:m="http://schemas.openxmlformats.org/officeDocument/2006/math">
                    <m:r>
                      <a:rPr lang="en-IN" b="1" i="0">
                        <a:latin typeface="Cambria Math" panose="02040503050406030204" pitchFamily="18" charset="0"/>
                      </a:rPr>
                      <m:t>𝐰</m:t>
                    </m:r>
                    <m:r>
                      <a:rPr lang="en-IN" b="1">
                        <a:latin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oMath>
                </a14:m>
                <a:r>
                  <a:rPr lang="en-IN" dirty="0" smtClean="0"/>
                  <a:t> and some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Note that </a:t>
                </a:r>
                <a14:m>
                  <m:oMath xmlns:m="http://schemas.openxmlformats.org/officeDocument/2006/math">
                    <m:sSup>
                      <m:sSupPr>
                        <m:ctrlPr>
                          <a:rPr lang="en-IN" i="1">
                            <a:latin typeface="Cambria Math" panose="02040503050406030204" pitchFamily="18" charset="0"/>
                          </a:rPr>
                        </m:ctrlPr>
                      </m:sSupPr>
                      <m:e>
                        <m:r>
                          <a:rPr lang="en-IN" b="1" i="0">
                            <a:latin typeface="Cambria Math" panose="02040503050406030204" pitchFamily="18" charset="0"/>
                          </a:rPr>
                          <m:t>𝐰</m:t>
                        </m:r>
                      </m:e>
                      <m:sup>
                        <m:r>
                          <a:rPr lang="en-IN">
                            <a:latin typeface="Cambria Math" panose="02040503050406030204" pitchFamily="18" charset="0"/>
                          </a:rPr>
                          <m:t>⊤</m:t>
                        </m:r>
                      </m:sup>
                    </m:sSup>
                    <m:r>
                      <a:rPr lang="en-IN" b="1" i="0">
                        <a:latin typeface="Cambria Math" panose="02040503050406030204" pitchFamily="18" charset="0"/>
                      </a:rPr>
                      <m:t>𝐱</m:t>
                    </m:r>
                    <m:r>
                      <a:rPr lang="en-IN">
                        <a:latin typeface="Cambria Math" panose="02040503050406030204" pitchFamily="18" charset="0"/>
                      </a:rPr>
                      <m:t>=−</m:t>
                    </m:r>
                    <m:r>
                      <a:rPr lang="en-IN">
                        <a:latin typeface="Cambria Math" panose="02040503050406030204" pitchFamily="18" charset="0"/>
                      </a:rPr>
                      <m:t>𝑏</m:t>
                    </m:r>
                  </m:oMath>
                </a14:m>
                <a:r>
                  <a:rPr lang="en-IN" dirty="0" smtClean="0"/>
                  <a:t> iff</a:t>
                </a:r>
                <a:br>
                  <a:rPr lang="en-IN" dirty="0" smtClean="0"/>
                </a:br>
                <a14:m>
                  <m:oMath xmlns:m="http://schemas.openxmlformats.org/officeDocument/2006/math">
                    <m:r>
                      <a:rPr lang="en-IN" b="1" i="0">
                        <a:latin typeface="Cambria Math" panose="02040503050406030204" pitchFamily="18" charset="0"/>
                      </a:rPr>
                      <m:t>𝐱</m:t>
                    </m:r>
                    <m:r>
                      <a:rPr lang="en-IN">
                        <a:latin typeface="Cambria Math" panose="02040503050406030204" pitchFamily="18" charset="0"/>
                      </a:rPr>
                      <m:t>=</m:t>
                    </m:r>
                    <m:r>
                      <a:rPr lang="en-IN" b="1" i="0">
                        <a:latin typeface="Cambria Math" panose="02040503050406030204" pitchFamily="18" charset="0"/>
                      </a:rPr>
                      <m:t>𝐯</m:t>
                    </m:r>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𝑏</m:t>
                        </m:r>
                      </m:num>
                      <m:den>
                        <m:sSubSup>
                          <m:sSubSupPr>
                            <m:ctrlPr>
                              <a:rPr lang="en-IN" i="1">
                                <a:latin typeface="Cambria Math" panose="02040503050406030204" pitchFamily="18" charset="0"/>
                              </a:rPr>
                            </m:ctrlPr>
                          </m:sSubSupPr>
                          <m:e>
                            <m:d>
                              <m:dPr>
                                <m:begChr m:val="‖"/>
                                <m:endChr m:val="‖"/>
                                <m:ctrlPr>
                                  <a:rPr lang="en-IN" i="1">
                                    <a:latin typeface="Cambria Math" panose="02040503050406030204" pitchFamily="18" charset="0"/>
                                  </a:rPr>
                                </m:ctrlPr>
                              </m:dPr>
                              <m:e>
                                <m:r>
                                  <a:rPr lang="en-IN" b="1" i="0">
                                    <a:latin typeface="Cambria Math" panose="02040503050406030204" pitchFamily="18" charset="0"/>
                                  </a:rPr>
                                  <m:t>𝐰</m:t>
                                </m:r>
                              </m:e>
                            </m:d>
                          </m:e>
                          <m:sub>
                            <m:r>
                              <a:rPr lang="en-IN">
                                <a:latin typeface="Cambria Math" panose="02040503050406030204" pitchFamily="18" charset="0"/>
                              </a:rPr>
                              <m:t>2</m:t>
                            </m:r>
                          </m:sub>
                          <m:sup>
                            <m:r>
                              <a:rPr lang="en-IN">
                                <a:latin typeface="Cambria Math" panose="02040503050406030204" pitchFamily="18" charset="0"/>
                              </a:rPr>
                              <m:t>2</m:t>
                            </m:r>
                          </m:sup>
                        </m:sSubSup>
                      </m:den>
                    </m:f>
                    <m:r>
                      <a:rPr lang="en-IN">
                        <a:latin typeface="Cambria Math" panose="02040503050406030204" pitchFamily="18" charset="0"/>
                      </a:rPr>
                      <m:t>⋅</m:t>
                    </m:r>
                    <m:r>
                      <a:rPr lang="en-IN" b="1" i="0">
                        <a:latin typeface="Cambria Math" panose="02040503050406030204" pitchFamily="18" charset="0"/>
                      </a:rPr>
                      <m:t>𝐰</m:t>
                    </m:r>
                  </m:oMath>
                </a14:m>
                <a:r>
                  <a:rPr lang="en-IN" dirty="0" smtClean="0"/>
                  <a:t> for some </a:t>
                </a:r>
                <a14:m>
                  <m:oMath xmlns:m="http://schemas.openxmlformats.org/officeDocument/2006/math">
                    <m:r>
                      <a:rPr lang="en-IN" b="1" i="0" smtClean="0">
                        <a:latin typeface="Cambria Math" panose="02040503050406030204" pitchFamily="18" charset="0"/>
                      </a:rPr>
                      <m:t>𝐯</m:t>
                    </m:r>
                  </m:oMath>
                </a14:m>
                <a:r>
                  <a:rPr lang="en-IN" dirty="0" smtClean="0"/>
                  <a:t> such that </a:t>
                </a:r>
                <a14:m>
                  <m:oMath xmlns:m="http://schemas.openxmlformats.org/officeDocument/2006/math">
                    <m:sSup>
                      <m:sSupPr>
                        <m:ctrlPr>
                          <a:rPr lang="en-IN" i="1">
                            <a:latin typeface="Cambria Math" panose="02040503050406030204" pitchFamily="18" charset="0"/>
                          </a:rPr>
                        </m:ctrlPr>
                      </m:sSupPr>
                      <m:e>
                        <m:r>
                          <a:rPr lang="en-IN" b="1" i="0">
                            <a:latin typeface="Cambria Math" panose="02040503050406030204" pitchFamily="18" charset="0"/>
                          </a:rPr>
                          <m:t>𝐰</m:t>
                        </m:r>
                      </m:e>
                      <m:sup>
                        <m:r>
                          <a:rPr lang="en-IN">
                            <a:latin typeface="Cambria Math" panose="02040503050406030204" pitchFamily="18" charset="0"/>
                          </a:rPr>
                          <m:t>⊤</m:t>
                        </m:r>
                      </m:sup>
                    </m:sSup>
                    <m:r>
                      <a:rPr lang="en-IN" b="1" i="0">
                        <a:latin typeface="Cambria Math" panose="02040503050406030204" pitchFamily="18" charset="0"/>
                      </a:rPr>
                      <m:t>𝐯</m:t>
                    </m:r>
                    <m:r>
                      <a:rPr lang="en-IN">
                        <a:latin typeface="Cambria Math" panose="02040503050406030204" pitchFamily="18" charset="0"/>
                      </a:rPr>
                      <m:t>=0</m:t>
                    </m:r>
                  </m:oMath>
                </a14:m>
                <a:endParaRPr lang="en-IN" dirty="0" smtClean="0"/>
              </a:p>
              <a:p>
                <a:pPr lvl="2"/>
                <a:r>
                  <a:rPr lang="en-IN" dirty="0" smtClean="0"/>
                  <a:t>In ML, often we use the term hyperplane when we should really be using the term affine hyperplane </a:t>
                </a:r>
                <a:r>
                  <a:rPr lang="en-IN" i="0" dirty="0" smtClean="0">
                    <a:sym typeface="Wingdings" panose="05000000000000000000" pitchFamily="2" charset="2"/>
                  </a:rPr>
                  <a:t></a:t>
                </a:r>
                <a:endParaRPr lang="en-IN" i="0" dirty="0" smtClean="0"/>
              </a:p>
              <a:p>
                <a:pPr marL="0" indent="0">
                  <a:buNone/>
                </a:pPr>
                <a:endParaRPr lang="en-IN" dirty="0"/>
              </a:p>
              <a:p>
                <a:pPr marL="0" indent="0">
                  <a:buNone/>
                </a:pPr>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8763905" cy="5746376"/>
              </a:xfrm>
              <a:blipFill>
                <a:blip r:embed="rId2"/>
                <a:stretch>
                  <a:fillRect l="-765" t="-2545" b="-21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25</a:t>
            </a:fld>
            <a:endParaRPr lang="en-US"/>
          </a:p>
        </p:txBody>
      </p:sp>
      <p:cxnSp>
        <p:nvCxnSpPr>
          <p:cNvPr id="5" name="Straight Connector 4"/>
          <p:cNvCxnSpPr/>
          <p:nvPr/>
        </p:nvCxnSpPr>
        <p:spPr>
          <a:xfrm flipH="1">
            <a:off x="9174640" y="5231952"/>
            <a:ext cx="1013488" cy="1013487"/>
          </a:xfrm>
          <a:prstGeom prst="line">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Trapezoid 5"/>
          <p:cNvSpPr/>
          <p:nvPr/>
        </p:nvSpPr>
        <p:spPr>
          <a:xfrm rot="2700000">
            <a:off x="8808398" y="4266677"/>
            <a:ext cx="2932100" cy="1610428"/>
          </a:xfrm>
          <a:prstGeom prst="trapezoid">
            <a:avLst>
              <a:gd name="adj" fmla="val 43699"/>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p:cNvCxnSpPr/>
          <p:nvPr/>
        </p:nvCxnSpPr>
        <p:spPr>
          <a:xfrm flipV="1">
            <a:off x="10188127" y="3390472"/>
            <a:ext cx="0" cy="1841483"/>
          </a:xfrm>
          <a:prstGeom prst="line">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188127" y="5231952"/>
            <a:ext cx="1901678" cy="0"/>
          </a:xfrm>
          <a:prstGeom prst="line">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9174640" y="823564"/>
            <a:ext cx="2915165" cy="2854967"/>
            <a:chOff x="9174640" y="823564"/>
            <a:chExt cx="2915165" cy="2854967"/>
          </a:xfrm>
        </p:grpSpPr>
        <p:cxnSp>
          <p:nvCxnSpPr>
            <p:cNvPr id="16" name="Straight Connector 15"/>
            <p:cNvCxnSpPr/>
            <p:nvPr/>
          </p:nvCxnSpPr>
          <p:spPr>
            <a:xfrm flipH="1">
              <a:off x="9174640" y="2665044"/>
              <a:ext cx="1013488" cy="1013487"/>
            </a:xfrm>
            <a:prstGeom prst="line">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0188127" y="823564"/>
              <a:ext cx="0" cy="1841483"/>
            </a:xfrm>
            <a:prstGeom prst="line">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188127" y="2665044"/>
              <a:ext cx="1901678" cy="0"/>
            </a:xfrm>
            <a:prstGeom prst="line">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flipV="1">
            <a:off x="9051533" y="1947955"/>
            <a:ext cx="2854196" cy="11897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065259" y="1950443"/>
            <a:ext cx="2854196" cy="118977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rapezoid 25"/>
          <p:cNvSpPr/>
          <p:nvPr/>
        </p:nvSpPr>
        <p:spPr>
          <a:xfrm rot="2700000">
            <a:off x="8814207" y="4271491"/>
            <a:ext cx="2932100" cy="1610428"/>
          </a:xfrm>
          <a:prstGeom prst="trapezoid">
            <a:avLst>
              <a:gd name="adj" fmla="val 43699"/>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ular Callout 30"/>
          <p:cNvSpPr/>
          <p:nvPr/>
        </p:nvSpPr>
        <p:spPr>
          <a:xfrm>
            <a:off x="7450106" y="1335373"/>
            <a:ext cx="1750461" cy="478112"/>
          </a:xfrm>
          <a:prstGeom prst="wedgeRectCallout">
            <a:avLst>
              <a:gd name="adj1" fmla="val 96688"/>
              <a:gd name="adj2" fmla="val 6803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Affine Space</a:t>
            </a:r>
            <a:endParaRPr lang="en-IN" sz="2400" dirty="0">
              <a:solidFill>
                <a:schemeClr val="tx1"/>
              </a:solidFill>
              <a:latin typeface="+mj-lt"/>
            </a:endParaRPr>
          </a:p>
        </p:txBody>
      </p:sp>
      <p:sp>
        <p:nvSpPr>
          <p:cNvPr id="32" name="Rectangular Callout 31"/>
          <p:cNvSpPr/>
          <p:nvPr/>
        </p:nvSpPr>
        <p:spPr>
          <a:xfrm>
            <a:off x="7564465" y="2217769"/>
            <a:ext cx="1521744" cy="546704"/>
          </a:xfrm>
          <a:prstGeom prst="wedgeRectCallout">
            <a:avLst>
              <a:gd name="adj1" fmla="val 93082"/>
              <a:gd name="adj2" fmla="val 5432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Subspace</a:t>
            </a:r>
            <a:endParaRPr lang="en-IN" sz="2400" dirty="0">
              <a:solidFill>
                <a:schemeClr val="tx1"/>
              </a:solidFill>
              <a:latin typeface="+mj-lt"/>
            </a:endParaRPr>
          </a:p>
        </p:txBody>
      </p:sp>
      <p:sp>
        <p:nvSpPr>
          <p:cNvPr id="33" name="Rectangular Callout 32"/>
          <p:cNvSpPr/>
          <p:nvPr/>
        </p:nvSpPr>
        <p:spPr>
          <a:xfrm>
            <a:off x="6914509" y="3109738"/>
            <a:ext cx="2425622" cy="478112"/>
          </a:xfrm>
          <a:prstGeom prst="wedgeRectCallout">
            <a:avLst>
              <a:gd name="adj1" fmla="val 80169"/>
              <a:gd name="adj2" fmla="val 615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Affine Hyperplane</a:t>
            </a:r>
            <a:endParaRPr lang="en-IN" sz="2400" dirty="0">
              <a:solidFill>
                <a:schemeClr val="tx1"/>
              </a:solidFill>
              <a:latin typeface="+mj-lt"/>
            </a:endParaRPr>
          </a:p>
        </p:txBody>
      </p:sp>
      <p:sp>
        <p:nvSpPr>
          <p:cNvPr id="34" name="Rectangular Callout 33"/>
          <p:cNvSpPr/>
          <p:nvPr/>
        </p:nvSpPr>
        <p:spPr>
          <a:xfrm>
            <a:off x="7119991" y="4927325"/>
            <a:ext cx="1630651" cy="546704"/>
          </a:xfrm>
          <a:prstGeom prst="wedgeRectCallout">
            <a:avLst>
              <a:gd name="adj1" fmla="val 93082"/>
              <a:gd name="adj2" fmla="val 5432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Hyperplane</a:t>
            </a:r>
            <a:endParaRPr lang="en-IN" sz="2400" dirty="0">
              <a:solidFill>
                <a:schemeClr val="tx1"/>
              </a:solidFill>
              <a:latin typeface="+mj-lt"/>
            </a:endParaRPr>
          </a:p>
        </p:txBody>
      </p:sp>
    </p:spTree>
    <p:extLst>
      <p:ext uri="{BB962C8B-B14F-4D97-AF65-F5344CB8AC3E}">
        <p14:creationId xmlns:p14="http://schemas.microsoft.com/office/powerpoint/2010/main" val="945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par>
                          <p:cTn id="44" fill="hold">
                            <p:stCondLst>
                              <p:cond delay="0"/>
                            </p:stCondLst>
                            <p:childTnLst>
                              <p:par>
                                <p:cTn id="45" presetID="64" presetClass="path" presetSubtype="0" accel="50000" decel="50000" fill="hold" nodeType="afterEffect">
                                  <p:stCondLst>
                                    <p:cond delay="0"/>
                                  </p:stCondLst>
                                  <p:childTnLst>
                                    <p:animMotion origin="layout" path="M 3.125E-6 -4.81481E-6 L 3.125E-6 -0.11226 " pathEditMode="relative" rAng="0" ptsTypes="AA">
                                      <p:cBhvr>
                                        <p:cTn id="46" dur="1000" fill="hold"/>
                                        <p:tgtEl>
                                          <p:spTgt spid="24"/>
                                        </p:tgtEl>
                                        <p:attrNameLst>
                                          <p:attrName>ppt_x</p:attrName>
                                          <p:attrName>ppt_y</p:attrName>
                                        </p:attrNameLst>
                                      </p:cBhvr>
                                      <p:rCtr x="0" y="-5625"/>
                                    </p:animMotion>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up)">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childTnLst>
                                </p:cTn>
                              </p:par>
                            </p:childTnLst>
                          </p:cTn>
                        </p:par>
                        <p:par>
                          <p:cTn id="72" fill="hold">
                            <p:stCondLst>
                              <p:cond delay="0"/>
                            </p:stCondLst>
                            <p:childTnLst>
                              <p:par>
                                <p:cTn id="73" presetID="64" presetClass="path" presetSubtype="0" accel="50000" decel="50000" fill="hold" grpId="1" nodeType="afterEffect">
                                  <p:stCondLst>
                                    <p:cond delay="0"/>
                                  </p:stCondLst>
                                  <p:childTnLst>
                                    <p:animMotion origin="layout" path="M 1.04167E-6 2.22222E-6 L 0.0569 -0.09491 " pathEditMode="relative" rAng="0" ptsTypes="AA">
                                      <p:cBhvr>
                                        <p:cTn id="74" dur="1000" fill="hold"/>
                                        <p:tgtEl>
                                          <p:spTgt spid="26"/>
                                        </p:tgtEl>
                                        <p:attrNameLst>
                                          <p:attrName>ppt_x</p:attrName>
                                          <p:attrName>ppt_y</p:attrName>
                                        </p:attrNameLst>
                                      </p:cBhvr>
                                      <p:rCtr x="2839" y="-4745"/>
                                    </p:animMotion>
                                  </p:childTnLst>
                                </p:cTn>
                              </p:par>
                            </p:childTnLst>
                          </p:cTn>
                        </p:par>
                        <p:par>
                          <p:cTn id="75" fill="hold">
                            <p:stCondLst>
                              <p:cond delay="1000"/>
                            </p:stCondLst>
                            <p:childTnLst>
                              <p:par>
                                <p:cTn id="76" presetID="22" presetClass="entr" presetSubtype="8"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wipe(left)">
                                      <p:cBhvr>
                                        <p:cTn id="78" dur="500"/>
                                        <p:tgtEl>
                                          <p:spTgt spid="34"/>
                                        </p:tgtEl>
                                      </p:cBhvr>
                                    </p:animEffect>
                                  </p:childTnLst>
                                </p:cTn>
                              </p:par>
                            </p:childTnLst>
                          </p:cTn>
                        </p:par>
                        <p:par>
                          <p:cTn id="79" fill="hold">
                            <p:stCondLst>
                              <p:cond delay="1500"/>
                            </p:stCondLst>
                            <p:childTnLst>
                              <p:par>
                                <p:cTn id="80" presetID="22" presetClass="entr" presetSubtype="8" fill="hold" grpId="0" nodeType="after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left)">
                                      <p:cBhvr>
                                        <p:cTn id="8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26" grpId="0" animBg="1"/>
      <p:bldP spid="26" grpId="1" animBg="1"/>
      <p:bldP spid="31" grpId="0" animBg="1"/>
      <p:bldP spid="32" grpId="0" animBg="1"/>
      <p:bldP spid="33" grpId="0" animBg="1"/>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Null Space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674943" cy="5746376"/>
              </a:xfrm>
            </p:spPr>
            <p:txBody>
              <a:bodyPr/>
              <a:lstStyle/>
              <a:p>
                <a:r>
                  <a:rPr lang="en-IN" dirty="0" smtClean="0"/>
                  <a:t>For any linear map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𝑘</m:t>
                        </m:r>
                      </m:sup>
                    </m:sSup>
                  </m:oMath>
                </a14:m>
                <a:r>
                  <a:rPr lang="en-IN" dirty="0" smtClean="0"/>
                  <a:t> with matrix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𝑘</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dirty="0" smtClean="0"/>
                  <a:t>, its </a:t>
                </a:r>
                <a:r>
                  <a:rPr lang="en-IN" i="1" dirty="0" smtClean="0"/>
                  <a:t>null space</a:t>
                </a:r>
                <a:r>
                  <a:rPr lang="en-IN" dirty="0" smtClean="0"/>
                  <a:t> (aka </a:t>
                </a:r>
                <a:r>
                  <a:rPr lang="en-IN" i="1" dirty="0" smtClean="0"/>
                  <a:t>kernel</a:t>
                </a:r>
                <a:r>
                  <a:rPr lang="en-IN" dirty="0" smtClean="0"/>
                  <a:t>) is the set of inputs that get mapped to zero vector</a:t>
                </a:r>
                <a:br>
                  <a:rPr lang="en-IN" dirty="0" smtClean="0"/>
                </a:b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ker</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𝐴</m:t>
                            </m:r>
                          </m:e>
                        </m:d>
                        <m:r>
                          <a:rPr lang="en-IN" b="1" i="1" smtClean="0">
                            <a:latin typeface="Cambria Math" panose="02040503050406030204" pitchFamily="18" charset="0"/>
                          </a:rPr>
                          <m:t>={</m:t>
                        </m:r>
                        <m:r>
                          <a:rPr lang="en-IN" b="1" i="0" smtClean="0">
                            <a:latin typeface="Cambria Math" panose="02040503050406030204" pitchFamily="18" charset="0"/>
                          </a:rPr>
                          <m:t>𝐱</m:t>
                        </m:r>
                        <m:r>
                          <a:rPr lang="en-IN" b="1"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𝐴</m:t>
                        </m:r>
                        <m:r>
                          <a:rPr lang="en-IN" b="1" i="0" smtClean="0">
                            <a:latin typeface="Cambria Math" panose="02040503050406030204" pitchFamily="18" charset="0"/>
                            <a:ea typeface="Cambria Math" panose="02040503050406030204" pitchFamily="18" charset="0"/>
                          </a:rPr>
                          <m:t>𝐱</m:t>
                        </m:r>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𝟎</m:t>
                        </m:r>
                        <m:r>
                          <a:rPr lang="en-IN" b="1" i="1" smtClean="0">
                            <a:latin typeface="Cambria Math" panose="02040503050406030204" pitchFamily="18" charset="0"/>
                          </a:rPr>
                          <m:t>}</m:t>
                        </m:r>
                      </m:e>
                    </m:func>
                  </m:oMath>
                </a14:m>
                <a:endParaRPr lang="en-IN" dirty="0" smtClean="0"/>
              </a:p>
              <a:p>
                <a:pPr lvl="2"/>
                <a:r>
                  <a:rPr lang="en-IN" dirty="0" smtClean="0"/>
                  <a:t>Can you show that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ker</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𝐴</m:t>
                            </m:r>
                          </m:e>
                        </m:d>
                      </m:e>
                    </m:func>
                  </m:oMath>
                </a14:m>
                <a:r>
                  <a:rPr lang="en-IN" dirty="0" smtClean="0"/>
                  <a:t> is always a subspace of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oMath>
                </a14:m>
                <a:r>
                  <a:rPr lang="en-IN" dirty="0" smtClean="0"/>
                  <a:t>?</a:t>
                </a:r>
              </a:p>
              <a:p>
                <a:r>
                  <a:rPr lang="en-IN" dirty="0" smtClean="0"/>
                  <a:t>The rank/dimension of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ker</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𝐴</m:t>
                            </m:r>
                          </m:e>
                        </m:d>
                      </m:e>
                    </m:func>
                  </m:oMath>
                </a14:m>
                <a:r>
                  <a:rPr lang="en-IN" dirty="0" smtClean="0"/>
                  <a:t> is called the </a:t>
                </a:r>
                <a:r>
                  <a:rPr lang="en-IN" i="1" dirty="0" smtClean="0"/>
                  <a:t>nullity</a:t>
                </a:r>
                <a:r>
                  <a:rPr lang="en-IN" dirty="0" smtClean="0"/>
                  <a:t> of </a:t>
                </a:r>
                <a14:m>
                  <m:oMath xmlns:m="http://schemas.openxmlformats.org/officeDocument/2006/math">
                    <m:r>
                      <a:rPr lang="en-IN" b="0" i="1" smtClean="0">
                        <a:latin typeface="Cambria Math" panose="02040503050406030204" pitchFamily="18" charset="0"/>
                      </a:rPr>
                      <m:t>𝐴</m:t>
                    </m:r>
                  </m:oMath>
                </a14:m>
                <a:endParaRPr lang="en-IN" dirty="0" smtClean="0"/>
              </a:p>
              <a:p>
                <a:pPr lvl="2"/>
                <a:r>
                  <a:rPr lang="en-IN" dirty="0" smtClean="0"/>
                  <a:t>If </a:t>
                </a:r>
                <a14:m>
                  <m:oMath xmlns:m="http://schemas.openxmlformats.org/officeDocument/2006/math">
                    <m:func>
                      <m:funcPr>
                        <m:ctrlPr>
                          <a:rPr lang="en-IN" i="1">
                            <a:latin typeface="Cambria Math" panose="02040503050406030204" pitchFamily="18" charset="0"/>
                          </a:rPr>
                        </m:ctrlPr>
                      </m:funcPr>
                      <m:fName>
                        <m:r>
                          <m:rPr>
                            <m:sty m:val="p"/>
                          </m:rPr>
                          <a:rPr lang="en-IN" i="0">
                            <a:latin typeface="Cambria Math" panose="02040503050406030204" pitchFamily="18" charset="0"/>
                          </a:rPr>
                          <m:t>dim</m:t>
                        </m:r>
                      </m:fName>
                      <m:e>
                        <m:d>
                          <m:dPr>
                            <m:ctrlPr>
                              <a:rPr lang="en-IN" i="1">
                                <a:latin typeface="Cambria Math" panose="02040503050406030204" pitchFamily="18" charset="0"/>
                              </a:rPr>
                            </m:ctrlPr>
                          </m:dPr>
                          <m:e>
                            <m:func>
                              <m:funcPr>
                                <m:ctrlPr>
                                  <a:rPr lang="en-IN" i="1">
                                    <a:latin typeface="Cambria Math" panose="02040503050406030204" pitchFamily="18" charset="0"/>
                                  </a:rPr>
                                </m:ctrlPr>
                              </m:funcPr>
                              <m:fName>
                                <m:r>
                                  <m:rPr>
                                    <m:sty m:val="p"/>
                                  </m:rPr>
                                  <a:rPr lang="en-IN" i="0">
                                    <a:latin typeface="Cambria Math" panose="02040503050406030204" pitchFamily="18" charset="0"/>
                                  </a:rPr>
                                  <m:t>ker</m:t>
                                </m:r>
                              </m:fName>
                              <m:e>
                                <m:d>
                                  <m:dPr>
                                    <m:ctrlPr>
                                      <a:rPr lang="en-IN" i="1">
                                        <a:latin typeface="Cambria Math" panose="02040503050406030204" pitchFamily="18" charset="0"/>
                                      </a:rPr>
                                    </m:ctrlPr>
                                  </m:dPr>
                                  <m:e>
                                    <m:r>
                                      <a:rPr lang="en-IN">
                                        <a:latin typeface="Cambria Math" panose="02040503050406030204" pitchFamily="18" charset="0"/>
                                      </a:rPr>
                                      <m:t>𝐴</m:t>
                                    </m:r>
                                  </m:e>
                                </m:d>
                              </m:e>
                            </m:func>
                          </m:e>
                        </m:d>
                      </m:e>
                    </m:func>
                    <m:r>
                      <a:rPr lang="en-IN" b="0" i="1" smtClean="0">
                        <a:latin typeface="Cambria Math" panose="02040503050406030204" pitchFamily="18" charset="0"/>
                      </a:rPr>
                      <m:t>=0</m:t>
                    </m:r>
                  </m:oMath>
                </a14:m>
                <a:r>
                  <a:rPr lang="en-IN" dirty="0" smtClean="0"/>
                  <a:t> then this means that </a:t>
                </a:r>
                <a14:m>
                  <m:oMath xmlns:m="http://schemas.openxmlformats.org/officeDocument/2006/math">
                    <m:r>
                      <a:rPr lang="en-IN" b="0" i="1" smtClean="0">
                        <a:latin typeface="Cambria Math" panose="02040503050406030204" pitchFamily="18" charset="0"/>
                      </a:rPr>
                      <m:t>𝐴</m:t>
                    </m:r>
                  </m:oMath>
                </a14:m>
                <a:r>
                  <a:rPr lang="en-IN" dirty="0" smtClean="0"/>
                  <a:t> only maps </a:t>
                </a:r>
                <a14:m>
                  <m:oMath xmlns:m="http://schemas.openxmlformats.org/officeDocument/2006/math">
                    <m:r>
                      <a:rPr lang="en-IN" b="1" i="1" smtClean="0">
                        <a:latin typeface="Cambria Math" panose="02040503050406030204" pitchFamily="18" charset="0"/>
                      </a:rPr>
                      <m:t>𝟎</m:t>
                    </m:r>
                    <m:r>
                      <a:rPr lang="en-IN" b="1"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oMath>
                </a14:m>
                <a:r>
                  <a:rPr lang="en-IN" dirty="0" smtClean="0"/>
                  <a:t>to </a:t>
                </a:r>
                <a14:m>
                  <m:oMath xmlns:m="http://schemas.openxmlformats.org/officeDocument/2006/math">
                    <m:r>
                      <a:rPr lang="en-IN" b="1" i="1" smtClean="0">
                        <a:latin typeface="Cambria Math" panose="02040503050406030204" pitchFamily="18" charset="0"/>
                      </a:rPr>
                      <m:t>𝟎</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𝑘</m:t>
                        </m:r>
                      </m:sup>
                    </m:sSup>
                  </m:oMath>
                </a14:m>
                <a:endParaRPr lang="en-IN" b="1" dirty="0" smtClean="0"/>
              </a:p>
              <a:p>
                <a:pPr lvl="2"/>
                <a:r>
                  <a:rPr lang="en-IN" dirty="0"/>
                  <a:t>If </a:t>
                </a:r>
                <a14:m>
                  <m:oMath xmlns:m="http://schemas.openxmlformats.org/officeDocument/2006/math">
                    <m:func>
                      <m:funcPr>
                        <m:ctrlPr>
                          <a:rPr lang="en-IN" i="1">
                            <a:latin typeface="Cambria Math" panose="02040503050406030204" pitchFamily="18" charset="0"/>
                          </a:rPr>
                        </m:ctrlPr>
                      </m:funcPr>
                      <m:fName>
                        <m:r>
                          <m:rPr>
                            <m:sty m:val="p"/>
                          </m:rPr>
                          <a:rPr lang="en-IN" i="0">
                            <a:latin typeface="Cambria Math" panose="02040503050406030204" pitchFamily="18" charset="0"/>
                          </a:rPr>
                          <m:t>dim</m:t>
                        </m:r>
                      </m:fName>
                      <m:e>
                        <m:d>
                          <m:dPr>
                            <m:ctrlPr>
                              <a:rPr lang="en-IN" i="1">
                                <a:latin typeface="Cambria Math" panose="02040503050406030204" pitchFamily="18" charset="0"/>
                              </a:rPr>
                            </m:ctrlPr>
                          </m:dPr>
                          <m:e>
                            <m:func>
                              <m:funcPr>
                                <m:ctrlPr>
                                  <a:rPr lang="en-IN" i="1">
                                    <a:latin typeface="Cambria Math" panose="02040503050406030204" pitchFamily="18" charset="0"/>
                                  </a:rPr>
                                </m:ctrlPr>
                              </m:funcPr>
                              <m:fName>
                                <m:r>
                                  <m:rPr>
                                    <m:sty m:val="p"/>
                                  </m:rPr>
                                  <a:rPr lang="en-IN" i="0">
                                    <a:latin typeface="Cambria Math" panose="02040503050406030204" pitchFamily="18" charset="0"/>
                                  </a:rPr>
                                  <m:t>ker</m:t>
                                </m:r>
                              </m:fName>
                              <m:e>
                                <m:d>
                                  <m:dPr>
                                    <m:ctrlPr>
                                      <a:rPr lang="en-IN" i="1">
                                        <a:latin typeface="Cambria Math" panose="02040503050406030204" pitchFamily="18" charset="0"/>
                                      </a:rPr>
                                    </m:ctrlPr>
                                  </m:dPr>
                                  <m:e>
                                    <m:r>
                                      <a:rPr lang="en-IN">
                                        <a:latin typeface="Cambria Math" panose="02040503050406030204" pitchFamily="18" charset="0"/>
                                      </a:rPr>
                                      <m:t>𝐴</m:t>
                                    </m:r>
                                  </m:e>
                                </m:d>
                              </m:e>
                            </m:func>
                          </m:e>
                        </m:d>
                      </m:e>
                    </m:func>
                    <m:r>
                      <a:rPr lang="en-IN">
                        <a:latin typeface="Cambria Math" panose="02040503050406030204" pitchFamily="18" charset="0"/>
                      </a:rPr>
                      <m:t>=</m:t>
                    </m:r>
                    <m:r>
                      <a:rPr lang="en-IN" b="0" i="1" smtClean="0">
                        <a:latin typeface="Cambria Math" panose="02040503050406030204" pitchFamily="18" charset="0"/>
                      </a:rPr>
                      <m:t>1</m:t>
                    </m:r>
                  </m:oMath>
                </a14:m>
                <a:r>
                  <a:rPr lang="en-IN" dirty="0"/>
                  <a:t> then this means that </a:t>
                </a:r>
                <a14:m>
                  <m:oMath xmlns:m="http://schemas.openxmlformats.org/officeDocument/2006/math">
                    <m:r>
                      <a:rPr lang="en-IN">
                        <a:latin typeface="Cambria Math" panose="02040503050406030204" pitchFamily="18" charset="0"/>
                      </a:rPr>
                      <m:t>𝐴</m:t>
                    </m:r>
                  </m:oMath>
                </a14:m>
                <a:r>
                  <a:rPr lang="en-IN" dirty="0"/>
                  <a:t> </a:t>
                </a:r>
                <a:r>
                  <a:rPr lang="en-IN" dirty="0" smtClean="0"/>
                  <a:t>maps an entire line passing through the origin (i.e. a subspace of dimension/rank 1) to </a:t>
                </a:r>
                <a14:m>
                  <m:oMath xmlns:m="http://schemas.openxmlformats.org/officeDocument/2006/math">
                    <m:r>
                      <a:rPr lang="en-IN" b="1" i="1" smtClean="0">
                        <a:latin typeface="Cambria Math" panose="02040503050406030204" pitchFamily="18" charset="0"/>
                      </a:rPr>
                      <m:t>𝟎</m:t>
                    </m:r>
                  </m:oMath>
                </a14:m>
                <a:endParaRPr lang="en-IN" b="1" dirty="0" smtClean="0"/>
              </a:p>
              <a:p>
                <a:pPr lvl="2"/>
                <a:r>
                  <a:rPr lang="en-IN" dirty="0"/>
                  <a:t>If </a:t>
                </a:r>
                <a14:m>
                  <m:oMath xmlns:m="http://schemas.openxmlformats.org/officeDocument/2006/math">
                    <m:func>
                      <m:funcPr>
                        <m:ctrlPr>
                          <a:rPr lang="en-IN" i="1">
                            <a:latin typeface="Cambria Math" panose="02040503050406030204" pitchFamily="18" charset="0"/>
                          </a:rPr>
                        </m:ctrlPr>
                      </m:funcPr>
                      <m:fName>
                        <m:r>
                          <m:rPr>
                            <m:sty m:val="p"/>
                          </m:rPr>
                          <a:rPr lang="en-IN" i="0">
                            <a:latin typeface="Cambria Math" panose="02040503050406030204" pitchFamily="18" charset="0"/>
                          </a:rPr>
                          <m:t>dim</m:t>
                        </m:r>
                      </m:fName>
                      <m:e>
                        <m:d>
                          <m:dPr>
                            <m:ctrlPr>
                              <a:rPr lang="en-IN" i="1">
                                <a:latin typeface="Cambria Math" panose="02040503050406030204" pitchFamily="18" charset="0"/>
                              </a:rPr>
                            </m:ctrlPr>
                          </m:dPr>
                          <m:e>
                            <m:func>
                              <m:funcPr>
                                <m:ctrlPr>
                                  <a:rPr lang="en-IN" i="1">
                                    <a:latin typeface="Cambria Math" panose="02040503050406030204" pitchFamily="18" charset="0"/>
                                  </a:rPr>
                                </m:ctrlPr>
                              </m:funcPr>
                              <m:fName>
                                <m:r>
                                  <m:rPr>
                                    <m:sty m:val="p"/>
                                  </m:rPr>
                                  <a:rPr lang="en-IN" i="0">
                                    <a:latin typeface="Cambria Math" panose="02040503050406030204" pitchFamily="18" charset="0"/>
                                  </a:rPr>
                                  <m:t>ker</m:t>
                                </m:r>
                              </m:fName>
                              <m:e>
                                <m:d>
                                  <m:dPr>
                                    <m:ctrlPr>
                                      <a:rPr lang="en-IN" i="1">
                                        <a:latin typeface="Cambria Math" panose="02040503050406030204" pitchFamily="18" charset="0"/>
                                      </a:rPr>
                                    </m:ctrlPr>
                                  </m:dPr>
                                  <m:e>
                                    <m:r>
                                      <a:rPr lang="en-IN">
                                        <a:latin typeface="Cambria Math" panose="02040503050406030204" pitchFamily="18" charset="0"/>
                                      </a:rPr>
                                      <m:t>𝐴</m:t>
                                    </m:r>
                                  </m:e>
                                </m:d>
                              </m:e>
                            </m:func>
                          </m:e>
                        </m:d>
                      </m:e>
                    </m:func>
                    <m:r>
                      <a:rPr lang="en-IN">
                        <a:latin typeface="Cambria Math" panose="02040503050406030204" pitchFamily="18" charset="0"/>
                      </a:rPr>
                      <m:t>=</m:t>
                    </m:r>
                    <m:r>
                      <a:rPr lang="en-IN" b="0" i="1" smtClean="0">
                        <a:latin typeface="Cambria Math" panose="02040503050406030204" pitchFamily="18" charset="0"/>
                      </a:rPr>
                      <m:t>2</m:t>
                    </m:r>
                  </m:oMath>
                </a14:m>
                <a:r>
                  <a:rPr lang="en-IN" dirty="0"/>
                  <a:t> then this means that </a:t>
                </a:r>
                <a14:m>
                  <m:oMath xmlns:m="http://schemas.openxmlformats.org/officeDocument/2006/math">
                    <m:r>
                      <a:rPr lang="en-IN">
                        <a:latin typeface="Cambria Math" panose="02040503050406030204" pitchFamily="18" charset="0"/>
                      </a:rPr>
                      <m:t>𝐴</m:t>
                    </m:r>
                  </m:oMath>
                </a14:m>
                <a:r>
                  <a:rPr lang="en-IN" dirty="0"/>
                  <a:t> maps an entire </a:t>
                </a:r>
                <a:r>
                  <a:rPr lang="en-IN" dirty="0" smtClean="0"/>
                  <a:t>2D plane </a:t>
                </a:r>
                <a:r>
                  <a:rPr lang="en-IN" dirty="0"/>
                  <a:t>passing through the origin (i.e. a subspace of dimension/rank </a:t>
                </a:r>
                <a:r>
                  <a:rPr lang="en-IN" dirty="0" smtClean="0"/>
                  <a:t>2) </a:t>
                </a:r>
                <a:r>
                  <a:rPr lang="en-IN" dirty="0"/>
                  <a:t>to </a:t>
                </a:r>
                <a14:m>
                  <m:oMath xmlns:m="http://schemas.openxmlformats.org/officeDocument/2006/math">
                    <m:r>
                      <a:rPr lang="en-IN" b="1">
                        <a:latin typeface="Cambria Math" panose="02040503050406030204" pitchFamily="18" charset="0"/>
                      </a:rPr>
                      <m:t>𝟎</m:t>
                    </m:r>
                  </m:oMath>
                </a14:m>
                <a:r>
                  <a:rPr lang="en-IN" dirty="0" smtClean="0"/>
                  <a:t> … </a:t>
                </a:r>
                <a:r>
                  <a:rPr lang="en-IN" dirty="0" err="1" smtClean="0"/>
                  <a:t>etc</a:t>
                </a:r>
                <a:r>
                  <a:rPr lang="en-IN" dirty="0" smtClean="0"/>
                  <a:t> </a:t>
                </a:r>
                <a:r>
                  <a:rPr lang="en-IN" dirty="0" err="1" smtClean="0"/>
                  <a:t>etc</a:t>
                </a:r>
                <a:endParaRPr lang="en-IN" dirty="0" smtClean="0"/>
              </a:p>
              <a:p>
                <a:r>
                  <a:rPr lang="en-IN" b="1" dirty="0" smtClean="0"/>
                  <a:t>Rank-Nullity Theorem</a:t>
                </a:r>
                <a:r>
                  <a:rPr lang="en-IN" dirty="0" smtClean="0"/>
                  <a:t>: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dim</m:t>
                        </m:r>
                      </m:fName>
                      <m:e>
                        <m:d>
                          <m:dPr>
                            <m:ctrlPr>
                              <a:rPr lang="en-IN" b="0" i="1" smtClean="0">
                                <a:latin typeface="Cambria Math" panose="02040503050406030204" pitchFamily="18" charset="0"/>
                              </a:rPr>
                            </m:ctrlPr>
                          </m:dPr>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ker</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𝐴</m:t>
                                    </m:r>
                                  </m:e>
                                </m:d>
                              </m:e>
                            </m:func>
                          </m:e>
                        </m:d>
                      </m:e>
                    </m:func>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rank</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𝐴</m:t>
                            </m:r>
                          </m:e>
                        </m:d>
                      </m:e>
                    </m:func>
                    <m:r>
                      <a:rPr lang="en-IN" b="0" i="1" smtClean="0">
                        <a:latin typeface="Cambria Math" panose="02040503050406030204" pitchFamily="18" charset="0"/>
                      </a:rPr>
                      <m:t>=</m:t>
                    </m:r>
                    <m:r>
                      <a:rPr lang="en-IN" b="0" i="1" smtClean="0">
                        <a:latin typeface="Cambria Math" panose="02040503050406030204" pitchFamily="18" charset="0"/>
                      </a:rPr>
                      <m:t>𝑑</m:t>
                    </m:r>
                  </m:oMath>
                </a14:m>
                <a:endParaRPr lang="en-IN" dirty="0" smtClean="0"/>
              </a:p>
              <a:p>
                <a:pPr lvl="2"/>
                <a:r>
                  <a:rPr lang="en-IN" dirty="0" smtClean="0"/>
                  <a:t>This implies that a matrix with nullity zero will always be full rank!</a:t>
                </a:r>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674943" cy="5746376"/>
              </a:xfrm>
              <a:blipFill>
                <a:blip r:embed="rId2"/>
                <a:stretch>
                  <a:fillRect l="-574" t="-2439" r="-146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26</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8052" y="215575"/>
            <a:ext cx="1792096" cy="179209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2568539" y="215574"/>
                <a:ext cx="7941542" cy="1523255"/>
              </a:xfrm>
              <a:prstGeom prst="wedgeRectCallout">
                <a:avLst>
                  <a:gd name="adj1" fmla="val 58584"/>
                  <a:gd name="adj2" fmla="val 3259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Elements in the null space are impotent in the sense that they cannot change the output of the linear map. Note that we have</a:t>
                </a:r>
                <a:br>
                  <a:rPr lang="en-IN" sz="2400" dirty="0" smtClean="0">
                    <a:solidFill>
                      <a:schemeClr val="tx1"/>
                    </a:solidFill>
                    <a:latin typeface="+mj-lt"/>
                  </a:rPr>
                </a:br>
                <a14:m>
                  <m:oMath xmlns:m="http://schemas.openxmlformats.org/officeDocument/2006/math">
                    <m:r>
                      <a:rPr lang="en-IN" sz="2400" b="0" i="1" smtClean="0">
                        <a:solidFill>
                          <a:schemeClr val="tx1"/>
                        </a:solidFill>
                        <a:latin typeface="Cambria Math" panose="02040503050406030204" pitchFamily="18" charset="0"/>
                      </a:rPr>
                      <m:t>𝐴</m:t>
                    </m:r>
                    <m:r>
                      <a:rPr lang="en-IN" sz="2400" b="1" i="0" smtClean="0">
                        <a:solidFill>
                          <a:schemeClr val="tx1"/>
                        </a:solidFill>
                        <a:latin typeface="Cambria Math" panose="02040503050406030204" pitchFamily="18" charset="0"/>
                      </a:rPr>
                      <m:t>𝐮</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𝐴</m:t>
                    </m:r>
                    <m:d>
                      <m:dPr>
                        <m:ctrlPr>
                          <a:rPr lang="en-IN" sz="2400" b="0" i="1" smtClean="0">
                            <a:solidFill>
                              <a:schemeClr val="tx1"/>
                            </a:solidFill>
                            <a:latin typeface="Cambria Math" panose="02040503050406030204" pitchFamily="18" charset="0"/>
                          </a:rPr>
                        </m:ctrlPr>
                      </m:dPr>
                      <m:e>
                        <m:r>
                          <a:rPr lang="en-IN" sz="2400" b="1" i="0" smtClean="0">
                            <a:solidFill>
                              <a:schemeClr val="tx1"/>
                            </a:solidFill>
                            <a:latin typeface="Cambria Math" panose="02040503050406030204" pitchFamily="18" charset="0"/>
                          </a:rPr>
                          <m:t>𝐮</m:t>
                        </m:r>
                        <m:r>
                          <a:rPr lang="en-IN" sz="2400" b="0" i="1" smtClean="0">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𝐯</m:t>
                        </m:r>
                      </m:e>
                    </m:d>
                  </m:oMath>
                </a14:m>
                <a:r>
                  <a:rPr lang="en-IN" sz="2400" dirty="0" smtClean="0">
                    <a:solidFill>
                      <a:schemeClr val="tx1"/>
                    </a:solidFill>
                    <a:latin typeface="+mj-lt"/>
                  </a:rPr>
                  <a:t> for any </a:t>
                </a:r>
                <a14:m>
                  <m:oMath xmlns:m="http://schemas.openxmlformats.org/officeDocument/2006/math">
                    <m:r>
                      <a:rPr lang="en-IN" sz="2400" b="1" i="0" smtClean="0">
                        <a:solidFill>
                          <a:schemeClr val="tx1"/>
                        </a:solidFill>
                        <a:latin typeface="Cambria Math" panose="02040503050406030204" pitchFamily="18" charset="0"/>
                      </a:rPr>
                      <m:t>𝐮</m:t>
                    </m:r>
                    <m:r>
                      <a:rPr lang="en-IN" sz="2400" b="0" i="1" smtClean="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ℝ</m:t>
                        </m:r>
                      </m:e>
                      <m:sup>
                        <m:r>
                          <a:rPr lang="en-IN" sz="2400" i="1">
                            <a:solidFill>
                              <a:schemeClr val="tx1"/>
                            </a:solidFill>
                            <a:latin typeface="Cambria Math" panose="02040503050406030204" pitchFamily="18" charset="0"/>
                            <a:ea typeface="Cambria Math" panose="02040503050406030204" pitchFamily="18" charset="0"/>
                          </a:rPr>
                          <m:t>𝑑</m:t>
                        </m:r>
                      </m:sup>
                    </m:sSup>
                  </m:oMath>
                </a14:m>
                <a:r>
                  <a:rPr lang="en-IN" sz="2400" dirty="0" smtClean="0">
                    <a:solidFill>
                      <a:schemeClr val="tx1"/>
                    </a:solidFill>
                    <a:latin typeface="+mj-lt"/>
                  </a:rPr>
                  <a:t> and any </a:t>
                </a:r>
                <a14:m>
                  <m:oMath xmlns:m="http://schemas.openxmlformats.org/officeDocument/2006/math">
                    <m:r>
                      <a:rPr lang="en-IN" sz="2400" b="1" i="0" smtClean="0">
                        <a:solidFill>
                          <a:schemeClr val="tx1"/>
                        </a:solidFill>
                        <a:latin typeface="Cambria Math" panose="02040503050406030204" pitchFamily="18" charset="0"/>
                      </a:rPr>
                      <m:t>𝐯</m:t>
                    </m:r>
                    <m:r>
                      <a:rPr lang="en-IN" sz="2400" b="0" i="1" smtClean="0">
                        <a:solidFill>
                          <a:schemeClr val="tx1"/>
                        </a:solidFill>
                        <a:latin typeface="Cambria Math" panose="02040503050406030204" pitchFamily="18" charset="0"/>
                      </a:rPr>
                      <m:t>∈</m:t>
                    </m:r>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ker</m:t>
                        </m:r>
                      </m:fName>
                      <m:e>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𝐴</m:t>
                            </m:r>
                          </m:e>
                        </m:d>
                      </m:e>
                    </m:func>
                  </m:oMath>
                </a14:m>
                <a:r>
                  <a:rPr lang="en-IN" sz="2400" dirty="0" smtClean="0">
                    <a:solidFill>
                      <a:schemeClr val="tx1"/>
                    </a:solidFill>
                    <a:latin typeface="+mj-lt"/>
                  </a:rPr>
                  <a:t>.</a:t>
                </a:r>
              </a:p>
            </p:txBody>
          </p:sp>
        </mc:Choice>
        <mc:Fallback xmlns="">
          <p:sp>
            <p:nvSpPr>
              <p:cNvPr id="6" name="Rectangular Callout 5"/>
              <p:cNvSpPr>
                <a:spLocks noRot="1" noChangeAspect="1" noMove="1" noResize="1" noEditPoints="1" noAdjustHandles="1" noChangeArrowheads="1" noChangeShapeType="1" noTextEdit="1"/>
              </p:cNvSpPr>
              <p:nvPr/>
            </p:nvSpPr>
            <p:spPr>
              <a:xfrm>
                <a:off x="2568539" y="215574"/>
                <a:ext cx="7941542" cy="1523255"/>
              </a:xfrm>
              <a:prstGeom prst="wedgeRectCallout">
                <a:avLst>
                  <a:gd name="adj1" fmla="val 58584"/>
                  <a:gd name="adj2" fmla="val 32595"/>
                </a:avLst>
              </a:prstGeom>
              <a:blipFill>
                <a:blip r:embed="rId4"/>
                <a:stretch>
                  <a:fillRect l="-704"/>
                </a:stretch>
              </a:blipFill>
              <a:ln w="38100">
                <a:solidFill>
                  <a:schemeClr val="accent1"/>
                </a:solidFill>
              </a:ln>
            </p:spPr>
            <p:txBody>
              <a:bodyPr/>
              <a:lstStyle/>
              <a:p>
                <a:r>
                  <a:rPr lang="en-IN">
                    <a:noFill/>
                  </a:rPr>
                  <a:t> </a:t>
                </a:r>
              </a:p>
            </p:txBody>
          </p:sp>
        </mc:Fallback>
      </mc:AlternateContent>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8052" y="2235147"/>
            <a:ext cx="1792098" cy="1792098"/>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253353" y="2092540"/>
                <a:ext cx="10014699" cy="1525300"/>
              </a:xfrm>
              <a:prstGeom prst="wedgeRectCallout">
                <a:avLst>
                  <a:gd name="adj1" fmla="val 57608"/>
                  <a:gd name="adj2" fmla="val 3455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Note that if </a:t>
                </a:r>
                <a14:m>
                  <m:oMath xmlns:m="http://schemas.openxmlformats.org/officeDocument/2006/math">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dim</m:t>
                        </m:r>
                      </m:fName>
                      <m:e>
                        <m:d>
                          <m:dPr>
                            <m:ctrlPr>
                              <a:rPr lang="en-IN" sz="2400" b="0" i="1" smtClean="0">
                                <a:solidFill>
                                  <a:schemeClr val="tx1"/>
                                </a:solidFill>
                                <a:latin typeface="Cambria Math" panose="02040503050406030204" pitchFamily="18" charset="0"/>
                              </a:rPr>
                            </m:ctrlPr>
                          </m:dPr>
                          <m:e>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ker</m:t>
                                </m:r>
                              </m:fName>
                              <m:e>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𝐴</m:t>
                                    </m:r>
                                  </m:e>
                                </m:d>
                              </m:e>
                            </m:func>
                          </m:e>
                        </m:d>
                      </m:e>
                    </m:func>
                    <m:r>
                      <a:rPr lang="en-IN" sz="2400" b="0" i="1" smtClean="0">
                        <a:solidFill>
                          <a:schemeClr val="tx1"/>
                        </a:solidFill>
                        <a:latin typeface="Cambria Math" panose="02040503050406030204" pitchFamily="18" charset="0"/>
                      </a:rPr>
                      <m:t>&gt;0</m:t>
                    </m:r>
                  </m:oMath>
                </a14:m>
                <a:r>
                  <a:rPr lang="en-IN" sz="2400" dirty="0" smtClean="0">
                    <a:solidFill>
                      <a:schemeClr val="tx1"/>
                    </a:solidFill>
                    <a:latin typeface="+mj-lt"/>
                  </a:rPr>
                  <a:t>, this means that the kernel has an infinite number of elements which means that for any </a:t>
                </a:r>
                <a14:m>
                  <m:oMath xmlns:m="http://schemas.openxmlformats.org/officeDocument/2006/math">
                    <m:r>
                      <a:rPr lang="en-IN" sz="2400" b="1">
                        <a:solidFill>
                          <a:schemeClr val="tx1"/>
                        </a:solidFill>
                        <a:latin typeface="Cambria Math" panose="02040503050406030204" pitchFamily="18" charset="0"/>
                      </a:rPr>
                      <m:t>𝐮</m:t>
                    </m:r>
                    <m:r>
                      <a:rPr lang="en-IN" sz="2400" i="1">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ℝ</m:t>
                        </m:r>
                      </m:e>
                      <m:sup>
                        <m:r>
                          <a:rPr lang="en-IN" sz="2400" i="1">
                            <a:solidFill>
                              <a:schemeClr val="tx1"/>
                            </a:solidFill>
                            <a:latin typeface="Cambria Math" panose="02040503050406030204" pitchFamily="18" charset="0"/>
                            <a:ea typeface="Cambria Math" panose="02040503050406030204" pitchFamily="18" charset="0"/>
                          </a:rPr>
                          <m:t>𝑑</m:t>
                        </m:r>
                      </m:sup>
                    </m:sSup>
                  </m:oMath>
                </a14:m>
                <a:r>
                  <a:rPr lang="en-IN" sz="2400" dirty="0" smtClean="0">
                    <a:solidFill>
                      <a:schemeClr val="tx1"/>
                    </a:solidFill>
                    <a:latin typeface="+mj-lt"/>
                  </a:rPr>
                  <a:t>, there exist infinitely many other vectors </a:t>
                </a:r>
                <a14:m>
                  <m:oMath xmlns:m="http://schemas.openxmlformats.org/officeDocument/2006/math">
                    <m:acc>
                      <m:accPr>
                        <m:chr m:val="̃"/>
                        <m:ctrlPr>
                          <a:rPr lang="en-IN" sz="2400" b="1" i="1" smtClean="0">
                            <a:solidFill>
                              <a:schemeClr val="tx1"/>
                            </a:solidFill>
                            <a:latin typeface="Cambria Math" panose="02040503050406030204" pitchFamily="18" charset="0"/>
                          </a:rPr>
                        </m:ctrlPr>
                      </m:accPr>
                      <m:e>
                        <m:r>
                          <a:rPr lang="en-IN" sz="2400" b="1">
                            <a:solidFill>
                              <a:schemeClr val="tx1"/>
                            </a:solidFill>
                            <a:latin typeface="Cambria Math" panose="02040503050406030204" pitchFamily="18" charset="0"/>
                          </a:rPr>
                          <m:t>𝐮</m:t>
                        </m:r>
                      </m:e>
                    </m:acc>
                    <m:r>
                      <a:rPr lang="en-IN" sz="2400" i="1">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ℝ</m:t>
                        </m:r>
                      </m:e>
                      <m:sup>
                        <m:r>
                          <a:rPr lang="en-IN" sz="2400" i="1">
                            <a:solidFill>
                              <a:schemeClr val="tx1"/>
                            </a:solidFill>
                            <a:latin typeface="Cambria Math" panose="02040503050406030204" pitchFamily="18" charset="0"/>
                            <a:ea typeface="Cambria Math" panose="02040503050406030204" pitchFamily="18" charset="0"/>
                          </a:rPr>
                          <m:t>𝑑</m:t>
                        </m:r>
                      </m:sup>
                    </m:sSup>
                  </m:oMath>
                </a14:m>
                <a:r>
                  <a:rPr lang="en-IN" sz="2400" dirty="0" smtClean="0">
                    <a:solidFill>
                      <a:schemeClr val="tx1"/>
                    </a:solidFill>
                    <a:latin typeface="+mj-lt"/>
                  </a:rPr>
                  <a:t> such that </a:t>
                </a:r>
                <a14:m>
                  <m:oMath xmlns:m="http://schemas.openxmlformats.org/officeDocument/2006/math">
                    <m:r>
                      <a:rPr lang="en-IN" sz="2400" i="1">
                        <a:solidFill>
                          <a:schemeClr val="tx1"/>
                        </a:solidFill>
                        <a:latin typeface="Cambria Math" panose="02040503050406030204" pitchFamily="18" charset="0"/>
                      </a:rPr>
                      <m:t>𝐴</m:t>
                    </m:r>
                    <m:r>
                      <a:rPr lang="en-IN" sz="2400" b="1">
                        <a:solidFill>
                          <a:schemeClr val="tx1"/>
                        </a:solidFill>
                        <a:latin typeface="Cambria Math" panose="02040503050406030204" pitchFamily="18" charset="0"/>
                      </a:rPr>
                      <m:t>𝐮</m:t>
                    </m:r>
                    <m:r>
                      <a:rPr lang="en-IN" sz="2400" b="1" i="0" smtClean="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𝐴</m:t>
                    </m:r>
                    <m:acc>
                      <m:accPr>
                        <m:chr m:val="̃"/>
                        <m:ctrlPr>
                          <a:rPr lang="en-IN" sz="2400" b="1" i="1" smtClean="0">
                            <a:solidFill>
                              <a:schemeClr val="tx1"/>
                            </a:solidFill>
                            <a:latin typeface="Cambria Math" panose="02040503050406030204" pitchFamily="18" charset="0"/>
                          </a:rPr>
                        </m:ctrlPr>
                      </m:accPr>
                      <m:e>
                        <m:r>
                          <a:rPr lang="en-IN" sz="2400" b="1">
                            <a:solidFill>
                              <a:schemeClr val="tx1"/>
                            </a:solidFill>
                            <a:latin typeface="Cambria Math" panose="02040503050406030204" pitchFamily="18" charset="0"/>
                          </a:rPr>
                          <m:t>𝐮</m:t>
                        </m:r>
                      </m:e>
                    </m:acc>
                  </m:oMath>
                </a14:m>
                <a:r>
                  <a:rPr lang="en-IN" sz="2400" dirty="0" smtClean="0">
                    <a:solidFill>
                      <a:schemeClr val="tx1"/>
                    </a:solidFill>
                    <a:latin typeface="+mj-lt"/>
                  </a:rPr>
                  <a:t>. Each such </a:t>
                </a:r>
                <a14:m>
                  <m:oMath xmlns:m="http://schemas.openxmlformats.org/officeDocument/2006/math">
                    <m:acc>
                      <m:accPr>
                        <m:chr m:val="̃"/>
                        <m:ctrlPr>
                          <a:rPr lang="en-IN" sz="2400" b="1" i="1" smtClean="0">
                            <a:solidFill>
                              <a:schemeClr val="tx1"/>
                            </a:solidFill>
                            <a:latin typeface="Cambria Math" panose="02040503050406030204" pitchFamily="18" charset="0"/>
                          </a:rPr>
                        </m:ctrlPr>
                      </m:accPr>
                      <m:e>
                        <m:r>
                          <a:rPr lang="en-IN" sz="2400" b="1">
                            <a:solidFill>
                              <a:schemeClr val="tx1"/>
                            </a:solidFill>
                            <a:latin typeface="Cambria Math" panose="02040503050406030204" pitchFamily="18" charset="0"/>
                          </a:rPr>
                          <m:t>𝐮</m:t>
                        </m:r>
                      </m:e>
                    </m:acc>
                  </m:oMath>
                </a14:m>
                <a:r>
                  <a:rPr lang="en-IN" sz="2400" dirty="0" smtClean="0">
                    <a:solidFill>
                      <a:schemeClr val="tx1"/>
                    </a:solidFill>
                    <a:latin typeface="+mj-lt"/>
                  </a:rPr>
                  <a:t> is found by adding a kernel element to </a:t>
                </a:r>
                <a14:m>
                  <m:oMath xmlns:m="http://schemas.openxmlformats.org/officeDocument/2006/math">
                    <m:r>
                      <a:rPr lang="en-IN" sz="2400" b="1">
                        <a:solidFill>
                          <a:schemeClr val="tx1"/>
                        </a:solidFill>
                        <a:latin typeface="Cambria Math" panose="02040503050406030204" pitchFamily="18" charset="0"/>
                      </a:rPr>
                      <m:t>𝐮</m:t>
                    </m:r>
                  </m:oMath>
                </a14:m>
                <a:r>
                  <a:rPr lang="en-IN" sz="2400" dirty="0" smtClean="0">
                    <a:solidFill>
                      <a:schemeClr val="tx1"/>
                    </a:solidFill>
                    <a:latin typeface="+mj-lt"/>
                  </a:rPr>
                  <a:t> (to see this, note </a:t>
                </a:r>
                <a14:m>
                  <m:oMath xmlns:m="http://schemas.openxmlformats.org/officeDocument/2006/math">
                    <m:r>
                      <a:rPr lang="en-IN" sz="2400" i="1">
                        <a:solidFill>
                          <a:schemeClr val="tx1"/>
                        </a:solidFill>
                        <a:latin typeface="Cambria Math" panose="02040503050406030204" pitchFamily="18" charset="0"/>
                      </a:rPr>
                      <m:t>𝐴</m:t>
                    </m:r>
                    <m:r>
                      <a:rPr lang="en-IN" sz="2400" b="1">
                        <a:solidFill>
                          <a:schemeClr val="tx1"/>
                        </a:solidFill>
                        <a:latin typeface="Cambria Math" panose="02040503050406030204" pitchFamily="18" charset="0"/>
                      </a:rPr>
                      <m:t>𝐮</m:t>
                    </m:r>
                    <m:r>
                      <a:rPr lang="en-IN" sz="2400" b="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𝐴</m:t>
                    </m:r>
                    <m:acc>
                      <m:accPr>
                        <m:chr m:val="̃"/>
                        <m:ctrlPr>
                          <a:rPr lang="en-IN" sz="2400" b="1" i="1">
                            <a:solidFill>
                              <a:schemeClr val="tx1"/>
                            </a:solidFill>
                            <a:latin typeface="Cambria Math" panose="02040503050406030204" pitchFamily="18" charset="0"/>
                          </a:rPr>
                        </m:ctrlPr>
                      </m:accPr>
                      <m:e>
                        <m:r>
                          <a:rPr lang="en-IN" sz="2400" b="1">
                            <a:solidFill>
                              <a:schemeClr val="tx1"/>
                            </a:solidFill>
                            <a:latin typeface="Cambria Math" panose="02040503050406030204" pitchFamily="18" charset="0"/>
                          </a:rPr>
                          <m:t>𝐮</m:t>
                        </m:r>
                      </m:e>
                    </m:acc>
                    <m:r>
                      <a:rPr lang="en-IN" sz="2400" b="1" i="1" smtClean="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𝐴</m:t>
                    </m:r>
                    <m:d>
                      <m:dPr>
                        <m:ctrlPr>
                          <a:rPr lang="en-IN" sz="2400" b="1" i="1" smtClean="0">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𝐮</m:t>
                        </m:r>
                        <m:r>
                          <a:rPr lang="en-IN" sz="2400" b="1" i="1" smtClean="0">
                            <a:solidFill>
                              <a:schemeClr val="tx1"/>
                            </a:solidFill>
                            <a:latin typeface="Cambria Math" panose="02040503050406030204" pitchFamily="18" charset="0"/>
                          </a:rPr>
                          <m:t>−</m:t>
                        </m:r>
                        <m:acc>
                          <m:accPr>
                            <m:chr m:val="̃"/>
                            <m:ctrlPr>
                              <a:rPr lang="en-IN" sz="2400" b="1" i="1">
                                <a:solidFill>
                                  <a:schemeClr val="tx1"/>
                                </a:solidFill>
                                <a:latin typeface="Cambria Math" panose="02040503050406030204" pitchFamily="18" charset="0"/>
                              </a:rPr>
                            </m:ctrlPr>
                          </m:accPr>
                          <m:e>
                            <m:r>
                              <a:rPr lang="en-IN" sz="2400" b="1">
                                <a:solidFill>
                                  <a:schemeClr val="tx1"/>
                                </a:solidFill>
                                <a:latin typeface="Cambria Math" panose="02040503050406030204" pitchFamily="18" charset="0"/>
                              </a:rPr>
                              <m:t>𝐮</m:t>
                            </m:r>
                          </m:e>
                        </m:acc>
                      </m:e>
                    </m:d>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𝟎</m:t>
                    </m:r>
                    <m:r>
                      <a:rPr lang="en-IN" sz="2400" b="1" i="1" smtClean="0">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𝐮</m:t>
                    </m:r>
                    <m:r>
                      <a:rPr lang="en-IN" sz="2400" b="1" i="1">
                        <a:solidFill>
                          <a:schemeClr val="tx1"/>
                        </a:solidFill>
                        <a:latin typeface="Cambria Math" panose="02040503050406030204" pitchFamily="18" charset="0"/>
                      </a:rPr>
                      <m:t>−</m:t>
                    </m:r>
                    <m:acc>
                      <m:accPr>
                        <m:chr m:val="̃"/>
                        <m:ctrlPr>
                          <a:rPr lang="en-IN" sz="2400" b="1" i="1">
                            <a:solidFill>
                              <a:schemeClr val="tx1"/>
                            </a:solidFill>
                            <a:latin typeface="Cambria Math" panose="02040503050406030204" pitchFamily="18" charset="0"/>
                          </a:rPr>
                        </m:ctrlPr>
                      </m:accPr>
                      <m:e>
                        <m:r>
                          <a:rPr lang="en-IN" sz="2400" b="1">
                            <a:solidFill>
                              <a:schemeClr val="tx1"/>
                            </a:solidFill>
                            <a:latin typeface="Cambria Math" panose="02040503050406030204" pitchFamily="18" charset="0"/>
                          </a:rPr>
                          <m:t>𝐮</m:t>
                        </m:r>
                      </m:e>
                    </m:acc>
                    <m:r>
                      <a:rPr lang="en-IN" sz="2400" b="1" i="1" smtClean="0">
                        <a:solidFill>
                          <a:schemeClr val="tx1"/>
                        </a:solidFill>
                        <a:latin typeface="Cambria Math" panose="02040503050406030204" pitchFamily="18" charset="0"/>
                      </a:rPr>
                      <m:t>∈</m:t>
                    </m:r>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ker</m:t>
                        </m:r>
                      </m:fName>
                      <m:e>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𝐴</m:t>
                            </m:r>
                          </m:e>
                        </m:d>
                      </m:e>
                    </m:func>
                  </m:oMath>
                </a14:m>
                <a:r>
                  <a:rPr lang="en-IN" sz="2400" dirty="0" smtClean="0">
                    <a:solidFill>
                      <a:schemeClr val="tx1"/>
                    </a:solidFill>
                    <a:latin typeface="+mj-lt"/>
                  </a:rPr>
                  <a:t>)</a:t>
                </a:r>
              </a:p>
            </p:txBody>
          </p:sp>
        </mc:Choice>
        <mc:Fallback xmlns="">
          <p:sp>
            <p:nvSpPr>
              <p:cNvPr id="8" name="Rectangular Callout 7"/>
              <p:cNvSpPr>
                <a:spLocks noRot="1" noChangeAspect="1" noMove="1" noResize="1" noEditPoints="1" noAdjustHandles="1" noChangeArrowheads="1" noChangeShapeType="1" noTextEdit="1"/>
              </p:cNvSpPr>
              <p:nvPr/>
            </p:nvSpPr>
            <p:spPr>
              <a:xfrm>
                <a:off x="253353" y="2092540"/>
                <a:ext cx="10014699" cy="1525300"/>
              </a:xfrm>
              <a:prstGeom prst="wedgeRectCallout">
                <a:avLst>
                  <a:gd name="adj1" fmla="val 57608"/>
                  <a:gd name="adj2" fmla="val 34553"/>
                </a:avLst>
              </a:prstGeom>
              <a:blipFill>
                <a:blip r:embed="rId6"/>
                <a:stretch>
                  <a:fillRect l="-733" t="-3125" b="-9375"/>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49760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right)">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Orthonormal Matrices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935286" cy="5300823"/>
              </a:xfrm>
            </p:spPr>
            <p:txBody>
              <a:bodyPr/>
              <a:lstStyle/>
              <a:p>
                <a:r>
                  <a:rPr lang="en-IN" dirty="0" smtClean="0"/>
                  <a:t>Matrices whose columns are unit L2 norm and perp. to each other</a:t>
                </a:r>
              </a:p>
              <a:p>
                <a:r>
                  <a:rPr lang="en-IN" dirty="0" smtClean="0"/>
                  <a:t>Last saw them w.r.t rotation maps</a:t>
                </a:r>
              </a:p>
              <a:p>
                <a:r>
                  <a:rPr lang="en-IN" dirty="0" smtClean="0"/>
                  <a:t>Orthonormal matrices can rotate for sure but can do much more</a:t>
                </a:r>
              </a:p>
              <a:p>
                <a:pPr lvl="2"/>
                <a:r>
                  <a:rPr lang="en-IN" dirty="0" smtClean="0"/>
                  <a:t>If we take an orthonormal matrix and multiply one or more columns by </a:t>
                </a:r>
                <a14:m>
                  <m:oMath xmlns:m="http://schemas.openxmlformats.org/officeDocument/2006/math">
                    <m:r>
                      <a:rPr lang="en-IN" b="0" i="1" smtClean="0">
                        <a:latin typeface="Cambria Math" panose="02040503050406030204" pitchFamily="18" charset="0"/>
                      </a:rPr>
                      <m:t>−1</m:t>
                    </m:r>
                  </m:oMath>
                </a14:m>
                <a:r>
                  <a:rPr lang="en-IN" dirty="0" smtClean="0"/>
                  <a:t>, it amounts to flipping that/those axes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935286" cy="5300823"/>
              </a:xfrm>
              <a:blipFill>
                <a:blip r:embed="rId2"/>
                <a:stretch>
                  <a:fillRect l="-967"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27</a:t>
            </a:fld>
            <a:endParaRPr lang="en-US"/>
          </a:p>
        </p:txBody>
      </p:sp>
      <p:grpSp>
        <p:nvGrpSpPr>
          <p:cNvPr id="5" name="Group 4"/>
          <p:cNvGrpSpPr/>
          <p:nvPr/>
        </p:nvGrpSpPr>
        <p:grpSpPr>
          <a:xfrm>
            <a:off x="7526957" y="1111624"/>
            <a:ext cx="4326726" cy="3344873"/>
            <a:chOff x="7526957" y="1111624"/>
            <a:chExt cx="4326726" cy="3344873"/>
          </a:xfrm>
        </p:grpSpPr>
        <p:cxnSp>
          <p:nvCxnSpPr>
            <p:cNvPr id="6" name="Straight Arrow Connector 5"/>
            <p:cNvCxnSpPr/>
            <p:nvPr/>
          </p:nvCxnSpPr>
          <p:spPr>
            <a:xfrm flipV="1">
              <a:off x="9688945" y="1802070"/>
              <a:ext cx="1480914" cy="980706"/>
            </a:xfrm>
            <a:prstGeom prst="straightConnector1">
              <a:avLst/>
            </a:prstGeom>
            <a:noFill/>
            <a:ln w="38100" cap="flat" cmpd="sng" algn="ctr">
              <a:solidFill>
                <a:schemeClr val="bg1">
                  <a:lumMod val="65000"/>
                </a:schemeClr>
              </a:solidFill>
              <a:prstDash val="solid"/>
              <a:tailEnd type="triangle" w="lg" len="lg"/>
            </a:ln>
            <a:effectLst/>
          </p:spPr>
        </p:cxnSp>
        <p:cxnSp>
          <p:nvCxnSpPr>
            <p:cNvPr id="7" name="Straight Connector 6"/>
            <p:cNvCxnSpPr/>
            <p:nvPr/>
          </p:nvCxnSpPr>
          <p:spPr>
            <a:xfrm>
              <a:off x="771714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1078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704418"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98056"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691694"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8533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67897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17261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63499"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9690320" y="-858931"/>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9690320" y="-365293"/>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9690320" y="128346"/>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9690320" y="621984"/>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7526957" y="3278985"/>
              <a:ext cx="43267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526957" y="3772623"/>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7526957" y="4263689"/>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688945" y="2289136"/>
              <a:ext cx="5499" cy="493640"/>
            </a:xfrm>
            <a:prstGeom prst="straightConnector1">
              <a:avLst/>
            </a:prstGeom>
            <a:noFill/>
            <a:ln w="38100" cap="flat" cmpd="sng" algn="ctr">
              <a:solidFill>
                <a:schemeClr val="bg1">
                  <a:lumMod val="65000"/>
                </a:schemeClr>
              </a:solidFill>
              <a:prstDash val="solid"/>
              <a:tailEnd type="triangle" w="lg" len="lg"/>
            </a:ln>
            <a:effectLst/>
          </p:spPr>
        </p:cxnSp>
        <p:cxnSp>
          <p:nvCxnSpPr>
            <p:cNvPr id="24" name="Straight Arrow Connector 23"/>
            <p:cNvCxnSpPr/>
            <p:nvPr/>
          </p:nvCxnSpPr>
          <p:spPr>
            <a:xfrm>
              <a:off x="9686194" y="2781349"/>
              <a:ext cx="499138" cy="3997"/>
            </a:xfrm>
            <a:prstGeom prst="straightConnector1">
              <a:avLst/>
            </a:prstGeom>
            <a:noFill/>
            <a:ln w="38100" cap="flat" cmpd="sng" algn="ctr">
              <a:solidFill>
                <a:schemeClr val="bg1">
                  <a:lumMod val="65000"/>
                </a:schemeClr>
              </a:solidFill>
              <a:prstDash val="solid"/>
              <a:tailEnd type="triangle" w="lg" len="lg"/>
            </a:ln>
            <a:effectLst/>
          </p:spPr>
        </p:cxnSp>
      </p:grpSp>
      <mc:AlternateContent xmlns:mc="http://schemas.openxmlformats.org/markup-compatibility/2006" xmlns:a14="http://schemas.microsoft.com/office/drawing/2010/main">
        <mc:Choice Requires="a14">
          <p:sp>
            <p:nvSpPr>
              <p:cNvPr id="25" name="TextBox 24"/>
              <p:cNvSpPr txBox="1"/>
              <p:nvPr/>
            </p:nvSpPr>
            <p:spPr>
              <a:xfrm>
                <a:off x="7238198" y="5249857"/>
                <a:ext cx="4953801" cy="1233992"/>
              </a:xfrm>
              <a:prstGeom prst="rect">
                <a:avLst/>
              </a:prstGeom>
              <a:noFill/>
            </p:spPr>
            <p:txBody>
              <a:bodyPr wrap="square" rtlCol="0">
                <a:spAutoFit/>
              </a:bodyPr>
              <a:lstStyle/>
              <a:p>
                <a:r>
                  <a:rPr lang="en-IN" sz="3200" b="0" dirty="0" smtClean="0">
                    <a:latin typeface="+mj-lt"/>
                  </a:rPr>
                  <a:t>e.g. </a:t>
                </a:r>
                <a14:m>
                  <m:oMath xmlns:m="http://schemas.openxmlformats.org/officeDocument/2006/math">
                    <m:r>
                      <a:rPr lang="en-IN" sz="3200" b="0" i="1" smtClean="0">
                        <a:latin typeface="Cambria Math" panose="02040503050406030204" pitchFamily="18" charset="0"/>
                      </a:rPr>
                      <m:t>𝐴</m:t>
                    </m:r>
                    <m:r>
                      <a:rPr lang="en-IN" sz="3200" b="0" i="1" smtClean="0">
                        <a:latin typeface="Cambria Math" panose="02040503050406030204" pitchFamily="18" charset="0"/>
                      </a:rPr>
                      <m:t>=</m:t>
                    </m:r>
                    <m:d>
                      <m:dPr>
                        <m:begChr m:val="["/>
                        <m:endChr m:val="]"/>
                        <m:ctrlPr>
                          <a:rPr lang="en-IN" sz="3200" b="0" i="1" smtClean="0">
                            <a:latin typeface="Cambria Math" panose="02040503050406030204" pitchFamily="18" charset="0"/>
                          </a:rPr>
                        </m:ctrlPr>
                      </m:dPr>
                      <m:e>
                        <m:m>
                          <m:mPr>
                            <m:mcs>
                              <m:mc>
                                <m:mcPr>
                                  <m:count m:val="2"/>
                                  <m:mcJc m:val="center"/>
                                </m:mcPr>
                              </m:mc>
                            </m:mcs>
                            <m:ctrlPr>
                              <a:rPr lang="en-IN" sz="3200" b="0" i="1" smtClean="0">
                                <a:latin typeface="Cambria Math" panose="02040503050406030204" pitchFamily="18" charset="0"/>
                              </a:rPr>
                            </m:ctrlPr>
                          </m:mPr>
                          <m:mr>
                            <m:e>
                              <m:r>
                                <m:rPr>
                                  <m:brk m:alnAt="7"/>
                                </m:rPr>
                                <a:rPr lang="en-IN" sz="3200" b="0" i="1" smtClean="0">
                                  <a:latin typeface="Cambria Math" panose="02040503050406030204" pitchFamily="18" charset="0"/>
                                </a:rPr>
                                <m:t>−</m:t>
                              </m:r>
                              <m:r>
                                <a:rPr lang="en-IN" sz="3200" b="0" i="1" smtClean="0">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e>
                              <m:r>
                                <a:rPr lang="en-IN" sz="3200" b="0" i="1" smtClean="0">
                                  <a:latin typeface="Cambria Math" panose="02040503050406030204" pitchFamily="18" charset="0"/>
                                </a:rPr>
                                <m:t>−</m:t>
                              </m:r>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mr>
                          <m:mr>
                            <m:e>
                              <m:r>
                                <a:rPr lang="en-IN" sz="3200" b="0" i="1" smtClean="0">
                                  <a:latin typeface="Cambria Math" panose="02040503050406030204" pitchFamily="18" charset="0"/>
                                </a:rPr>
                                <m:t>−</m:t>
                              </m:r>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e>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mr>
                        </m:m>
                      </m:e>
                    </m:d>
                  </m:oMath>
                </a14:m>
                <a:endParaRPr lang="en-IN" sz="3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7238198" y="5249857"/>
                <a:ext cx="4953801" cy="1233992"/>
              </a:xfrm>
              <a:prstGeom prst="rect">
                <a:avLst/>
              </a:prstGeom>
              <a:blipFill>
                <a:blip r:embed="rId3"/>
                <a:stretch>
                  <a:fillRect l="-3075"/>
                </a:stretch>
              </a:blipFill>
            </p:spPr>
            <p:txBody>
              <a:bodyPr/>
              <a:lstStyle/>
              <a:p>
                <a:r>
                  <a:rPr lang="en-IN">
                    <a:noFill/>
                  </a:rPr>
                  <a:t> </a:t>
                </a:r>
              </a:p>
            </p:txBody>
          </p:sp>
        </mc:Fallback>
      </mc:AlternateContent>
      <p:grpSp>
        <p:nvGrpSpPr>
          <p:cNvPr id="26" name="Group 25"/>
          <p:cNvGrpSpPr/>
          <p:nvPr/>
        </p:nvGrpSpPr>
        <p:grpSpPr>
          <a:xfrm>
            <a:off x="7526957" y="1115573"/>
            <a:ext cx="4326726" cy="3344873"/>
            <a:chOff x="7526957" y="1111624"/>
            <a:chExt cx="4326726" cy="3344873"/>
          </a:xfrm>
        </p:grpSpPr>
        <p:cxnSp>
          <p:nvCxnSpPr>
            <p:cNvPr id="27" name="Straight Arrow Connector 26"/>
            <p:cNvCxnSpPr/>
            <p:nvPr/>
          </p:nvCxnSpPr>
          <p:spPr>
            <a:xfrm flipV="1">
              <a:off x="9688945" y="1802070"/>
              <a:ext cx="1480914" cy="980706"/>
            </a:xfrm>
            <a:prstGeom prst="straightConnector1">
              <a:avLst/>
            </a:prstGeom>
            <a:noFill/>
            <a:ln w="38100" cap="flat" cmpd="sng" algn="ctr">
              <a:solidFill>
                <a:schemeClr val="accent3"/>
              </a:solidFill>
              <a:prstDash val="solid"/>
              <a:tailEnd type="triangle" w="lg" len="lg"/>
            </a:ln>
            <a:effectLst/>
          </p:spPr>
        </p:cxnSp>
        <p:cxnSp>
          <p:nvCxnSpPr>
            <p:cNvPr id="28" name="Straight Connector 27"/>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67897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526957" y="3772623"/>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45" name="Straight Arrow Connector 44"/>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grpSp>
      <p:sp>
        <p:nvSpPr>
          <p:cNvPr id="46" name="Rectangle 45"/>
          <p:cNvSpPr/>
          <p:nvPr/>
        </p:nvSpPr>
        <p:spPr>
          <a:xfrm>
            <a:off x="8979613" y="5476126"/>
            <a:ext cx="286306" cy="83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7" name="Group 66"/>
          <p:cNvGrpSpPr/>
          <p:nvPr/>
        </p:nvGrpSpPr>
        <p:grpSpPr>
          <a:xfrm rot="-2700000">
            <a:off x="7522831" y="1126619"/>
            <a:ext cx="4326726" cy="3344873"/>
            <a:chOff x="7526957" y="1111624"/>
            <a:chExt cx="4326726" cy="3344873"/>
          </a:xfrm>
        </p:grpSpPr>
        <p:cxnSp>
          <p:nvCxnSpPr>
            <p:cNvPr id="68" name="Straight Arrow Connector 67"/>
            <p:cNvCxnSpPr/>
            <p:nvPr/>
          </p:nvCxnSpPr>
          <p:spPr>
            <a:xfrm flipV="1">
              <a:off x="9688945" y="1802070"/>
              <a:ext cx="1480914" cy="980706"/>
            </a:xfrm>
            <a:prstGeom prst="straightConnector1">
              <a:avLst/>
            </a:prstGeom>
            <a:noFill/>
            <a:ln w="38100" cap="flat" cmpd="sng" algn="ctr">
              <a:solidFill>
                <a:schemeClr val="accent3">
                  <a:alpha val="25000"/>
                </a:schemeClr>
              </a:solidFill>
              <a:prstDash val="solid"/>
              <a:tailEnd type="triangle" w="lg" len="lg"/>
            </a:ln>
            <a:effectLst/>
          </p:spPr>
        </p:cxnSp>
        <p:cxnSp>
          <p:nvCxnSpPr>
            <p:cNvPr id="69" name="Straight Connector 68"/>
            <p:cNvCxnSpPr/>
            <p:nvPr/>
          </p:nvCxnSpPr>
          <p:spPr>
            <a:xfrm>
              <a:off x="7717142"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210780"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8704418"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198056"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691694"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85332"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78970"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172610"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663499"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9690320" y="-858931"/>
              <a:ext cx="0" cy="4326726"/>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9690320" y="-365293"/>
              <a:ext cx="0" cy="4326726"/>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9690320" y="128346"/>
              <a:ext cx="0" cy="4326726"/>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9690320" y="621984"/>
              <a:ext cx="0" cy="4326726"/>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26957" y="3278985"/>
              <a:ext cx="4326725"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26957" y="3772623"/>
              <a:ext cx="4326726"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7526957" y="4263689"/>
              <a:ext cx="4326726"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9688945" y="2289136"/>
              <a:ext cx="5499" cy="493640"/>
            </a:xfrm>
            <a:prstGeom prst="straightConnector1">
              <a:avLst/>
            </a:prstGeom>
            <a:noFill/>
            <a:ln w="38100" cap="flat" cmpd="sng" algn="ctr">
              <a:solidFill>
                <a:schemeClr val="accent4">
                  <a:alpha val="25000"/>
                </a:schemeClr>
              </a:solidFill>
              <a:prstDash val="solid"/>
              <a:tailEnd type="triangle" w="lg" len="lg"/>
            </a:ln>
            <a:effectLst/>
          </p:spPr>
        </p:cxnSp>
        <p:cxnSp>
          <p:nvCxnSpPr>
            <p:cNvPr id="86" name="Straight Arrow Connector 85"/>
            <p:cNvCxnSpPr/>
            <p:nvPr/>
          </p:nvCxnSpPr>
          <p:spPr>
            <a:xfrm>
              <a:off x="9686194" y="2781349"/>
              <a:ext cx="499138" cy="3997"/>
            </a:xfrm>
            <a:prstGeom prst="straightConnector1">
              <a:avLst/>
            </a:prstGeom>
            <a:noFill/>
            <a:ln w="38100" cap="flat" cmpd="sng" algn="ctr">
              <a:solidFill>
                <a:schemeClr val="accent4">
                  <a:alpha val="25000"/>
                </a:schemeClr>
              </a:solidFill>
              <a:prstDash val="solid"/>
              <a:tailEnd type="triangle" w="lg" len="lg"/>
            </a:ln>
            <a:effectLst/>
          </p:spPr>
        </p:cxnSp>
      </p:grpSp>
      <p:grpSp>
        <p:nvGrpSpPr>
          <p:cNvPr id="47" name="Group 46"/>
          <p:cNvGrpSpPr/>
          <p:nvPr/>
        </p:nvGrpSpPr>
        <p:grpSpPr>
          <a:xfrm rot="-2700000" flipH="1">
            <a:off x="7531081" y="1125710"/>
            <a:ext cx="4326726" cy="3344873"/>
            <a:chOff x="7526957" y="1111624"/>
            <a:chExt cx="4326726" cy="3344873"/>
          </a:xfrm>
        </p:grpSpPr>
        <p:cxnSp>
          <p:nvCxnSpPr>
            <p:cNvPr id="48" name="Straight Arrow Connector 47"/>
            <p:cNvCxnSpPr/>
            <p:nvPr/>
          </p:nvCxnSpPr>
          <p:spPr>
            <a:xfrm flipV="1">
              <a:off x="9688945" y="1802070"/>
              <a:ext cx="1480914" cy="980706"/>
            </a:xfrm>
            <a:prstGeom prst="straightConnector1">
              <a:avLst/>
            </a:prstGeom>
            <a:noFill/>
            <a:ln w="38100" cap="flat" cmpd="sng" algn="ctr">
              <a:solidFill>
                <a:schemeClr val="accent3"/>
              </a:solidFill>
              <a:prstDash val="solid"/>
              <a:tailEnd type="triangle" w="lg" len="lg"/>
            </a:ln>
            <a:effectLst/>
          </p:spPr>
        </p:cxnSp>
        <p:cxnSp>
          <p:nvCxnSpPr>
            <p:cNvPr id="49" name="Straight Connector 48"/>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067897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526957" y="3772623"/>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66" name="Straight Arrow Connector 65"/>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grpSp>
    </p:spTree>
    <p:extLst>
      <p:ext uri="{BB962C8B-B14F-4D97-AF65-F5344CB8AC3E}">
        <p14:creationId xmlns:p14="http://schemas.microsoft.com/office/powerpoint/2010/main" val="241623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8" presetClass="emph" presetSubtype="0" fill="hold" nodeType="clickEffect">
                                  <p:stCondLst>
                                    <p:cond delay="0"/>
                                  </p:stCondLst>
                                  <p:childTnLst>
                                    <p:animRot by="-2700000">
                                      <p:cBhvr>
                                        <p:cTn id="34" dur="1000" fill="hold"/>
                                        <p:tgtEl>
                                          <p:spTgt spid="26"/>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22" presetClass="exit" presetSubtype="1" fill="hold" grpId="0" nodeType="clickEffect">
                                  <p:stCondLst>
                                    <p:cond delay="0"/>
                                  </p:stCondLst>
                                  <p:childTnLst>
                                    <p:animEffect transition="out" filter="wipe(up)">
                                      <p:cBhvr>
                                        <p:cTn id="38" dur="500"/>
                                        <p:tgtEl>
                                          <p:spTgt spid="46"/>
                                        </p:tgtEl>
                                      </p:cBhvr>
                                    </p:animEffect>
                                    <p:set>
                                      <p:cBhvr>
                                        <p:cTn id="39" dur="1" fill="hold">
                                          <p:stCondLst>
                                            <p:cond delay="499"/>
                                          </p:stCondLst>
                                        </p:cTn>
                                        <p:tgtEl>
                                          <p:spTgt spid="4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childTnLst>
                          </p:cTn>
                        </p:par>
                        <p:par>
                          <p:cTn id="44" fill="hold">
                            <p:stCondLst>
                              <p:cond delay="0"/>
                            </p:stCondLst>
                            <p:childTnLst>
                              <p:par>
                                <p:cTn id="45" presetID="45" presetClass="exit" presetSubtype="0" fill="hold" nodeType="afterEffect">
                                  <p:stCondLst>
                                    <p:cond delay="0"/>
                                  </p:stCondLst>
                                  <p:childTnLst>
                                    <p:animEffect transition="out" filter="fade">
                                      <p:cBhvr>
                                        <p:cTn id="46" dur="500"/>
                                        <p:tgtEl>
                                          <p:spTgt spid="26"/>
                                        </p:tgtEl>
                                      </p:cBhvr>
                                    </p:animEffect>
                                    <p:anim calcmode="lin" valueType="num">
                                      <p:cBhvr>
                                        <p:cTn id="47" dur="50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8" dur="500"/>
                                        <p:tgtEl>
                                          <p:spTgt spid="26"/>
                                        </p:tgtEl>
                                        <p:attrNameLst>
                                          <p:attrName>ppt_h</p:attrName>
                                        </p:attrNameLst>
                                      </p:cBhvr>
                                      <p:tavLst>
                                        <p:tav tm="0">
                                          <p:val>
                                            <p:strVal val="ppt_h"/>
                                          </p:val>
                                        </p:tav>
                                        <p:tav tm="100000">
                                          <p:val>
                                            <p:strVal val="ppt_h"/>
                                          </p:val>
                                        </p:tav>
                                      </p:tavLst>
                                    </p:anim>
                                    <p:set>
                                      <p:cBhvr>
                                        <p:cTn id="49" dur="1" fill="hold">
                                          <p:stCondLst>
                                            <p:cond delay="499"/>
                                          </p:stCondLst>
                                        </p:cTn>
                                        <p:tgtEl>
                                          <p:spTgt spid="26"/>
                                        </p:tgtEl>
                                        <p:attrNameLst>
                                          <p:attrName>style.visibility</p:attrName>
                                        </p:attrNameLst>
                                      </p:cBhvr>
                                      <p:to>
                                        <p:strVal val="hidden"/>
                                      </p:to>
                                    </p:set>
                                  </p:childTnLst>
                                </p:cTn>
                              </p:par>
                            </p:childTnLst>
                          </p:cTn>
                        </p:par>
                        <p:par>
                          <p:cTn id="50" fill="hold">
                            <p:stCondLst>
                              <p:cond delay="500"/>
                            </p:stCondLst>
                            <p:childTnLst>
                              <p:par>
                                <p:cTn id="51" presetID="45" presetClass="entr" presetSubtype="0"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anim calcmode="lin" valueType="num">
                                      <p:cBhvr>
                                        <p:cTn id="54" dur="500" fill="hold"/>
                                        <p:tgtEl>
                                          <p:spTgt spid="47"/>
                                        </p:tgtEl>
                                        <p:attrNameLst>
                                          <p:attrName>ppt_w</p:attrName>
                                        </p:attrNameLst>
                                      </p:cBhvr>
                                      <p:tavLst>
                                        <p:tav tm="0" fmla="#ppt_w*sin(2.5*pi*$)">
                                          <p:val>
                                            <p:fltVal val="0"/>
                                          </p:val>
                                        </p:tav>
                                        <p:tav tm="100000">
                                          <p:val>
                                            <p:fltVal val="1"/>
                                          </p:val>
                                        </p:tav>
                                      </p:tavLst>
                                    </p:anim>
                                    <p:anim calcmode="lin" valueType="num">
                                      <p:cBhvr>
                                        <p:cTn id="55" dur="500" fill="hold"/>
                                        <p:tgtEl>
                                          <p:spTgt spid="4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p:bldP spid="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Orthonormal Matrices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935286" cy="5746376"/>
              </a:xfrm>
            </p:spPr>
            <p:txBody>
              <a:bodyPr/>
              <a:lstStyle/>
              <a:p>
                <a:r>
                  <a:rPr lang="en-IN" dirty="0" smtClean="0"/>
                  <a:t>Matrices whose columns are unit L2 norm and perp. to each other</a:t>
                </a:r>
              </a:p>
              <a:p>
                <a:r>
                  <a:rPr lang="en-IN" dirty="0" smtClean="0"/>
                  <a:t>Last saw them w.r.t rotation maps</a:t>
                </a:r>
              </a:p>
              <a:p>
                <a:r>
                  <a:rPr lang="en-IN" dirty="0" smtClean="0"/>
                  <a:t>Orthonormal matrices can rotate for sure but can do much more</a:t>
                </a:r>
              </a:p>
              <a:p>
                <a:pPr lvl="2"/>
                <a:r>
                  <a:rPr lang="en-IN" dirty="0" smtClean="0"/>
                  <a:t>If we take an orthonormal matrix and multiply one or more columns by </a:t>
                </a:r>
                <a14:m>
                  <m:oMath xmlns:m="http://schemas.openxmlformats.org/officeDocument/2006/math">
                    <m:r>
                      <a:rPr lang="en-IN" b="0" i="1" smtClean="0">
                        <a:latin typeface="Cambria Math" panose="02040503050406030204" pitchFamily="18" charset="0"/>
                      </a:rPr>
                      <m:t>−1</m:t>
                    </m:r>
                  </m:oMath>
                </a14:m>
                <a:r>
                  <a:rPr lang="en-IN" dirty="0" smtClean="0"/>
                  <a:t>, it amounts to flipping that/those axes</a:t>
                </a:r>
              </a:p>
              <a:p>
                <a:pPr lvl="2"/>
                <a:r>
                  <a:rPr lang="en-IN" dirty="0" smtClean="0"/>
                  <a:t>If we take an orthonormal matrix and shift its columns around, it amounts to exchanging/reordering those axes</a:t>
                </a:r>
              </a:p>
              <a:p>
                <a:pPr lvl="2"/>
                <a:r>
                  <a:rPr lang="en-IN" dirty="0" smtClean="0"/>
                  <a:t>In general, orthonormal matrices give us a new (rotated/flipped/exchanged) basis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935286" cy="5746376"/>
              </a:xfrm>
              <a:blipFill>
                <a:blip r:embed="rId2"/>
                <a:stretch>
                  <a:fillRect l="-967" t="-2545" r="-440" b="-95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28</a:t>
            </a:fld>
            <a:endParaRPr lang="en-US"/>
          </a:p>
        </p:txBody>
      </p:sp>
      <p:grpSp>
        <p:nvGrpSpPr>
          <p:cNvPr id="5" name="Group 4"/>
          <p:cNvGrpSpPr/>
          <p:nvPr/>
        </p:nvGrpSpPr>
        <p:grpSpPr>
          <a:xfrm>
            <a:off x="7526957" y="1111624"/>
            <a:ext cx="4326726" cy="3344873"/>
            <a:chOff x="7526957" y="1111624"/>
            <a:chExt cx="4326726" cy="3344873"/>
          </a:xfrm>
        </p:grpSpPr>
        <p:cxnSp>
          <p:nvCxnSpPr>
            <p:cNvPr id="6" name="Straight Arrow Connector 5"/>
            <p:cNvCxnSpPr/>
            <p:nvPr/>
          </p:nvCxnSpPr>
          <p:spPr>
            <a:xfrm flipV="1">
              <a:off x="9688945" y="1802070"/>
              <a:ext cx="1480914" cy="980706"/>
            </a:xfrm>
            <a:prstGeom prst="straightConnector1">
              <a:avLst/>
            </a:prstGeom>
            <a:noFill/>
            <a:ln w="38100" cap="flat" cmpd="sng" algn="ctr">
              <a:solidFill>
                <a:schemeClr val="bg1">
                  <a:lumMod val="65000"/>
                </a:schemeClr>
              </a:solidFill>
              <a:prstDash val="solid"/>
              <a:tailEnd type="triangle" w="lg" len="lg"/>
            </a:ln>
            <a:effectLst/>
          </p:spPr>
        </p:cxnSp>
        <p:cxnSp>
          <p:nvCxnSpPr>
            <p:cNvPr id="7" name="Straight Connector 6"/>
            <p:cNvCxnSpPr/>
            <p:nvPr/>
          </p:nvCxnSpPr>
          <p:spPr>
            <a:xfrm>
              <a:off x="771714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1078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704418"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98056"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691694"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8533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67897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17261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63499"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9690320" y="-858931"/>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9690320" y="-365293"/>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9690320" y="128346"/>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9690320" y="621984"/>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7526957" y="3278985"/>
              <a:ext cx="43267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526957" y="3772623"/>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7526957" y="4263689"/>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688945" y="2289136"/>
              <a:ext cx="5499" cy="493640"/>
            </a:xfrm>
            <a:prstGeom prst="straightConnector1">
              <a:avLst/>
            </a:prstGeom>
            <a:noFill/>
            <a:ln w="38100" cap="flat" cmpd="sng" algn="ctr">
              <a:solidFill>
                <a:schemeClr val="bg1">
                  <a:lumMod val="65000"/>
                </a:schemeClr>
              </a:solidFill>
              <a:prstDash val="solid"/>
              <a:tailEnd type="triangle" w="lg" len="lg"/>
            </a:ln>
            <a:effectLst/>
          </p:spPr>
        </p:cxnSp>
        <p:cxnSp>
          <p:nvCxnSpPr>
            <p:cNvPr id="24" name="Straight Arrow Connector 23"/>
            <p:cNvCxnSpPr/>
            <p:nvPr/>
          </p:nvCxnSpPr>
          <p:spPr>
            <a:xfrm>
              <a:off x="9686194" y="2781349"/>
              <a:ext cx="499138" cy="3997"/>
            </a:xfrm>
            <a:prstGeom prst="straightConnector1">
              <a:avLst/>
            </a:prstGeom>
            <a:noFill/>
            <a:ln w="38100" cap="flat" cmpd="sng" algn="ctr">
              <a:solidFill>
                <a:schemeClr val="bg1">
                  <a:lumMod val="65000"/>
                </a:schemeClr>
              </a:solidFill>
              <a:prstDash val="solid"/>
              <a:tailEnd type="triangle" w="lg" len="lg"/>
            </a:ln>
            <a:effectLst/>
          </p:spPr>
        </p:cxnSp>
      </p:grpSp>
      <mc:AlternateContent xmlns:mc="http://schemas.openxmlformats.org/markup-compatibility/2006" xmlns:a14="http://schemas.microsoft.com/office/drawing/2010/main">
        <mc:Choice Requires="a14">
          <p:sp>
            <p:nvSpPr>
              <p:cNvPr id="25" name="TextBox 24"/>
              <p:cNvSpPr txBox="1"/>
              <p:nvPr/>
            </p:nvSpPr>
            <p:spPr>
              <a:xfrm>
                <a:off x="7238198" y="5249857"/>
                <a:ext cx="4953801" cy="1233992"/>
              </a:xfrm>
              <a:prstGeom prst="rect">
                <a:avLst/>
              </a:prstGeom>
              <a:noFill/>
            </p:spPr>
            <p:txBody>
              <a:bodyPr wrap="square" rtlCol="0">
                <a:spAutoFit/>
              </a:bodyPr>
              <a:lstStyle/>
              <a:p>
                <a:r>
                  <a:rPr lang="en-IN" sz="3200" b="0" dirty="0" smtClean="0">
                    <a:latin typeface="+mj-lt"/>
                  </a:rPr>
                  <a:t>e.g. </a:t>
                </a:r>
                <a14:m>
                  <m:oMath xmlns:m="http://schemas.openxmlformats.org/officeDocument/2006/math">
                    <m:r>
                      <a:rPr lang="en-IN" sz="3200" b="0" i="1" smtClean="0">
                        <a:latin typeface="Cambria Math" panose="02040503050406030204" pitchFamily="18" charset="0"/>
                      </a:rPr>
                      <m:t>𝐴</m:t>
                    </m:r>
                    <m:r>
                      <a:rPr lang="en-IN" sz="3200" b="0" i="1" smtClean="0">
                        <a:latin typeface="Cambria Math" panose="02040503050406030204" pitchFamily="18" charset="0"/>
                      </a:rPr>
                      <m:t>=</m:t>
                    </m:r>
                    <m:d>
                      <m:dPr>
                        <m:begChr m:val="["/>
                        <m:endChr m:val="]"/>
                        <m:ctrlPr>
                          <a:rPr lang="en-IN" sz="3200" b="0" i="1" smtClean="0">
                            <a:latin typeface="Cambria Math" panose="02040503050406030204" pitchFamily="18" charset="0"/>
                          </a:rPr>
                        </m:ctrlPr>
                      </m:dPr>
                      <m:e>
                        <m:m>
                          <m:mPr>
                            <m:mcs>
                              <m:mc>
                                <m:mcPr>
                                  <m:count m:val="2"/>
                                  <m:mcJc m:val="center"/>
                                </m:mcPr>
                              </m:mc>
                            </m:mcs>
                            <m:ctrlPr>
                              <a:rPr lang="en-IN" sz="3200" b="0" i="1" smtClean="0">
                                <a:latin typeface="Cambria Math" panose="02040503050406030204" pitchFamily="18" charset="0"/>
                              </a:rPr>
                            </m:ctrlPr>
                          </m:mPr>
                          <m:mr>
                            <m:e>
                              <m:r>
                                <a:rPr lang="en-IN" sz="3200" b="0" i="1" smtClean="0">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e>
                              <m:r>
                                <a:rPr lang="en-IN" sz="3200" b="0" i="1" smtClean="0">
                                  <a:latin typeface="Cambria Math" panose="02040503050406030204" pitchFamily="18" charset="0"/>
                                </a:rPr>
                                <m:t>−</m:t>
                              </m:r>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mr>
                          <m:mr>
                            <m:e>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e>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mr>
                        </m:m>
                      </m:e>
                    </m:d>
                  </m:oMath>
                </a14:m>
                <a:endParaRPr lang="en-IN" sz="3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7238198" y="5249857"/>
                <a:ext cx="4953801" cy="1233992"/>
              </a:xfrm>
              <a:prstGeom prst="rect">
                <a:avLst/>
              </a:prstGeom>
              <a:blipFill>
                <a:blip r:embed="rId3"/>
                <a:stretch>
                  <a:fillRect l="-3075"/>
                </a:stretch>
              </a:blipFill>
            </p:spPr>
            <p:txBody>
              <a:bodyPr/>
              <a:lstStyle/>
              <a:p>
                <a:r>
                  <a:rPr lang="en-IN">
                    <a:noFill/>
                  </a:rPr>
                  <a:t> </a:t>
                </a:r>
              </a:p>
            </p:txBody>
          </p:sp>
        </mc:Fallback>
      </mc:AlternateContent>
      <p:grpSp>
        <p:nvGrpSpPr>
          <p:cNvPr id="26" name="Group 25"/>
          <p:cNvGrpSpPr/>
          <p:nvPr/>
        </p:nvGrpSpPr>
        <p:grpSpPr>
          <a:xfrm>
            <a:off x="7526957" y="1115573"/>
            <a:ext cx="4326726" cy="3344873"/>
            <a:chOff x="7526957" y="1111624"/>
            <a:chExt cx="4326726" cy="3344873"/>
          </a:xfrm>
        </p:grpSpPr>
        <p:cxnSp>
          <p:nvCxnSpPr>
            <p:cNvPr id="27" name="Straight Arrow Connector 26"/>
            <p:cNvCxnSpPr/>
            <p:nvPr/>
          </p:nvCxnSpPr>
          <p:spPr>
            <a:xfrm flipV="1">
              <a:off x="9688945" y="1802070"/>
              <a:ext cx="1480914" cy="980706"/>
            </a:xfrm>
            <a:prstGeom prst="straightConnector1">
              <a:avLst/>
            </a:prstGeom>
            <a:noFill/>
            <a:ln w="38100" cap="flat" cmpd="sng" algn="ctr">
              <a:solidFill>
                <a:schemeClr val="accent3"/>
              </a:solidFill>
              <a:prstDash val="solid"/>
              <a:tailEnd type="triangle" w="lg" len="lg"/>
            </a:ln>
            <a:effectLst/>
          </p:spPr>
        </p:cxnSp>
        <p:cxnSp>
          <p:nvCxnSpPr>
            <p:cNvPr id="28" name="Straight Connector 27"/>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67897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526957" y="3772623"/>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45" name="Straight Arrow Connector 44"/>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grpSp>
      <p:sp>
        <p:nvSpPr>
          <p:cNvPr id="68" name="Rectangle 67"/>
          <p:cNvSpPr/>
          <p:nvPr/>
        </p:nvSpPr>
        <p:spPr>
          <a:xfrm>
            <a:off x="8995363" y="5339050"/>
            <a:ext cx="2520155" cy="1073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9" name="Rectangle 68"/>
              <p:cNvSpPr/>
              <p:nvPr/>
            </p:nvSpPr>
            <p:spPr>
              <a:xfrm>
                <a:off x="8821825" y="5236073"/>
                <a:ext cx="1204369" cy="1254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IN" sz="3200" i="1" smtClean="0">
                              <a:latin typeface="Cambria Math" panose="02040503050406030204" pitchFamily="18" charset="0"/>
                            </a:rPr>
                          </m:ctrlPr>
                        </m:mPr>
                        <m:mr>
                          <m:e>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mr>
                        <m:mr>
                          <m:e>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mr>
                      </m:m>
                    </m:oMath>
                  </m:oMathPara>
                </a14:m>
                <a:endParaRPr lang="en-IN" sz="3200" dirty="0"/>
              </a:p>
            </p:txBody>
          </p:sp>
        </mc:Choice>
        <mc:Fallback xmlns="">
          <p:sp>
            <p:nvSpPr>
              <p:cNvPr id="69" name="Rectangle 68"/>
              <p:cNvSpPr>
                <a:spLocks noRot="1" noChangeAspect="1" noMove="1" noResize="1" noEditPoints="1" noAdjustHandles="1" noChangeArrowheads="1" noChangeShapeType="1" noTextEdit="1"/>
              </p:cNvSpPr>
              <p:nvPr/>
            </p:nvSpPr>
            <p:spPr>
              <a:xfrm>
                <a:off x="8821825" y="5236073"/>
                <a:ext cx="1204369" cy="1254126"/>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Rectangle 69"/>
              <p:cNvSpPr/>
              <p:nvPr/>
            </p:nvSpPr>
            <p:spPr>
              <a:xfrm>
                <a:off x="10194260" y="5239316"/>
                <a:ext cx="933886" cy="12541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IN" sz="3200" i="1" smtClean="0">
                              <a:latin typeface="Cambria Math" panose="02040503050406030204" pitchFamily="18" charset="0"/>
                            </a:rPr>
                          </m:ctrlPr>
                        </m:mPr>
                        <m:mr>
                          <m:e>
                            <m:r>
                              <m:rPr>
                                <m:brk m:alnAt="7"/>
                              </m:rPr>
                              <a:rPr lang="en-IN" sz="3200" b="0" i="1" smtClean="0">
                                <a:latin typeface="Cambria Math" panose="02040503050406030204" pitchFamily="18" charset="0"/>
                              </a:rPr>
                              <m:t>−</m:t>
                            </m:r>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mr>
                        <m:mr>
                          <m:e>
                            <m:r>
                              <a:rPr lang="en-IN" sz="3200" i="1">
                                <a:latin typeface="Cambria Math" panose="02040503050406030204" pitchFamily="18" charset="0"/>
                              </a:rPr>
                              <m:t>1/</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2</m:t>
                                </m:r>
                              </m:e>
                            </m:rad>
                          </m:e>
                        </m:mr>
                      </m:m>
                    </m:oMath>
                  </m:oMathPara>
                </a14:m>
                <a:endParaRPr lang="en-IN" sz="3200" dirty="0"/>
              </a:p>
            </p:txBody>
          </p:sp>
        </mc:Choice>
        <mc:Fallback xmlns="">
          <p:sp>
            <p:nvSpPr>
              <p:cNvPr id="70" name="Rectangle 69"/>
              <p:cNvSpPr>
                <a:spLocks noRot="1" noChangeAspect="1" noMove="1" noResize="1" noEditPoints="1" noAdjustHandles="1" noChangeArrowheads="1" noChangeShapeType="1" noTextEdit="1"/>
              </p:cNvSpPr>
              <p:nvPr/>
            </p:nvSpPr>
            <p:spPr>
              <a:xfrm>
                <a:off x="10194260" y="5239316"/>
                <a:ext cx="933886" cy="1254126"/>
              </a:xfrm>
              <a:prstGeom prst="rect">
                <a:avLst/>
              </a:prstGeom>
              <a:blipFill>
                <a:blip r:embed="rId5"/>
                <a:stretch>
                  <a:fillRect r="-41830"/>
                </a:stretch>
              </a:blipFill>
            </p:spPr>
            <p:txBody>
              <a:bodyPr/>
              <a:lstStyle/>
              <a:p>
                <a:r>
                  <a:rPr lang="en-IN">
                    <a:noFill/>
                  </a:rPr>
                  <a:t> </a:t>
                </a:r>
              </a:p>
            </p:txBody>
          </p:sp>
        </mc:Fallback>
      </mc:AlternateContent>
      <p:grpSp>
        <p:nvGrpSpPr>
          <p:cNvPr id="71" name="Group 70"/>
          <p:cNvGrpSpPr/>
          <p:nvPr/>
        </p:nvGrpSpPr>
        <p:grpSpPr>
          <a:xfrm rot="2700000" flipH="1">
            <a:off x="7551735" y="1116723"/>
            <a:ext cx="4326726" cy="3344873"/>
            <a:chOff x="7526957" y="1111624"/>
            <a:chExt cx="4326726" cy="3344873"/>
          </a:xfrm>
        </p:grpSpPr>
        <p:cxnSp>
          <p:nvCxnSpPr>
            <p:cNvPr id="72" name="Straight Arrow Connector 71"/>
            <p:cNvCxnSpPr/>
            <p:nvPr/>
          </p:nvCxnSpPr>
          <p:spPr>
            <a:xfrm flipV="1">
              <a:off x="9688945" y="1802070"/>
              <a:ext cx="1480914" cy="980706"/>
            </a:xfrm>
            <a:prstGeom prst="straightConnector1">
              <a:avLst/>
            </a:prstGeom>
            <a:noFill/>
            <a:ln w="38100" cap="flat" cmpd="sng" algn="ctr">
              <a:solidFill>
                <a:schemeClr val="accent3"/>
              </a:solidFill>
              <a:prstDash val="solid"/>
              <a:tailEnd type="triangle" w="lg" len="lg"/>
            </a:ln>
            <a:effectLst/>
          </p:spPr>
        </p:cxnSp>
        <p:cxnSp>
          <p:nvCxnSpPr>
            <p:cNvPr id="73" name="Straight Connector 72"/>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67897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7526957" y="3772623"/>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90" name="Straight Arrow Connector 89"/>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grpSp>
      <p:grpSp>
        <p:nvGrpSpPr>
          <p:cNvPr id="91" name="Group 90"/>
          <p:cNvGrpSpPr/>
          <p:nvPr/>
        </p:nvGrpSpPr>
        <p:grpSpPr>
          <a:xfrm rot="18900000">
            <a:off x="7556571" y="1115573"/>
            <a:ext cx="4326726" cy="3344873"/>
            <a:chOff x="7526957" y="1111624"/>
            <a:chExt cx="4326726" cy="3344873"/>
          </a:xfrm>
        </p:grpSpPr>
        <p:cxnSp>
          <p:nvCxnSpPr>
            <p:cNvPr id="92" name="Straight Arrow Connector 91"/>
            <p:cNvCxnSpPr/>
            <p:nvPr/>
          </p:nvCxnSpPr>
          <p:spPr>
            <a:xfrm flipV="1">
              <a:off x="9688945" y="1802070"/>
              <a:ext cx="1480914" cy="980706"/>
            </a:xfrm>
            <a:prstGeom prst="straightConnector1">
              <a:avLst/>
            </a:prstGeom>
            <a:noFill/>
            <a:ln w="38100" cap="flat" cmpd="sng" algn="ctr">
              <a:solidFill>
                <a:schemeClr val="accent3">
                  <a:alpha val="25000"/>
                </a:schemeClr>
              </a:solidFill>
              <a:prstDash val="solid"/>
              <a:tailEnd type="triangle" w="lg" len="lg"/>
            </a:ln>
            <a:effectLst/>
          </p:spPr>
        </p:cxnSp>
        <p:cxnSp>
          <p:nvCxnSpPr>
            <p:cNvPr id="93" name="Straight Connector 92"/>
            <p:cNvCxnSpPr/>
            <p:nvPr/>
          </p:nvCxnSpPr>
          <p:spPr>
            <a:xfrm>
              <a:off x="7717142"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210780"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704418"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9198056"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9691694"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0185332"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0678970"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1172610"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1663499" y="1111624"/>
              <a:ext cx="0" cy="334487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a:off x="9690320" y="-858931"/>
              <a:ext cx="0" cy="4326726"/>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5400000">
              <a:off x="9690320" y="-365293"/>
              <a:ext cx="0" cy="4326726"/>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a:off x="9690320" y="128346"/>
              <a:ext cx="0" cy="4326726"/>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5400000">
              <a:off x="9690320" y="621984"/>
              <a:ext cx="0" cy="4326726"/>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7526957" y="3278985"/>
              <a:ext cx="4326725"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7526957" y="3772623"/>
              <a:ext cx="4326726"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7526957" y="4263689"/>
              <a:ext cx="4326726"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9688945" y="2289136"/>
              <a:ext cx="5499" cy="493640"/>
            </a:xfrm>
            <a:prstGeom prst="straightConnector1">
              <a:avLst/>
            </a:prstGeom>
            <a:noFill/>
            <a:ln w="38100" cap="flat" cmpd="sng" algn="ctr">
              <a:solidFill>
                <a:schemeClr val="accent4">
                  <a:alpha val="25000"/>
                </a:schemeClr>
              </a:solidFill>
              <a:prstDash val="solid"/>
              <a:tailEnd type="triangle" w="lg" len="lg"/>
            </a:ln>
            <a:effectLst/>
          </p:spPr>
        </p:cxnSp>
        <p:cxnSp>
          <p:nvCxnSpPr>
            <p:cNvPr id="110" name="Straight Arrow Connector 109"/>
            <p:cNvCxnSpPr/>
            <p:nvPr/>
          </p:nvCxnSpPr>
          <p:spPr>
            <a:xfrm>
              <a:off x="9686194" y="2781349"/>
              <a:ext cx="499138" cy="3997"/>
            </a:xfrm>
            <a:prstGeom prst="straightConnector1">
              <a:avLst/>
            </a:prstGeom>
            <a:noFill/>
            <a:ln w="38100" cap="flat" cmpd="sng" algn="ctr">
              <a:solidFill>
                <a:schemeClr val="accent4">
                  <a:alpha val="25000"/>
                </a:schemeClr>
              </a:solidFill>
              <a:prstDash val="solid"/>
              <a:tailEnd type="triangle" w="lg" len="lg"/>
            </a:ln>
            <a:effectLst/>
          </p:spPr>
        </p:cxnSp>
      </p:grpSp>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98984" y="324182"/>
            <a:ext cx="1792098" cy="1792098"/>
          </a:xfrm>
          <a:prstGeom prst="rect">
            <a:avLst/>
          </a:prstGeom>
        </p:spPr>
      </p:pic>
      <mc:AlternateContent xmlns:mc="http://schemas.openxmlformats.org/markup-compatibility/2006" xmlns:a14="http://schemas.microsoft.com/office/drawing/2010/main">
        <mc:Choice Requires="a14">
          <p:sp>
            <p:nvSpPr>
              <p:cNvPr id="112" name="Rectangular Callout 111"/>
              <p:cNvSpPr/>
              <p:nvPr/>
            </p:nvSpPr>
            <p:spPr>
              <a:xfrm>
                <a:off x="3140765" y="181575"/>
                <a:ext cx="7358219" cy="1281691"/>
              </a:xfrm>
              <a:prstGeom prst="wedgeRectCallout">
                <a:avLst>
                  <a:gd name="adj1" fmla="val 59634"/>
                  <a:gd name="adj2" fmla="val 4385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It is easy to see that if </a:t>
                </a:r>
                <a14:m>
                  <m:oMath xmlns:m="http://schemas.openxmlformats.org/officeDocument/2006/math">
                    <m:r>
                      <a:rPr lang="en-IN" sz="2400" b="0" i="1" smtClean="0">
                        <a:solidFill>
                          <a:schemeClr val="tx1"/>
                        </a:solidFill>
                        <a:latin typeface="Cambria Math" panose="02040503050406030204" pitchFamily="18" charset="0"/>
                      </a:rPr>
                      <m:t>𝐴</m:t>
                    </m:r>
                  </m:oMath>
                </a14:m>
                <a:r>
                  <a:rPr lang="en-IN" sz="2400" dirty="0" smtClean="0">
                    <a:solidFill>
                      <a:schemeClr val="tx1"/>
                    </a:solidFill>
                    <a:latin typeface="+mj-lt"/>
                  </a:rPr>
                  <a:t> is orthonormal i.e. its columns are unit L2 norm as well as pairwise orthogonal, then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𝐴</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𝐴</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𝐼</m:t>
                    </m:r>
                  </m:oMath>
                </a14:m>
                <a:r>
                  <a:rPr lang="en-IN" sz="2400" dirty="0" smtClean="0">
                    <a:solidFill>
                      <a:schemeClr val="tx1"/>
                    </a:solidFill>
                    <a:latin typeface="+mj-lt"/>
                  </a:rPr>
                  <a:t> i.e. </a:t>
                </a:r>
                <a14:m>
                  <m:oMath xmlns:m="http://schemas.openxmlformats.org/officeDocument/2006/math">
                    <m:r>
                      <a:rPr lang="en-IN" sz="2400" b="0" i="1" smtClean="0">
                        <a:solidFill>
                          <a:schemeClr val="tx1"/>
                        </a:solidFill>
                        <a:latin typeface="Cambria Math" panose="02040503050406030204" pitchFamily="18" charset="0"/>
                      </a:rPr>
                      <m:t>𝐴</m:t>
                    </m:r>
                  </m:oMath>
                </a14:m>
                <a:r>
                  <a:rPr lang="en-IN" sz="2400" dirty="0" smtClean="0">
                    <a:solidFill>
                      <a:schemeClr val="tx1"/>
                    </a:solidFill>
                    <a:latin typeface="+mj-lt"/>
                  </a:rPr>
                  <a:t> has an inverse and that inverse is simply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𝐴</m:t>
                        </m:r>
                      </m:e>
                      <m:sup>
                        <m:r>
                          <a:rPr lang="en-IN" sz="2400" b="0" i="1" smtClean="0">
                            <a:solidFill>
                              <a:schemeClr val="tx1"/>
                            </a:solidFill>
                            <a:latin typeface="Cambria Math" panose="02040503050406030204" pitchFamily="18" charset="0"/>
                          </a:rPr>
                          <m:t>⊤</m:t>
                        </m:r>
                      </m:sup>
                    </m:sSup>
                  </m:oMath>
                </a14:m>
                <a:endParaRPr lang="en-IN" sz="2400" dirty="0" smtClean="0">
                  <a:solidFill>
                    <a:schemeClr val="tx1"/>
                  </a:solidFill>
                  <a:latin typeface="+mj-lt"/>
                </a:endParaRPr>
              </a:p>
            </p:txBody>
          </p:sp>
        </mc:Choice>
        <mc:Fallback xmlns="">
          <p:sp>
            <p:nvSpPr>
              <p:cNvPr id="112" name="Rectangular Callout 111"/>
              <p:cNvSpPr>
                <a:spLocks noRot="1" noChangeAspect="1" noMove="1" noResize="1" noEditPoints="1" noAdjustHandles="1" noChangeArrowheads="1" noChangeShapeType="1" noTextEdit="1"/>
              </p:cNvSpPr>
              <p:nvPr/>
            </p:nvSpPr>
            <p:spPr>
              <a:xfrm>
                <a:off x="3140765" y="181575"/>
                <a:ext cx="7358219" cy="1281691"/>
              </a:xfrm>
              <a:prstGeom prst="wedgeRectCallout">
                <a:avLst>
                  <a:gd name="adj1" fmla="val 59634"/>
                  <a:gd name="adj2" fmla="val 43859"/>
                </a:avLst>
              </a:prstGeom>
              <a:blipFill>
                <a:blip r:embed="rId7"/>
                <a:stretch>
                  <a:fillRect l="-752" b="-5556"/>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5" name="Rectangular Callout 114"/>
              <p:cNvSpPr/>
              <p:nvPr/>
            </p:nvSpPr>
            <p:spPr>
              <a:xfrm>
                <a:off x="552367" y="1564420"/>
                <a:ext cx="9952075" cy="2433478"/>
              </a:xfrm>
              <a:prstGeom prst="wedgeRectCallout">
                <a:avLst>
                  <a:gd name="adj1" fmla="val 57278"/>
                  <a:gd name="adj2" fmla="val -5307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prstClr val="black"/>
                    </a:solidFill>
                    <a:latin typeface="Calibri Light" panose="020F0302020204030204"/>
                  </a:rPr>
                  <a:t>It is also true that if </a:t>
                </a:r>
                <a14:m>
                  <m:oMath xmlns:m="http://schemas.openxmlformats.org/officeDocument/2006/math">
                    <m:r>
                      <a:rPr lang="en-IN" sz="2400" i="1">
                        <a:solidFill>
                          <a:prstClr val="black"/>
                        </a:solidFill>
                        <a:latin typeface="Cambria Math" panose="02040503050406030204" pitchFamily="18" charset="0"/>
                      </a:rPr>
                      <m:t>𝐴</m:t>
                    </m:r>
                    <m:r>
                      <a:rPr lang="en-IN" sz="2400" b="0" i="1" smtClean="0">
                        <a:solidFill>
                          <a:prstClr val="black"/>
                        </a:solidFill>
                        <a:latin typeface="Cambria Math" panose="02040503050406030204" pitchFamily="18" charset="0"/>
                      </a:rPr>
                      <m:t>=</m:t>
                    </m:r>
                    <m:d>
                      <m:dPr>
                        <m:begChr m:val="["/>
                        <m:endChr m:val="]"/>
                        <m:ctrlPr>
                          <a:rPr lang="en-IN" sz="2400" b="0" i="1" smtClean="0">
                            <a:solidFill>
                              <a:prstClr val="black"/>
                            </a:solidFill>
                            <a:latin typeface="Cambria Math" panose="02040503050406030204" pitchFamily="18" charset="0"/>
                          </a:rPr>
                        </m:ctrlPr>
                      </m:dPr>
                      <m:e>
                        <m:sSub>
                          <m:sSubPr>
                            <m:ctrlPr>
                              <a:rPr lang="en-IN" sz="2400" b="0" i="1" smtClean="0">
                                <a:solidFill>
                                  <a:prstClr val="black"/>
                                </a:solidFill>
                                <a:latin typeface="Cambria Math" panose="02040503050406030204" pitchFamily="18" charset="0"/>
                              </a:rPr>
                            </m:ctrlPr>
                          </m:sSubPr>
                          <m:e>
                            <m:r>
                              <a:rPr lang="en-IN" sz="2400" b="1" i="0" smtClean="0">
                                <a:solidFill>
                                  <a:prstClr val="black"/>
                                </a:solidFill>
                                <a:latin typeface="Cambria Math" panose="02040503050406030204" pitchFamily="18" charset="0"/>
                              </a:rPr>
                              <m:t>𝐚</m:t>
                            </m:r>
                          </m:e>
                          <m:sub>
                            <m:r>
                              <a:rPr lang="en-IN" sz="2400" b="0" i="1" smtClean="0">
                                <a:solidFill>
                                  <a:prstClr val="black"/>
                                </a:solidFill>
                                <a:latin typeface="Cambria Math" panose="02040503050406030204" pitchFamily="18" charset="0"/>
                              </a:rPr>
                              <m:t>1</m:t>
                            </m:r>
                          </m:sub>
                        </m:sSub>
                        <m:r>
                          <a:rPr lang="en-IN" sz="2400" b="0" i="1" smtClean="0">
                            <a:solidFill>
                              <a:prstClr val="black"/>
                            </a:solidFill>
                            <a:latin typeface="Cambria Math" panose="02040503050406030204" pitchFamily="18" charset="0"/>
                          </a:rPr>
                          <m:t>,</m:t>
                        </m:r>
                        <m:sSub>
                          <m:sSubPr>
                            <m:ctrlPr>
                              <a:rPr lang="en-IN" sz="2400" b="0" i="1" smtClean="0">
                                <a:solidFill>
                                  <a:prstClr val="black"/>
                                </a:solidFill>
                                <a:latin typeface="Cambria Math" panose="02040503050406030204" pitchFamily="18" charset="0"/>
                              </a:rPr>
                            </m:ctrlPr>
                          </m:sSubPr>
                          <m:e>
                            <m:r>
                              <a:rPr lang="en-IN" sz="2400" b="1" i="0" smtClean="0">
                                <a:solidFill>
                                  <a:prstClr val="black"/>
                                </a:solidFill>
                                <a:latin typeface="Cambria Math" panose="02040503050406030204" pitchFamily="18" charset="0"/>
                              </a:rPr>
                              <m:t>𝐚</m:t>
                            </m:r>
                          </m:e>
                          <m:sub>
                            <m:r>
                              <a:rPr lang="en-IN" sz="2400" b="0" i="1" smtClean="0">
                                <a:solidFill>
                                  <a:prstClr val="black"/>
                                </a:solidFill>
                                <a:latin typeface="Cambria Math" panose="02040503050406030204" pitchFamily="18" charset="0"/>
                              </a:rPr>
                              <m:t>2</m:t>
                            </m:r>
                          </m:sub>
                        </m:sSub>
                        <m:r>
                          <a:rPr lang="en-IN" sz="2400" b="0" i="1" smtClean="0">
                            <a:solidFill>
                              <a:prstClr val="black"/>
                            </a:solidFill>
                            <a:latin typeface="Cambria Math" panose="02040503050406030204" pitchFamily="18" charset="0"/>
                          </a:rPr>
                          <m:t>,…,</m:t>
                        </m:r>
                        <m:sSub>
                          <m:sSubPr>
                            <m:ctrlPr>
                              <a:rPr lang="en-IN" sz="2400" b="0" i="1" smtClean="0">
                                <a:solidFill>
                                  <a:prstClr val="black"/>
                                </a:solidFill>
                                <a:latin typeface="Cambria Math" panose="02040503050406030204" pitchFamily="18" charset="0"/>
                              </a:rPr>
                            </m:ctrlPr>
                          </m:sSubPr>
                          <m:e>
                            <m:r>
                              <a:rPr lang="en-IN" sz="2400" b="1" i="0" smtClean="0">
                                <a:solidFill>
                                  <a:prstClr val="black"/>
                                </a:solidFill>
                                <a:latin typeface="Cambria Math" panose="02040503050406030204" pitchFamily="18" charset="0"/>
                              </a:rPr>
                              <m:t>𝐚</m:t>
                            </m:r>
                          </m:e>
                          <m:sub>
                            <m:r>
                              <a:rPr lang="en-IN" sz="2400" b="0" i="1" smtClean="0">
                                <a:solidFill>
                                  <a:prstClr val="black"/>
                                </a:solidFill>
                                <a:latin typeface="Cambria Math" panose="02040503050406030204" pitchFamily="18" charset="0"/>
                              </a:rPr>
                              <m:t>𝑑</m:t>
                            </m:r>
                          </m:sub>
                        </m:sSub>
                      </m:e>
                    </m:d>
                  </m:oMath>
                </a14:m>
                <a:r>
                  <a:rPr lang="en-IN" sz="2400" dirty="0">
                    <a:solidFill>
                      <a:prstClr val="black"/>
                    </a:solidFill>
                    <a:latin typeface="Calibri Light" panose="020F0302020204030204"/>
                  </a:rPr>
                  <a:t> is orthonormal, then </a:t>
                </a:r>
                <a14:m>
                  <m:oMath xmlns:m="http://schemas.openxmlformats.org/officeDocument/2006/math">
                    <m:r>
                      <a:rPr lang="en-IN" sz="2400" i="1">
                        <a:solidFill>
                          <a:prstClr val="black"/>
                        </a:solidFill>
                        <a:latin typeface="Cambria Math" panose="02040503050406030204" pitchFamily="18" charset="0"/>
                      </a:rPr>
                      <m:t>𝐴</m:t>
                    </m:r>
                    <m:sSup>
                      <m:sSupPr>
                        <m:ctrlPr>
                          <a:rPr lang="en-IN" sz="2400" i="1">
                            <a:solidFill>
                              <a:prstClr val="black"/>
                            </a:solidFill>
                            <a:latin typeface="Cambria Math" panose="02040503050406030204" pitchFamily="18" charset="0"/>
                          </a:rPr>
                        </m:ctrlPr>
                      </m:sSupPr>
                      <m:e>
                        <m:r>
                          <a:rPr lang="en-IN" sz="2400" i="1">
                            <a:solidFill>
                              <a:prstClr val="black"/>
                            </a:solidFill>
                            <a:latin typeface="Cambria Math" panose="02040503050406030204" pitchFamily="18" charset="0"/>
                          </a:rPr>
                          <m:t>𝐴</m:t>
                        </m:r>
                      </m:e>
                      <m:sup>
                        <m:r>
                          <a:rPr lang="en-IN" sz="2400" i="1">
                            <a:solidFill>
                              <a:prstClr val="black"/>
                            </a:solidFill>
                            <a:latin typeface="Cambria Math" panose="02040503050406030204" pitchFamily="18" charset="0"/>
                          </a:rPr>
                          <m:t>⊤</m:t>
                        </m:r>
                      </m:sup>
                    </m:sSup>
                    <m:r>
                      <a:rPr lang="en-IN" sz="2400" i="1">
                        <a:solidFill>
                          <a:prstClr val="black"/>
                        </a:solidFill>
                        <a:latin typeface="Cambria Math" panose="02040503050406030204" pitchFamily="18" charset="0"/>
                      </a:rPr>
                      <m:t>=</m:t>
                    </m:r>
                    <m:r>
                      <a:rPr lang="en-IN" sz="2400" i="1">
                        <a:solidFill>
                          <a:prstClr val="black"/>
                        </a:solidFill>
                        <a:latin typeface="Cambria Math" panose="02040503050406030204" pitchFamily="18" charset="0"/>
                      </a:rPr>
                      <m:t>𝐼</m:t>
                    </m:r>
                  </m:oMath>
                </a14:m>
                <a:r>
                  <a:rPr lang="en-IN" sz="2400" dirty="0">
                    <a:solidFill>
                      <a:prstClr val="black"/>
                    </a:solidFill>
                    <a:latin typeface="Calibri Light" panose="020F0302020204030204"/>
                  </a:rPr>
                  <a:t> as </a:t>
                </a:r>
                <a:r>
                  <a:rPr lang="en-IN" sz="2400" dirty="0" smtClean="0">
                    <a:solidFill>
                      <a:prstClr val="black"/>
                    </a:solidFill>
                    <a:latin typeface="Calibri Light" panose="020F0302020204030204"/>
                  </a:rPr>
                  <a:t>well. To see this, notice that for any </a:t>
                </a:r>
                <a14:m>
                  <m:oMath xmlns:m="http://schemas.openxmlformats.org/officeDocument/2006/math">
                    <m:sSub>
                      <m:sSubPr>
                        <m:ctrlPr>
                          <a:rPr lang="en-IN" sz="2400" b="1" i="1" smtClean="0">
                            <a:solidFill>
                              <a:prstClr val="black"/>
                            </a:solidFill>
                            <a:latin typeface="Cambria Math" panose="02040503050406030204" pitchFamily="18" charset="0"/>
                          </a:rPr>
                        </m:ctrlPr>
                      </m:sSubPr>
                      <m:e>
                        <m:r>
                          <a:rPr lang="en-IN" sz="2400" b="1" i="0" smtClean="0">
                            <a:solidFill>
                              <a:prstClr val="black"/>
                            </a:solidFill>
                            <a:latin typeface="Cambria Math" panose="02040503050406030204" pitchFamily="18" charset="0"/>
                          </a:rPr>
                          <m:t>𝐚</m:t>
                        </m:r>
                      </m:e>
                      <m:sub>
                        <m:r>
                          <a:rPr lang="en-IN" sz="2400" b="0" i="1" smtClean="0">
                            <a:solidFill>
                              <a:prstClr val="black"/>
                            </a:solidFill>
                            <a:latin typeface="Cambria Math" panose="02040503050406030204" pitchFamily="18" charset="0"/>
                          </a:rPr>
                          <m:t>𝑖</m:t>
                        </m:r>
                      </m:sub>
                    </m:sSub>
                  </m:oMath>
                </a14:m>
                <a:r>
                  <a:rPr lang="en-IN" sz="2400" dirty="0" smtClean="0">
                    <a:solidFill>
                      <a:schemeClr val="tx1"/>
                    </a:solidFill>
                    <a:latin typeface="+mj-lt"/>
                  </a:rPr>
                  <a:t>, we have</a:t>
                </a:r>
                <a:r>
                  <a:rPr lang="en-IN" sz="2400" b="1" dirty="0" smtClean="0">
                    <a:solidFill>
                      <a:schemeClr val="tx1"/>
                    </a:solidFill>
                    <a:latin typeface="+mj-lt"/>
                  </a:rPr>
                  <a:t> </a:t>
                </a:r>
                <a14:m>
                  <m:oMath xmlns:m="http://schemas.openxmlformats.org/officeDocument/2006/math">
                    <m:r>
                      <a:rPr lang="en-IN" sz="2400" b="0" i="1" smtClean="0">
                        <a:solidFill>
                          <a:prstClr val="black"/>
                        </a:solidFill>
                        <a:latin typeface="Cambria Math" panose="02040503050406030204" pitchFamily="18" charset="0"/>
                      </a:rPr>
                      <m:t>𝐴</m:t>
                    </m:r>
                    <m:sSup>
                      <m:sSupPr>
                        <m:ctrlPr>
                          <a:rPr lang="en-IN" sz="2400" b="0" i="1" smtClean="0">
                            <a:solidFill>
                              <a:prstClr val="black"/>
                            </a:solidFill>
                            <a:latin typeface="Cambria Math" panose="02040503050406030204" pitchFamily="18" charset="0"/>
                          </a:rPr>
                        </m:ctrlPr>
                      </m:sSupPr>
                      <m:e>
                        <m:r>
                          <a:rPr lang="en-IN" sz="2400" b="0" i="1" smtClean="0">
                            <a:solidFill>
                              <a:prstClr val="black"/>
                            </a:solidFill>
                            <a:latin typeface="Cambria Math" panose="02040503050406030204" pitchFamily="18" charset="0"/>
                          </a:rPr>
                          <m:t>𝐴</m:t>
                        </m:r>
                      </m:e>
                      <m:sup>
                        <m:r>
                          <a:rPr lang="en-IN" sz="2400" b="0" i="1" smtClean="0">
                            <a:solidFill>
                              <a:prstClr val="black"/>
                            </a:solidFill>
                            <a:latin typeface="Cambria Math" panose="02040503050406030204" pitchFamily="18" charset="0"/>
                          </a:rPr>
                          <m:t>⊤</m:t>
                        </m:r>
                      </m:sup>
                    </m:sSup>
                    <m:sSub>
                      <m:sSubPr>
                        <m:ctrlPr>
                          <a:rPr lang="en-IN" sz="2400" b="1" i="1" smtClean="0">
                            <a:solidFill>
                              <a:prstClr val="black"/>
                            </a:solidFill>
                            <a:latin typeface="Cambria Math" panose="02040503050406030204" pitchFamily="18" charset="0"/>
                          </a:rPr>
                        </m:ctrlPr>
                      </m:sSubPr>
                      <m:e>
                        <m:r>
                          <a:rPr lang="en-IN" sz="2400" b="1" i="0" smtClean="0">
                            <a:solidFill>
                              <a:prstClr val="black"/>
                            </a:solidFill>
                            <a:latin typeface="Cambria Math" panose="02040503050406030204" pitchFamily="18" charset="0"/>
                          </a:rPr>
                          <m:t>𝐚</m:t>
                        </m:r>
                      </m:e>
                      <m:sub>
                        <m:r>
                          <a:rPr lang="en-IN" sz="2400" b="0" i="1" smtClean="0">
                            <a:solidFill>
                              <a:prstClr val="black"/>
                            </a:solidFill>
                            <a:latin typeface="Cambria Math" panose="02040503050406030204" pitchFamily="18" charset="0"/>
                          </a:rPr>
                          <m:t>𝑖</m:t>
                        </m:r>
                      </m:sub>
                    </m:sSub>
                    <m:r>
                      <a:rPr lang="en-IN" sz="2400" b="1" i="1" smtClean="0">
                        <a:solidFill>
                          <a:prstClr val="black"/>
                        </a:solidFill>
                        <a:latin typeface="Cambria Math" panose="02040503050406030204" pitchFamily="18" charset="0"/>
                      </a:rPr>
                      <m:t>=</m:t>
                    </m:r>
                    <m:r>
                      <a:rPr lang="en-IN" sz="2400" b="0" i="1" smtClean="0">
                        <a:solidFill>
                          <a:prstClr val="black"/>
                        </a:solidFill>
                        <a:latin typeface="Cambria Math" panose="02040503050406030204" pitchFamily="18" charset="0"/>
                      </a:rPr>
                      <m:t>𝐴</m:t>
                    </m:r>
                    <m:sSub>
                      <m:sSubPr>
                        <m:ctrlPr>
                          <a:rPr lang="en-IN" sz="2400" b="1" i="1">
                            <a:solidFill>
                              <a:prstClr val="black"/>
                            </a:solidFill>
                            <a:latin typeface="Cambria Math" panose="02040503050406030204" pitchFamily="18" charset="0"/>
                          </a:rPr>
                        </m:ctrlPr>
                      </m:sSubPr>
                      <m:e>
                        <m:r>
                          <a:rPr lang="en-IN" sz="2400" b="1">
                            <a:solidFill>
                              <a:prstClr val="black"/>
                            </a:solidFill>
                            <a:latin typeface="Cambria Math" panose="02040503050406030204" pitchFamily="18" charset="0"/>
                          </a:rPr>
                          <m:t>𝐞</m:t>
                        </m:r>
                      </m:e>
                      <m:sub>
                        <m:r>
                          <a:rPr lang="en-IN" sz="2400" i="1">
                            <a:solidFill>
                              <a:prstClr val="black"/>
                            </a:solidFill>
                            <a:latin typeface="Cambria Math" panose="02040503050406030204" pitchFamily="18" charset="0"/>
                          </a:rPr>
                          <m:t>𝑖</m:t>
                        </m:r>
                      </m:sub>
                    </m:sSub>
                    <m:r>
                      <a:rPr lang="en-IN" sz="2400" b="1" i="1" smtClean="0">
                        <a:solidFill>
                          <a:prstClr val="black"/>
                        </a:solidFill>
                        <a:latin typeface="Cambria Math" panose="02040503050406030204" pitchFamily="18" charset="0"/>
                      </a:rPr>
                      <m:t>=</m:t>
                    </m:r>
                    <m:sSub>
                      <m:sSubPr>
                        <m:ctrlPr>
                          <a:rPr lang="en-IN" sz="2400" b="1" i="1">
                            <a:solidFill>
                              <a:prstClr val="black"/>
                            </a:solidFill>
                            <a:latin typeface="Cambria Math" panose="02040503050406030204" pitchFamily="18" charset="0"/>
                          </a:rPr>
                        </m:ctrlPr>
                      </m:sSubPr>
                      <m:e>
                        <m:r>
                          <a:rPr lang="en-IN" sz="2400" b="1">
                            <a:solidFill>
                              <a:prstClr val="black"/>
                            </a:solidFill>
                            <a:latin typeface="Cambria Math" panose="02040503050406030204" pitchFamily="18" charset="0"/>
                          </a:rPr>
                          <m:t>𝐚</m:t>
                        </m:r>
                      </m:e>
                      <m:sub>
                        <m:r>
                          <a:rPr lang="en-IN" sz="2400" i="1">
                            <a:solidFill>
                              <a:prstClr val="black"/>
                            </a:solidFill>
                            <a:latin typeface="Cambria Math" panose="02040503050406030204" pitchFamily="18" charset="0"/>
                          </a:rPr>
                          <m:t>𝑖</m:t>
                        </m:r>
                      </m:sub>
                    </m:sSub>
                  </m:oMath>
                </a14:m>
                <a:r>
                  <a:rPr lang="en-IN" sz="2400" dirty="0" smtClean="0">
                    <a:solidFill>
                      <a:schemeClr val="tx1"/>
                    </a:solidFill>
                    <a:latin typeface="+mj-lt"/>
                  </a:rPr>
                  <a:t>. This means </a:t>
                </a:r>
                <a14:m>
                  <m:oMath xmlns:m="http://schemas.openxmlformats.org/officeDocument/2006/math">
                    <m:r>
                      <a:rPr lang="en-IN" sz="2400" b="0" i="1" smtClean="0">
                        <a:solidFill>
                          <a:schemeClr val="tx1"/>
                        </a:solidFill>
                        <a:latin typeface="Cambria Math" panose="02040503050406030204" pitchFamily="18" charset="0"/>
                      </a:rPr>
                      <m:t>𝐴</m:t>
                    </m:r>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𝐴</m:t>
                        </m:r>
                      </m:e>
                      <m:sup>
                        <m:r>
                          <a:rPr lang="en-IN" sz="2400" b="0" i="1" smtClean="0">
                            <a:solidFill>
                              <a:schemeClr val="tx1"/>
                            </a:solidFill>
                            <a:latin typeface="Cambria Math" panose="02040503050406030204" pitchFamily="18" charset="0"/>
                          </a:rPr>
                          <m:t>⊤</m:t>
                        </m:r>
                      </m:sup>
                    </m:sSup>
                  </m:oMath>
                </a14:m>
                <a:r>
                  <a:rPr lang="en-IN" sz="2400" dirty="0" smtClean="0">
                    <a:solidFill>
                      <a:schemeClr val="tx1"/>
                    </a:solidFill>
                    <a:latin typeface="+mj-lt"/>
                  </a:rPr>
                  <a:t> acts as an identity map to all the </a:t>
                </a:r>
                <a14:m>
                  <m:oMath xmlns:m="http://schemas.openxmlformats.org/officeDocument/2006/math">
                    <m:r>
                      <a:rPr lang="en-IN" sz="2400" b="0" i="1" smtClean="0">
                        <a:solidFill>
                          <a:schemeClr val="tx1"/>
                        </a:solidFill>
                        <a:latin typeface="Cambria Math" panose="02040503050406030204" pitchFamily="18" charset="0"/>
                      </a:rPr>
                      <m:t>𝑑</m:t>
                    </m:r>
                  </m:oMath>
                </a14:m>
                <a:r>
                  <a:rPr lang="en-IN" sz="2400" dirty="0" smtClean="0">
                    <a:solidFill>
                      <a:schemeClr val="tx1"/>
                    </a:solidFill>
                    <a:latin typeface="+mj-lt"/>
                  </a:rPr>
                  <a:t> orthonormal columns of </a:t>
                </a:r>
                <a14:m>
                  <m:oMath xmlns:m="http://schemas.openxmlformats.org/officeDocument/2006/math">
                    <m:r>
                      <a:rPr lang="en-IN" sz="2400" b="0" i="1" smtClean="0">
                        <a:solidFill>
                          <a:schemeClr val="tx1"/>
                        </a:solidFill>
                        <a:latin typeface="Cambria Math" panose="02040503050406030204" pitchFamily="18" charset="0"/>
                      </a:rPr>
                      <m:t>𝐴</m:t>
                    </m:r>
                  </m:oMath>
                </a14:m>
                <a:r>
                  <a:rPr lang="en-IN" sz="2400" dirty="0" smtClean="0">
                    <a:solidFill>
                      <a:schemeClr val="tx1"/>
                    </a:solidFill>
                    <a:latin typeface="+mj-lt"/>
                  </a:rPr>
                  <a:t>. However, any vector </a:t>
                </a:r>
                <a14:m>
                  <m:oMath xmlns:m="http://schemas.openxmlformats.org/officeDocument/2006/math">
                    <m:r>
                      <a:rPr lang="en-IN" sz="2400" b="1" i="0" smtClean="0">
                        <a:solidFill>
                          <a:schemeClr val="tx1"/>
                        </a:solidFill>
                        <a:latin typeface="Cambria Math" panose="02040503050406030204" pitchFamily="18" charset="0"/>
                      </a:rPr>
                      <m:t>𝐯</m:t>
                    </m:r>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𝑑</m:t>
                        </m:r>
                      </m:sup>
                    </m:sSup>
                  </m:oMath>
                </a14:m>
                <a:r>
                  <a:rPr lang="en-IN" sz="2400" b="1" dirty="0" smtClean="0">
                    <a:solidFill>
                      <a:schemeClr val="tx1"/>
                    </a:solidFill>
                    <a:latin typeface="+mj-lt"/>
                  </a:rPr>
                  <a:t> </a:t>
                </a:r>
                <a:r>
                  <a:rPr lang="en-IN" sz="2400" dirty="0" smtClean="0">
                    <a:solidFill>
                      <a:schemeClr val="tx1"/>
                    </a:solidFill>
                    <a:latin typeface="+mj-lt"/>
                  </a:rPr>
                  <a:t>can be written as a linear combination of the columns of </a:t>
                </a:r>
                <a14:m>
                  <m:oMath xmlns:m="http://schemas.openxmlformats.org/officeDocument/2006/math">
                    <m:r>
                      <a:rPr lang="en-IN" sz="2400" b="0" i="1" smtClean="0">
                        <a:solidFill>
                          <a:schemeClr val="tx1"/>
                        </a:solidFill>
                        <a:latin typeface="Cambria Math" panose="02040503050406030204" pitchFamily="18" charset="0"/>
                      </a:rPr>
                      <m:t>𝐴</m:t>
                    </m:r>
                  </m:oMath>
                </a14:m>
                <a:r>
                  <a:rPr lang="en-IN" sz="2400" dirty="0" smtClean="0">
                    <a:solidFill>
                      <a:schemeClr val="tx1"/>
                    </a:solidFill>
                    <a:latin typeface="+mj-lt"/>
                  </a:rPr>
                  <a:t> (since they are pairwise independent and there are </a:t>
                </a:r>
                <a14:m>
                  <m:oMath xmlns:m="http://schemas.openxmlformats.org/officeDocument/2006/math">
                    <m:r>
                      <a:rPr lang="en-IN" sz="2400" b="0" i="1" smtClean="0">
                        <a:solidFill>
                          <a:schemeClr val="tx1"/>
                        </a:solidFill>
                        <a:latin typeface="Cambria Math" panose="02040503050406030204" pitchFamily="18" charset="0"/>
                      </a:rPr>
                      <m:t>𝑑</m:t>
                    </m:r>
                  </m:oMath>
                </a14:m>
                <a:r>
                  <a:rPr lang="en-IN" sz="2400" dirty="0" smtClean="0">
                    <a:solidFill>
                      <a:schemeClr val="tx1"/>
                    </a:solidFill>
                    <a:latin typeface="+mj-lt"/>
                  </a:rPr>
                  <a:t> of them so their span is </a:t>
                </a:r>
                <a14:m>
                  <m:oMath xmlns:m="http://schemas.openxmlformats.org/officeDocument/2006/math">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𝑑</m:t>
                        </m:r>
                      </m:sup>
                    </m:sSup>
                  </m:oMath>
                </a14:m>
                <a:r>
                  <a:rPr lang="en-IN" sz="2400" dirty="0" smtClean="0">
                    <a:solidFill>
                      <a:schemeClr val="tx1"/>
                    </a:solidFill>
                    <a:latin typeface="+mj-lt"/>
                  </a:rPr>
                  <a:t>). Thus, </a:t>
                </a:r>
                <a14:m>
                  <m:oMath xmlns:m="http://schemas.openxmlformats.org/officeDocument/2006/math">
                    <m:r>
                      <a:rPr lang="en-IN" sz="2400" i="1">
                        <a:solidFill>
                          <a:schemeClr val="tx1"/>
                        </a:solidFill>
                        <a:latin typeface="Cambria Math" panose="02040503050406030204" pitchFamily="18" charset="0"/>
                      </a:rPr>
                      <m:t>𝐴</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𝐴</m:t>
                        </m:r>
                      </m:e>
                      <m:sup>
                        <m:r>
                          <a:rPr lang="en-IN" sz="2400" i="1">
                            <a:solidFill>
                              <a:schemeClr val="tx1"/>
                            </a:solidFill>
                            <a:latin typeface="Cambria Math" panose="02040503050406030204" pitchFamily="18" charset="0"/>
                          </a:rPr>
                          <m:t>⊤</m:t>
                        </m:r>
                      </m:sup>
                    </m:sSup>
                  </m:oMath>
                </a14:m>
                <a:r>
                  <a:rPr lang="en-IN" sz="2400" dirty="0" smtClean="0">
                    <a:solidFill>
                      <a:schemeClr val="tx1"/>
                    </a:solidFill>
                    <a:latin typeface="+mj-lt"/>
                  </a:rPr>
                  <a:t> must act as an identity map to all vectors </a:t>
                </a:r>
                <a14:m>
                  <m:oMath xmlns:m="http://schemas.openxmlformats.org/officeDocument/2006/math">
                    <m:r>
                      <a:rPr lang="en-IN" sz="2400" b="1">
                        <a:solidFill>
                          <a:schemeClr val="tx1"/>
                        </a:solidFill>
                        <a:latin typeface="Cambria Math" panose="02040503050406030204" pitchFamily="18" charset="0"/>
                      </a:rPr>
                      <m:t>𝐯</m:t>
                    </m:r>
                    <m:r>
                      <a:rPr lang="en-IN" sz="2400" i="1">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ℝ</m:t>
                        </m:r>
                      </m:e>
                      <m:sup>
                        <m:r>
                          <a:rPr lang="en-IN" sz="2400" i="1">
                            <a:solidFill>
                              <a:schemeClr val="tx1"/>
                            </a:solidFill>
                            <a:latin typeface="Cambria Math" panose="02040503050406030204" pitchFamily="18" charset="0"/>
                            <a:ea typeface="Cambria Math" panose="02040503050406030204" pitchFamily="18" charset="0"/>
                          </a:rPr>
                          <m:t>𝑑</m:t>
                        </m:r>
                      </m:sup>
                    </m:sSup>
                  </m:oMath>
                </a14:m>
                <a:r>
                  <a:rPr lang="en-IN" sz="2400" dirty="0" smtClean="0">
                    <a:solidFill>
                      <a:schemeClr val="tx1"/>
                    </a:solidFill>
                    <a:latin typeface="+mj-lt"/>
                  </a:rPr>
                  <a:t> and so </a:t>
                </a:r>
                <a14:m>
                  <m:oMath xmlns:m="http://schemas.openxmlformats.org/officeDocument/2006/math">
                    <m:r>
                      <a:rPr lang="en-IN" sz="2400" i="1">
                        <a:solidFill>
                          <a:prstClr val="black"/>
                        </a:solidFill>
                        <a:latin typeface="Cambria Math" panose="02040503050406030204" pitchFamily="18" charset="0"/>
                      </a:rPr>
                      <m:t>𝐴</m:t>
                    </m:r>
                    <m:sSup>
                      <m:sSupPr>
                        <m:ctrlPr>
                          <a:rPr lang="en-IN" sz="2400" i="1">
                            <a:solidFill>
                              <a:prstClr val="black"/>
                            </a:solidFill>
                            <a:latin typeface="Cambria Math" panose="02040503050406030204" pitchFamily="18" charset="0"/>
                          </a:rPr>
                        </m:ctrlPr>
                      </m:sSupPr>
                      <m:e>
                        <m:r>
                          <a:rPr lang="en-IN" sz="2400" i="1">
                            <a:solidFill>
                              <a:prstClr val="black"/>
                            </a:solidFill>
                            <a:latin typeface="Cambria Math" panose="02040503050406030204" pitchFamily="18" charset="0"/>
                          </a:rPr>
                          <m:t>𝐴</m:t>
                        </m:r>
                      </m:e>
                      <m:sup>
                        <m:r>
                          <a:rPr lang="en-IN" sz="2400" i="1">
                            <a:solidFill>
                              <a:prstClr val="black"/>
                            </a:solidFill>
                            <a:latin typeface="Cambria Math" panose="02040503050406030204" pitchFamily="18" charset="0"/>
                          </a:rPr>
                          <m:t>⊤</m:t>
                        </m:r>
                      </m:sup>
                    </m:sSup>
                    <m:r>
                      <a:rPr lang="en-IN" sz="2400" i="1">
                        <a:solidFill>
                          <a:prstClr val="black"/>
                        </a:solidFill>
                        <a:latin typeface="Cambria Math" panose="02040503050406030204" pitchFamily="18" charset="0"/>
                      </a:rPr>
                      <m:t>=</m:t>
                    </m:r>
                    <m:r>
                      <a:rPr lang="en-IN" sz="2400" i="1">
                        <a:solidFill>
                          <a:prstClr val="black"/>
                        </a:solidFill>
                        <a:latin typeface="Cambria Math" panose="02040503050406030204" pitchFamily="18" charset="0"/>
                      </a:rPr>
                      <m:t>𝐼</m:t>
                    </m:r>
                  </m:oMath>
                </a14:m>
                <a:endParaRPr lang="en-IN" sz="2400" dirty="0" smtClean="0">
                  <a:solidFill>
                    <a:schemeClr val="tx1"/>
                  </a:solidFill>
                  <a:latin typeface="+mj-lt"/>
                </a:endParaRPr>
              </a:p>
            </p:txBody>
          </p:sp>
        </mc:Choice>
        <mc:Fallback xmlns="">
          <p:sp>
            <p:nvSpPr>
              <p:cNvPr id="115" name="Rectangular Callout 114"/>
              <p:cNvSpPr>
                <a:spLocks noRot="1" noChangeAspect="1" noMove="1" noResize="1" noEditPoints="1" noAdjustHandles="1" noChangeArrowheads="1" noChangeShapeType="1" noTextEdit="1"/>
              </p:cNvSpPr>
              <p:nvPr/>
            </p:nvSpPr>
            <p:spPr>
              <a:xfrm>
                <a:off x="552367" y="1564420"/>
                <a:ext cx="9952075" cy="2433478"/>
              </a:xfrm>
              <a:prstGeom prst="wedgeRectCallout">
                <a:avLst>
                  <a:gd name="adj1" fmla="val 57278"/>
                  <a:gd name="adj2" fmla="val -53075"/>
                </a:avLst>
              </a:prstGeom>
              <a:blipFill>
                <a:blip r:embed="rId8"/>
                <a:stretch>
                  <a:fillRect l="-626" b="-215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8636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2700000">
                                      <p:cBhvr>
                                        <p:cTn id="26" dur="1000" fill="hold"/>
                                        <p:tgtEl>
                                          <p:spTgt spid="26"/>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grpId="0" nodeType="clickEffect">
                                  <p:stCondLst>
                                    <p:cond delay="0"/>
                                  </p:stCondLst>
                                  <p:childTnLst>
                                    <p:animMotion origin="layout" path="M 3.33333E-6 -1.11111E-6 L 0.13333 -1.11111E-6 " pathEditMode="relative" rAng="0" ptsTypes="AA">
                                      <p:cBhvr>
                                        <p:cTn id="30" dur="1000" fill="hold"/>
                                        <p:tgtEl>
                                          <p:spTgt spid="69"/>
                                        </p:tgtEl>
                                        <p:attrNameLst>
                                          <p:attrName>ppt_x</p:attrName>
                                          <p:attrName>ppt_y</p:attrName>
                                        </p:attrNameLst>
                                      </p:cBhvr>
                                      <p:rCtr x="6667" y="0"/>
                                    </p:animMotion>
                                  </p:childTnLst>
                                </p:cTn>
                              </p:par>
                              <p:par>
                                <p:cTn id="31" presetID="35" presetClass="path" presetSubtype="0" accel="50000" decel="50000" fill="hold" grpId="0" nodeType="withEffect">
                                  <p:stCondLst>
                                    <p:cond delay="0"/>
                                  </p:stCondLst>
                                  <p:childTnLst>
                                    <p:animMotion origin="layout" path="M 8.33333E-7 -4.07407E-6 L -0.10156 -0.00047 " pathEditMode="relative" rAng="0" ptsTypes="AA">
                                      <p:cBhvr>
                                        <p:cTn id="32" dur="1000" fill="hold"/>
                                        <p:tgtEl>
                                          <p:spTgt spid="70"/>
                                        </p:tgtEl>
                                        <p:attrNameLst>
                                          <p:attrName>ppt_x</p:attrName>
                                          <p:attrName>ppt_y</p:attrName>
                                        </p:attrNameLst>
                                      </p:cBhvr>
                                      <p:rCtr x="-5078" y="0"/>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par>
                          <p:cTn id="37" fill="hold">
                            <p:stCondLst>
                              <p:cond delay="0"/>
                            </p:stCondLst>
                            <p:childTnLst>
                              <p:par>
                                <p:cTn id="38" presetID="45" presetClass="exit" presetSubtype="0" fill="hold" nodeType="afterEffect">
                                  <p:stCondLst>
                                    <p:cond delay="0"/>
                                  </p:stCondLst>
                                  <p:childTnLst>
                                    <p:animEffect transition="out" filter="fade">
                                      <p:cBhvr>
                                        <p:cTn id="39" dur="500"/>
                                        <p:tgtEl>
                                          <p:spTgt spid="26"/>
                                        </p:tgtEl>
                                      </p:cBhvr>
                                    </p:animEffect>
                                    <p:anim calcmode="lin" valueType="num">
                                      <p:cBhvr>
                                        <p:cTn id="40" dur="50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1" dur="500"/>
                                        <p:tgtEl>
                                          <p:spTgt spid="26"/>
                                        </p:tgtEl>
                                        <p:attrNameLst>
                                          <p:attrName>ppt_h</p:attrName>
                                        </p:attrNameLst>
                                      </p:cBhvr>
                                      <p:tavLst>
                                        <p:tav tm="0">
                                          <p:val>
                                            <p:strVal val="ppt_h"/>
                                          </p:val>
                                        </p:tav>
                                        <p:tav tm="100000">
                                          <p:val>
                                            <p:strVal val="ppt_h"/>
                                          </p:val>
                                        </p:tav>
                                      </p:tavLst>
                                    </p:anim>
                                    <p:set>
                                      <p:cBhvr>
                                        <p:cTn id="42" dur="1" fill="hold">
                                          <p:stCondLst>
                                            <p:cond delay="499"/>
                                          </p:stCondLst>
                                        </p:cTn>
                                        <p:tgtEl>
                                          <p:spTgt spid="26"/>
                                        </p:tgtEl>
                                        <p:attrNameLst>
                                          <p:attrName>style.visibility</p:attrName>
                                        </p:attrNameLst>
                                      </p:cBhvr>
                                      <p:to>
                                        <p:strVal val="hidden"/>
                                      </p:to>
                                    </p:set>
                                  </p:childTnLst>
                                </p:cTn>
                              </p:par>
                            </p:childTnLst>
                          </p:cTn>
                        </p:par>
                        <p:par>
                          <p:cTn id="43" fill="hold">
                            <p:stCondLst>
                              <p:cond delay="500"/>
                            </p:stCondLst>
                            <p:childTnLst>
                              <p:par>
                                <p:cTn id="44" presetID="45" presetClass="entr" presetSubtype="0" fill="hold" nodeType="after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anim calcmode="lin" valueType="num">
                                      <p:cBhvr>
                                        <p:cTn id="47" dur="500" fill="hold"/>
                                        <p:tgtEl>
                                          <p:spTgt spid="71"/>
                                        </p:tgtEl>
                                        <p:attrNameLst>
                                          <p:attrName>ppt_w</p:attrName>
                                        </p:attrNameLst>
                                      </p:cBhvr>
                                      <p:tavLst>
                                        <p:tav tm="0" fmla="#ppt_w*sin(2.5*pi*$)">
                                          <p:val>
                                            <p:fltVal val="0"/>
                                          </p:val>
                                        </p:tav>
                                        <p:tav tm="100000">
                                          <p:val>
                                            <p:fltVal val="1"/>
                                          </p:val>
                                        </p:tav>
                                      </p:tavLst>
                                    </p:anim>
                                    <p:anim calcmode="lin" valueType="num">
                                      <p:cBhvr>
                                        <p:cTn id="48" dur="500" fill="hold"/>
                                        <p:tgtEl>
                                          <p:spTgt spid="71"/>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childTnLst>
                          </p:cTn>
                        </p:par>
                        <p:par>
                          <p:cTn id="57" fill="hold">
                            <p:stCondLst>
                              <p:cond delay="0"/>
                            </p:stCondLst>
                            <p:childTnLst>
                              <p:par>
                                <p:cTn id="58" presetID="22" presetClass="entr" presetSubtype="2" fill="hold" grpId="0" nodeType="afterEffect">
                                  <p:stCondLst>
                                    <p:cond delay="0"/>
                                  </p:stCondLst>
                                  <p:childTnLst>
                                    <p:set>
                                      <p:cBhvr>
                                        <p:cTn id="59" dur="1" fill="hold">
                                          <p:stCondLst>
                                            <p:cond delay="0"/>
                                          </p:stCondLst>
                                        </p:cTn>
                                        <p:tgtEl>
                                          <p:spTgt spid="112"/>
                                        </p:tgtEl>
                                        <p:attrNameLst>
                                          <p:attrName>style.visibility</p:attrName>
                                        </p:attrNameLst>
                                      </p:cBhvr>
                                      <p:to>
                                        <p:strVal val="visible"/>
                                      </p:to>
                                    </p:set>
                                    <p:animEffect transition="in" filter="wipe(right)">
                                      <p:cBhvr>
                                        <p:cTn id="60" dur="500"/>
                                        <p:tgtEl>
                                          <p:spTgt spid="11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115"/>
                                        </p:tgtEl>
                                        <p:attrNameLst>
                                          <p:attrName>style.visibility</p:attrName>
                                        </p:attrNameLst>
                                      </p:cBhvr>
                                      <p:to>
                                        <p:strVal val="visible"/>
                                      </p:to>
                                    </p:set>
                                    <p:animEffect transition="in" filter="wipe(right)">
                                      <p:cBhvr>
                                        <p:cTn id="65"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9" grpId="0"/>
      <p:bldP spid="69" grpId="1"/>
      <p:bldP spid="70" grpId="0"/>
      <p:bldP spid="70" grpId="1"/>
      <p:bldP spid="112" grpId="0" animBg="1"/>
      <p:bldP spid="1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Singular Value Decomposition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475437" cy="5746376"/>
              </a:xfrm>
            </p:spPr>
            <p:txBody>
              <a:bodyPr>
                <a:normAutofit/>
              </a:bodyPr>
              <a:lstStyle/>
              <a:p>
                <a:r>
                  <a:rPr lang="en-IN" dirty="0" smtClean="0"/>
                  <a:t>Let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dirty="0" smtClean="0"/>
                  <a:t> be any (possibly non-symmetric) square matrix. Then we can </a:t>
                </a:r>
                <a:r>
                  <a:rPr lang="en-IN" b="1" dirty="0" smtClean="0"/>
                  <a:t>always</a:t>
                </a:r>
                <a:r>
                  <a:rPr lang="en-IN" dirty="0" smtClean="0"/>
                  <a:t> write </a:t>
                </a:r>
                <a14:m>
                  <m:oMath xmlns:m="http://schemas.openxmlformats.org/officeDocument/2006/math">
                    <m:r>
                      <a:rPr lang="en-IN" b="0" i="1" smtClean="0">
                        <a:latin typeface="Cambria Math" panose="02040503050406030204" pitchFamily="18" charset="0"/>
                      </a:rPr>
                      <m:t>𝐴</m:t>
                    </m:r>
                  </m:oMath>
                </a14:m>
                <a:r>
                  <a:rPr lang="en-IN" dirty="0" smtClean="0"/>
                  <a:t> as a product of three matrices</a:t>
                </a:r>
                <a:br>
                  <a:rPr lang="en-IN" dirty="0" smtClean="0"/>
                </a:b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𝑈</m:t>
                    </m:r>
                    <m:r>
                      <m:rPr>
                        <m:sty m:val="p"/>
                      </m:rPr>
                      <a:rPr lang="en-IN" b="0" i="0" smtClean="0">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m:t>
                        </m:r>
                      </m:sup>
                    </m:sSup>
                  </m:oMath>
                </a14:m>
                <a:endParaRPr lang="en-IN" dirty="0" smtClean="0"/>
              </a:p>
              <a:p>
                <a:r>
                  <a:rPr lang="en-IN" dirty="0" smtClean="0"/>
                  <a:t>where </a:t>
                </a:r>
                <a14:m>
                  <m:oMath xmlns:m="http://schemas.openxmlformats.org/officeDocument/2006/math">
                    <m:r>
                      <a:rPr lang="en-IN" b="0" i="1" smtClean="0">
                        <a:latin typeface="Cambria Math" panose="02040503050406030204" pitchFamily="18" charset="0"/>
                      </a:rPr>
                      <m:t>𝑈</m:t>
                    </m:r>
                    <m:r>
                      <a:rPr lang="en-IN" b="0" i="1" smtClean="0">
                        <a:latin typeface="Cambria Math" panose="02040503050406030204" pitchFamily="18" charset="0"/>
                      </a:rPr>
                      <m:t>,</m:t>
                    </m:r>
                    <m:r>
                      <a:rPr lang="en-IN" b="0" i="1" smtClean="0">
                        <a:latin typeface="Cambria Math" panose="02040503050406030204" pitchFamily="18" charset="0"/>
                      </a:rPr>
                      <m:t>𝑉</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m:t>
                        </m:r>
                      </m:sup>
                    </m:sSup>
                  </m:oMath>
                </a14:m>
                <a:r>
                  <a:rPr lang="en-IN" dirty="0" smtClean="0"/>
                  <a:t> are orthonormal matrices and </a:t>
                </a:r>
                <a14:m>
                  <m:oMath xmlns:m="http://schemas.openxmlformats.org/officeDocument/2006/math">
                    <m:r>
                      <m:rPr>
                        <m:sty m:val="p"/>
                      </m:rPr>
                      <a:rPr lang="en-IN" b="0" i="0" smtClean="0">
                        <a:latin typeface="Cambria Math" panose="02040503050406030204" pitchFamily="18" charset="0"/>
                      </a:rPr>
                      <m:t>Σ</m:t>
                    </m:r>
                  </m:oMath>
                </a14:m>
                <a:r>
                  <a:rPr lang="en-IN" dirty="0" smtClean="0"/>
                  <a:t> is a scaling (diagonal) matrix with all entries non-negative</a:t>
                </a:r>
              </a:p>
              <a:p>
                <a:r>
                  <a:rPr lang="en-IN" dirty="0" smtClean="0"/>
                  <a:t>Thus, every linear map is simply a rotation (+ possibly axes flips, swaps), followed by axes scaling followed by another rotation (+ axes flips/swaps)</a:t>
                </a:r>
                <a:endParaRPr lang="en-IN" dirty="0"/>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475437" cy="5746376"/>
              </a:xfrm>
              <a:blipFill>
                <a:blip r:embed="rId2"/>
                <a:stretch>
                  <a:fillRect l="-1036" t="-2439" r="-216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29</a:t>
            </a:fld>
            <a:endParaRPr lang="en-US"/>
          </a:p>
        </p:txBody>
      </p:sp>
      <p:grpSp>
        <p:nvGrpSpPr>
          <p:cNvPr id="5" name="Group 4"/>
          <p:cNvGrpSpPr/>
          <p:nvPr/>
        </p:nvGrpSpPr>
        <p:grpSpPr>
          <a:xfrm>
            <a:off x="7526957" y="1111624"/>
            <a:ext cx="4326726" cy="3344873"/>
            <a:chOff x="7526957" y="1111624"/>
            <a:chExt cx="4326726" cy="3344873"/>
          </a:xfrm>
        </p:grpSpPr>
        <p:cxnSp>
          <p:nvCxnSpPr>
            <p:cNvPr id="6" name="Straight Arrow Connector 5"/>
            <p:cNvCxnSpPr/>
            <p:nvPr/>
          </p:nvCxnSpPr>
          <p:spPr>
            <a:xfrm flipV="1">
              <a:off x="9688945" y="1802070"/>
              <a:ext cx="1480914" cy="980706"/>
            </a:xfrm>
            <a:prstGeom prst="straightConnector1">
              <a:avLst/>
            </a:prstGeom>
            <a:noFill/>
            <a:ln w="38100" cap="flat" cmpd="sng" algn="ctr">
              <a:solidFill>
                <a:schemeClr val="bg1">
                  <a:lumMod val="65000"/>
                </a:schemeClr>
              </a:solidFill>
              <a:prstDash val="solid"/>
              <a:tailEnd type="triangle" w="lg" len="lg"/>
            </a:ln>
            <a:effectLst/>
          </p:spPr>
        </p:cxnSp>
        <p:cxnSp>
          <p:nvCxnSpPr>
            <p:cNvPr id="7" name="Straight Connector 6"/>
            <p:cNvCxnSpPr/>
            <p:nvPr/>
          </p:nvCxnSpPr>
          <p:spPr>
            <a:xfrm>
              <a:off x="771714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1078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704418"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98056"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691694"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8533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67897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17261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63499"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9690320" y="-858931"/>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9690320" y="-365293"/>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9690320" y="128346"/>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9690320" y="621984"/>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7526957" y="3278985"/>
              <a:ext cx="43267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526957" y="3772623"/>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7526957" y="4263689"/>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688945" y="2289136"/>
              <a:ext cx="5499" cy="493640"/>
            </a:xfrm>
            <a:prstGeom prst="straightConnector1">
              <a:avLst/>
            </a:prstGeom>
            <a:noFill/>
            <a:ln w="38100" cap="flat" cmpd="sng" algn="ctr">
              <a:solidFill>
                <a:schemeClr val="bg1">
                  <a:lumMod val="65000"/>
                </a:schemeClr>
              </a:solidFill>
              <a:prstDash val="solid"/>
              <a:tailEnd type="triangle" w="lg" len="lg"/>
            </a:ln>
            <a:effectLst/>
          </p:spPr>
        </p:cxnSp>
        <p:cxnSp>
          <p:nvCxnSpPr>
            <p:cNvPr id="24" name="Straight Arrow Connector 23"/>
            <p:cNvCxnSpPr/>
            <p:nvPr/>
          </p:nvCxnSpPr>
          <p:spPr>
            <a:xfrm>
              <a:off x="9686194" y="2781349"/>
              <a:ext cx="499138" cy="3997"/>
            </a:xfrm>
            <a:prstGeom prst="straightConnector1">
              <a:avLst/>
            </a:prstGeom>
            <a:noFill/>
            <a:ln w="38100" cap="flat" cmpd="sng" algn="ctr">
              <a:solidFill>
                <a:schemeClr val="bg1">
                  <a:lumMod val="65000"/>
                </a:schemeClr>
              </a:solidFill>
              <a:prstDash val="solid"/>
              <a:tailEnd type="triangle" w="lg" len="lg"/>
            </a:ln>
            <a:effectLst/>
          </p:spPr>
        </p:cxnSp>
      </p:grpSp>
      <p:grpSp>
        <p:nvGrpSpPr>
          <p:cNvPr id="25" name="Group 24"/>
          <p:cNvGrpSpPr/>
          <p:nvPr/>
        </p:nvGrpSpPr>
        <p:grpSpPr>
          <a:xfrm>
            <a:off x="7526957" y="1115573"/>
            <a:ext cx="4326726" cy="3344873"/>
            <a:chOff x="7526957" y="1111624"/>
            <a:chExt cx="4326726" cy="3344873"/>
          </a:xfrm>
        </p:grpSpPr>
        <p:cxnSp>
          <p:nvCxnSpPr>
            <p:cNvPr id="26" name="Straight Arrow Connector 25"/>
            <p:cNvCxnSpPr/>
            <p:nvPr/>
          </p:nvCxnSpPr>
          <p:spPr>
            <a:xfrm flipV="1">
              <a:off x="9688945" y="1802070"/>
              <a:ext cx="1480914" cy="980706"/>
            </a:xfrm>
            <a:prstGeom prst="straightConnector1">
              <a:avLst/>
            </a:prstGeom>
            <a:noFill/>
            <a:ln w="38100" cap="flat" cmpd="sng" algn="ctr">
              <a:solidFill>
                <a:schemeClr val="accent3"/>
              </a:solidFill>
              <a:prstDash val="solid"/>
              <a:tailEnd type="triangle" w="lg" len="lg"/>
            </a:ln>
            <a:effectLst/>
          </p:spPr>
        </p:cxnSp>
        <p:cxnSp>
          <p:nvCxnSpPr>
            <p:cNvPr id="27" name="Straight Connector 26"/>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067897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526957" y="3772623"/>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44" name="Straight Arrow Connector 43"/>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grpSp>
      <p:pic>
        <p:nvPicPr>
          <p:cNvPr id="107" name="Picture 106"/>
          <p:cNvPicPr>
            <a:picLocks noChangeAspect="1"/>
          </p:cNvPicPr>
          <p:nvPr/>
        </p:nvPicPr>
        <p:blipFill>
          <a:blip r:embed="rId3"/>
          <a:stretch>
            <a:fillRect/>
          </a:stretch>
        </p:blipFill>
        <p:spPr>
          <a:xfrm>
            <a:off x="7096816" y="203081"/>
            <a:ext cx="5169856" cy="5169856"/>
          </a:xfrm>
          <a:prstGeom prst="rect">
            <a:avLst/>
          </a:prstGeom>
        </p:spPr>
      </p:pic>
      <mc:AlternateContent xmlns:mc="http://schemas.openxmlformats.org/markup-compatibility/2006" xmlns:a14="http://schemas.microsoft.com/office/drawing/2010/main">
        <mc:Choice Requires="a14">
          <p:sp>
            <p:nvSpPr>
              <p:cNvPr id="108" name="TextBox 107"/>
              <p:cNvSpPr txBox="1"/>
              <p:nvPr/>
            </p:nvSpPr>
            <p:spPr>
              <a:xfrm>
                <a:off x="6728791" y="5387544"/>
                <a:ext cx="5905905" cy="1188210"/>
              </a:xfrm>
              <a:prstGeom prst="rect">
                <a:avLst/>
              </a:prstGeom>
              <a:noFill/>
            </p:spPr>
            <p:txBody>
              <a:bodyPr wrap="square" rtlCol="0">
                <a:spAutoFit/>
              </a:bodyPr>
              <a:lstStyle/>
              <a:p>
                <a14:m>
                  <m:oMath xmlns:m="http://schemas.openxmlformats.org/officeDocument/2006/math">
                    <m:r>
                      <a:rPr lang="en-IN" sz="3200" b="0" i="1" smtClean="0">
                        <a:latin typeface="Cambria Math" panose="02040503050406030204" pitchFamily="18" charset="0"/>
                      </a:rPr>
                      <m:t>𝐴</m:t>
                    </m:r>
                    <m:r>
                      <a:rPr lang="en-IN" sz="3200" b="0" i="1" smtClean="0">
                        <a:latin typeface="Cambria Math" panose="02040503050406030204" pitchFamily="18" charset="0"/>
                      </a:rPr>
                      <m:t>=</m:t>
                    </m:r>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3</m:t>
                        </m:r>
                      </m:num>
                      <m:den>
                        <m:r>
                          <a:rPr lang="en-IN" sz="3200" b="0" i="1" smtClean="0">
                            <a:latin typeface="Cambria Math" panose="02040503050406030204" pitchFamily="18" charset="0"/>
                          </a:rPr>
                          <m:t>8</m:t>
                        </m:r>
                        <m:rad>
                          <m:radPr>
                            <m:degHide m:val="on"/>
                            <m:ctrlPr>
                              <a:rPr lang="en-IN" sz="3200" b="0" i="1" smtClean="0">
                                <a:latin typeface="Cambria Math" panose="02040503050406030204" pitchFamily="18" charset="0"/>
                              </a:rPr>
                            </m:ctrlPr>
                          </m:radPr>
                          <m:deg/>
                          <m:e>
                            <m:r>
                              <a:rPr lang="en-IN" sz="3200" b="0" i="1" smtClean="0">
                                <a:latin typeface="Cambria Math" panose="02040503050406030204" pitchFamily="18" charset="0"/>
                              </a:rPr>
                              <m:t>2</m:t>
                            </m:r>
                          </m:e>
                        </m:rad>
                      </m:den>
                    </m:f>
                    <m:r>
                      <a:rPr lang="en-IN" sz="3200" b="0" i="1" smtClean="0">
                        <a:latin typeface="Cambria Math" panose="02040503050406030204" pitchFamily="18" charset="0"/>
                      </a:rPr>
                      <m:t>⋅</m:t>
                    </m:r>
                    <m:d>
                      <m:dPr>
                        <m:begChr m:val="["/>
                        <m:endChr m:val="]"/>
                        <m:ctrlPr>
                          <a:rPr lang="en-IN" sz="3200" b="0" i="1" smtClean="0">
                            <a:latin typeface="Cambria Math" panose="02040503050406030204" pitchFamily="18" charset="0"/>
                          </a:rPr>
                        </m:ctrlPr>
                      </m:dPr>
                      <m:e>
                        <m:m>
                          <m:mPr>
                            <m:mcs>
                              <m:mc>
                                <m:mcPr>
                                  <m:count m:val="2"/>
                                  <m:mcJc m:val="center"/>
                                </m:mcPr>
                              </m:mc>
                            </m:mcs>
                            <m:ctrlPr>
                              <a:rPr lang="en-IN" sz="3200" b="0" i="1" smtClean="0">
                                <a:latin typeface="Cambria Math" panose="02040503050406030204" pitchFamily="18" charset="0"/>
                              </a:rPr>
                            </m:ctrlPr>
                          </m:mPr>
                          <m:mr>
                            <m:e>
                              <m:r>
                                <a:rPr lang="en-IN" sz="3200" i="1">
                                  <a:latin typeface="Cambria Math" panose="02040503050406030204" pitchFamily="18" charset="0"/>
                                </a:rPr>
                                <m:t>2</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3</m:t>
                                  </m:r>
                                </m:e>
                              </m:rad>
                              <m:r>
                                <a:rPr lang="en-IN" sz="3200" b="0" i="1" smtClean="0">
                                  <a:latin typeface="Cambria Math" panose="02040503050406030204" pitchFamily="18" charset="0"/>
                                </a:rPr>
                                <m:t>−</m:t>
                              </m:r>
                              <m:r>
                                <a:rPr lang="en-IN" sz="3200" i="1">
                                  <a:latin typeface="Cambria Math" panose="02040503050406030204" pitchFamily="18" charset="0"/>
                                </a:rPr>
                                <m:t>1</m:t>
                              </m:r>
                            </m:e>
                            <m:e>
                              <m:r>
                                <a:rPr lang="en-IN" sz="3200" i="1">
                                  <a:latin typeface="Cambria Math" panose="02040503050406030204" pitchFamily="18" charset="0"/>
                                </a:rPr>
                                <m:t>2</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3</m:t>
                                  </m:r>
                                </m:e>
                              </m:rad>
                              <m:r>
                                <a:rPr lang="en-IN" sz="3200" i="1">
                                  <a:latin typeface="Cambria Math" panose="02040503050406030204" pitchFamily="18" charset="0"/>
                                </a:rPr>
                                <m:t>+1</m:t>
                              </m:r>
                            </m:e>
                          </m:mr>
                          <m:mr>
                            <m:e>
                              <m:r>
                                <a:rPr lang="en-IN" sz="3200" i="1">
                                  <a:latin typeface="Cambria Math" panose="02040503050406030204" pitchFamily="18" charset="0"/>
                                </a:rPr>
                                <m:t>−2−</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3</m:t>
                                  </m:r>
                                </m:e>
                              </m:rad>
                            </m:e>
                            <m:e>
                              <m:r>
                                <a:rPr lang="en-IN" sz="3200" i="1">
                                  <a:latin typeface="Cambria Math" panose="02040503050406030204" pitchFamily="18" charset="0"/>
                                </a:rPr>
                                <m:t>−2</m:t>
                              </m:r>
                              <m:r>
                                <a:rPr lang="en-IN" sz="3200" b="0" i="1" smtClean="0">
                                  <a:latin typeface="Cambria Math" panose="02040503050406030204" pitchFamily="18" charset="0"/>
                                </a:rPr>
                                <m:t>+</m:t>
                              </m:r>
                              <m:rad>
                                <m:radPr>
                                  <m:degHide m:val="on"/>
                                  <m:ctrlPr>
                                    <a:rPr lang="en-IN" sz="3200" i="1">
                                      <a:latin typeface="Cambria Math" panose="02040503050406030204" pitchFamily="18" charset="0"/>
                                    </a:rPr>
                                  </m:ctrlPr>
                                </m:radPr>
                                <m:deg/>
                                <m:e>
                                  <m:r>
                                    <a:rPr lang="en-IN" sz="3200" i="1">
                                      <a:latin typeface="Cambria Math" panose="02040503050406030204" pitchFamily="18" charset="0"/>
                                    </a:rPr>
                                    <m:t>3</m:t>
                                  </m:r>
                                </m:e>
                              </m:rad>
                            </m:e>
                          </m:mr>
                        </m:m>
                      </m:e>
                    </m:d>
                  </m:oMath>
                </a14:m>
                <a:r>
                  <a:rPr lang="en-IN" sz="3200" dirty="0" smtClean="0"/>
                  <a:t> </a:t>
                </a:r>
                <a:endParaRPr lang="en-IN" sz="3200" dirty="0"/>
              </a:p>
            </p:txBody>
          </p:sp>
        </mc:Choice>
        <mc:Fallback xmlns="">
          <p:sp>
            <p:nvSpPr>
              <p:cNvPr id="108" name="TextBox 107"/>
              <p:cNvSpPr txBox="1">
                <a:spLocks noRot="1" noChangeAspect="1" noMove="1" noResize="1" noEditPoints="1" noAdjustHandles="1" noChangeArrowheads="1" noChangeShapeType="1" noTextEdit="1"/>
              </p:cNvSpPr>
              <p:nvPr/>
            </p:nvSpPr>
            <p:spPr>
              <a:xfrm>
                <a:off x="6728791" y="5387544"/>
                <a:ext cx="5905905" cy="118821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6385039" y="5313099"/>
                <a:ext cx="5881633" cy="1524969"/>
              </a:xfrm>
              <a:prstGeom prst="rect">
                <a:avLst/>
              </a:prstGeom>
              <a:noFill/>
            </p:spPr>
            <p:txBody>
              <a:bodyPr wrap="square" rtlCol="0">
                <a:spAutoFit/>
              </a:bodyPr>
              <a:lstStyle/>
              <a:p>
                <a14:m>
                  <m:oMath xmlns:m="http://schemas.openxmlformats.org/officeDocument/2006/math">
                    <m:r>
                      <a:rPr lang="en-IN" sz="2800" b="0" i="1" smtClean="0">
                        <a:latin typeface="Cambria Math" panose="02040503050406030204" pitchFamily="18" charset="0"/>
                      </a:rPr>
                      <m:t>𝐴</m:t>
                    </m:r>
                    <m:r>
                      <a:rPr lang="en-IN" sz="2800" b="0" i="1" smtClean="0">
                        <a:latin typeface="Cambria Math" panose="02040503050406030204" pitchFamily="18" charset="0"/>
                      </a:rPr>
                      <m:t>=</m:t>
                    </m:r>
                    <m:d>
                      <m:dPr>
                        <m:begChr m:val="["/>
                        <m:endChr m:val="]"/>
                        <m:ctrlPr>
                          <a:rPr lang="en-IN" sz="2800" i="1">
                            <a:latin typeface="Cambria Math" panose="02040503050406030204" pitchFamily="18" charset="0"/>
                          </a:rPr>
                        </m:ctrlPr>
                      </m:dPr>
                      <m:e>
                        <m:m>
                          <m:mPr>
                            <m:mcs>
                              <m:mc>
                                <m:mcPr>
                                  <m:count m:val="2"/>
                                  <m:mcJc m:val="center"/>
                                </m:mcPr>
                              </m:mc>
                            </m:mcs>
                            <m:ctrlPr>
                              <a:rPr lang="en-IN" sz="2800" i="1">
                                <a:latin typeface="Cambria Math" panose="02040503050406030204" pitchFamily="18" charset="0"/>
                              </a:rPr>
                            </m:ctrlPr>
                          </m:mPr>
                          <m:mr>
                            <m:e>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2</m:t>
                                  </m:r>
                                </m:den>
                              </m:f>
                            </m:e>
                            <m:e>
                              <m:f>
                                <m:fPr>
                                  <m:ctrlPr>
                                    <a:rPr lang="en-IN" sz="2800" b="0" i="1" smtClean="0">
                                      <a:latin typeface="Cambria Math" panose="02040503050406030204" pitchFamily="18" charset="0"/>
                                    </a:rPr>
                                  </m:ctrlPr>
                                </m:fPr>
                                <m:num>
                                  <m:rad>
                                    <m:radPr>
                                      <m:degHide m:val="on"/>
                                      <m:ctrlPr>
                                        <a:rPr lang="en-IN" sz="2800" b="0" i="1" smtClean="0">
                                          <a:latin typeface="Cambria Math" panose="02040503050406030204" pitchFamily="18" charset="0"/>
                                        </a:rPr>
                                      </m:ctrlPr>
                                    </m:radPr>
                                    <m:deg/>
                                    <m:e>
                                      <m:r>
                                        <a:rPr lang="en-IN" sz="2800" b="0" i="1" smtClean="0">
                                          <a:latin typeface="Cambria Math" panose="02040503050406030204" pitchFamily="18" charset="0"/>
                                        </a:rPr>
                                        <m:t>3</m:t>
                                      </m:r>
                                    </m:e>
                                  </m:rad>
                                </m:num>
                                <m:den>
                                  <m:r>
                                    <a:rPr lang="en-IN" sz="2800" b="0" i="1" smtClean="0">
                                      <a:latin typeface="Cambria Math" panose="02040503050406030204" pitchFamily="18" charset="0"/>
                                    </a:rPr>
                                    <m:t>2</m:t>
                                  </m:r>
                                </m:den>
                              </m:f>
                            </m:e>
                          </m:mr>
                          <m:mr>
                            <m:e>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ad>
                                    <m:radPr>
                                      <m:degHide m:val="on"/>
                                      <m:ctrlPr>
                                        <a:rPr lang="en-IN" sz="2800" b="0" i="1" smtClean="0">
                                          <a:latin typeface="Cambria Math" panose="02040503050406030204" pitchFamily="18" charset="0"/>
                                        </a:rPr>
                                      </m:ctrlPr>
                                    </m:radPr>
                                    <m:deg/>
                                    <m:e>
                                      <m:r>
                                        <a:rPr lang="en-IN" sz="2800" b="0" i="1" smtClean="0">
                                          <a:latin typeface="Cambria Math" panose="02040503050406030204" pitchFamily="18" charset="0"/>
                                        </a:rPr>
                                        <m:t>3</m:t>
                                      </m:r>
                                    </m:e>
                                  </m:rad>
                                </m:num>
                                <m:den>
                                  <m:r>
                                    <a:rPr lang="en-IN" sz="2800" b="0" i="1" smtClean="0">
                                      <a:latin typeface="Cambria Math" panose="02040503050406030204" pitchFamily="18" charset="0"/>
                                    </a:rPr>
                                    <m:t>2</m:t>
                                  </m:r>
                                </m:den>
                              </m:f>
                            </m:e>
                            <m:e>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2</m:t>
                                  </m:r>
                                </m:den>
                              </m:f>
                            </m:e>
                          </m:mr>
                        </m:m>
                      </m:e>
                    </m:d>
                    <m:r>
                      <a:rPr lang="en-IN" sz="2800" b="0" i="1" smtClean="0">
                        <a:latin typeface="Cambria Math" panose="02040503050406030204" pitchFamily="18" charset="0"/>
                      </a:rPr>
                      <m:t>⋅</m:t>
                    </m:r>
                    <m:d>
                      <m:dPr>
                        <m:begChr m:val="["/>
                        <m:endChr m:val="]"/>
                        <m:ctrlPr>
                          <a:rPr lang="en-IN" sz="2800" i="1">
                            <a:latin typeface="Cambria Math" panose="02040503050406030204" pitchFamily="18" charset="0"/>
                          </a:rPr>
                        </m:ctrlPr>
                      </m:dPr>
                      <m:e>
                        <m:m>
                          <m:mPr>
                            <m:mcs>
                              <m:mc>
                                <m:mcPr>
                                  <m:count m:val="2"/>
                                  <m:mcJc m:val="center"/>
                                </m:mcPr>
                              </m:mc>
                            </m:mcs>
                            <m:ctrlPr>
                              <a:rPr lang="en-IN" sz="2800" i="1">
                                <a:latin typeface="Cambria Math" panose="02040503050406030204" pitchFamily="18" charset="0"/>
                              </a:rPr>
                            </m:ctrlPr>
                          </m:mPr>
                          <m:mr>
                            <m:e>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3</m:t>
                                  </m:r>
                                </m:num>
                                <m:den>
                                  <m:r>
                                    <a:rPr lang="en-IN" sz="2800" b="0" i="1" smtClean="0">
                                      <a:latin typeface="Cambria Math" panose="02040503050406030204" pitchFamily="18" charset="0"/>
                                    </a:rPr>
                                    <m:t>4</m:t>
                                  </m:r>
                                </m:den>
                              </m:f>
                            </m:e>
                            <m:e>
                              <m:r>
                                <a:rPr lang="en-IN" sz="2800" b="0" i="1" smtClean="0">
                                  <a:latin typeface="Cambria Math" panose="02040503050406030204" pitchFamily="18" charset="0"/>
                                </a:rPr>
                                <m:t>0</m:t>
                              </m:r>
                            </m:e>
                          </m:mr>
                          <m:mr>
                            <m:e>
                              <m:r>
                                <a:rPr lang="en-IN" sz="2800" b="0" i="1" smtClean="0">
                                  <a:latin typeface="Cambria Math" panose="02040503050406030204" pitchFamily="18" charset="0"/>
                                </a:rPr>
                                <m:t>0</m:t>
                              </m:r>
                            </m:e>
                            <m:e>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3</m:t>
                                  </m:r>
                                </m:num>
                                <m:den>
                                  <m:r>
                                    <a:rPr lang="en-IN" sz="2800" b="0" i="1" smtClean="0">
                                      <a:latin typeface="Cambria Math" panose="02040503050406030204" pitchFamily="18" charset="0"/>
                                    </a:rPr>
                                    <m:t>2</m:t>
                                  </m:r>
                                </m:den>
                              </m:f>
                            </m:e>
                          </m:mr>
                        </m:m>
                      </m:e>
                    </m:d>
                    <m:r>
                      <a:rPr lang="en-IN" sz="2800" b="0" i="1" smtClean="0">
                        <a:latin typeface="Cambria Math" panose="02040503050406030204" pitchFamily="18" charset="0"/>
                      </a:rPr>
                      <m:t>⋅</m:t>
                    </m:r>
                    <m:d>
                      <m:dPr>
                        <m:begChr m:val="["/>
                        <m:endChr m:val="]"/>
                        <m:ctrlPr>
                          <a:rPr lang="en-IN" sz="2800" b="0" i="1" smtClean="0">
                            <a:latin typeface="Cambria Math" panose="02040503050406030204" pitchFamily="18" charset="0"/>
                          </a:rPr>
                        </m:ctrlPr>
                      </m:dPr>
                      <m:e>
                        <m:m>
                          <m:mPr>
                            <m:mcs>
                              <m:mc>
                                <m:mcPr>
                                  <m:count m:val="2"/>
                                  <m:mcJc m:val="center"/>
                                </m:mcPr>
                              </m:mc>
                            </m:mcs>
                            <m:ctrlPr>
                              <a:rPr lang="en-IN" sz="2800" b="0" i="1" smtClean="0">
                                <a:latin typeface="Cambria Math" panose="02040503050406030204" pitchFamily="18" charset="0"/>
                              </a:rPr>
                            </m:ctrlPr>
                          </m:mPr>
                          <m:mr>
                            <m:e>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e>
                              <m:r>
                                <a:rPr lang="en-IN" sz="2800" b="0" i="1" smtClean="0">
                                  <a:latin typeface="Cambria Math" panose="02040503050406030204" pitchFamily="18" charset="0"/>
                                </a:rPr>
                                <m:t>−</m:t>
                              </m:r>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mr>
                          <m:mr>
                            <m:e>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e>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mr>
                        </m:m>
                      </m:e>
                    </m:d>
                  </m:oMath>
                </a14:m>
                <a:r>
                  <a:rPr lang="en-IN" sz="2800" dirty="0" smtClean="0"/>
                  <a:t> </a:t>
                </a:r>
                <a:endParaRPr lang="en-IN" sz="28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385039" y="5313099"/>
                <a:ext cx="5881633" cy="1524969"/>
              </a:xfrm>
              <a:prstGeom prst="rect">
                <a:avLst/>
              </a:prstGeom>
              <a:blipFill>
                <a:blip r:embed="rId5"/>
                <a:stretch>
                  <a:fillRect/>
                </a:stretch>
              </a:blipFill>
            </p:spPr>
            <p:txBody>
              <a:bodyPr/>
              <a:lstStyle/>
              <a:p>
                <a:r>
                  <a:rPr lang="en-IN">
                    <a:noFill/>
                  </a:rPr>
                  <a:t> </a:t>
                </a:r>
              </a:p>
            </p:txBody>
          </p:sp>
        </mc:Fallback>
      </mc:AlternateContent>
      <p:sp>
        <p:nvSpPr>
          <p:cNvPr id="110" name="TextBox 109"/>
          <p:cNvSpPr txBox="1"/>
          <p:nvPr/>
        </p:nvSpPr>
        <p:spPr>
          <a:xfrm>
            <a:off x="10395600" y="4793492"/>
            <a:ext cx="1871071" cy="646331"/>
          </a:xfrm>
          <a:prstGeom prst="rect">
            <a:avLst/>
          </a:prstGeom>
          <a:noFill/>
        </p:spPr>
        <p:txBody>
          <a:bodyPr wrap="square" rtlCol="0">
            <a:spAutoFit/>
          </a:bodyPr>
          <a:lstStyle/>
          <a:p>
            <a:r>
              <a:rPr lang="en-IN" dirty="0">
                <a:latin typeface="+mj-lt"/>
              </a:rPr>
              <a:t>c</a:t>
            </a:r>
            <a:r>
              <a:rPr lang="en-IN" dirty="0" smtClean="0">
                <a:latin typeface="+mj-lt"/>
              </a:rPr>
              <a:t>ounter clockwise rotation 45</a:t>
            </a:r>
            <a:endParaRPr lang="en-IN" dirty="0">
              <a:latin typeface="+mj-lt"/>
            </a:endParaRPr>
          </a:p>
        </p:txBody>
      </p:sp>
      <p:sp>
        <p:nvSpPr>
          <p:cNvPr id="111" name="TextBox 110"/>
          <p:cNvSpPr txBox="1"/>
          <p:nvPr/>
        </p:nvSpPr>
        <p:spPr>
          <a:xfrm>
            <a:off x="7096815" y="4793492"/>
            <a:ext cx="1810706" cy="646331"/>
          </a:xfrm>
          <a:prstGeom prst="rect">
            <a:avLst/>
          </a:prstGeom>
          <a:noFill/>
        </p:spPr>
        <p:txBody>
          <a:bodyPr wrap="square" rtlCol="0">
            <a:spAutoFit/>
          </a:bodyPr>
          <a:lstStyle/>
          <a:p>
            <a:r>
              <a:rPr lang="en-IN" dirty="0" smtClean="0">
                <a:latin typeface="+mj-lt"/>
              </a:rPr>
              <a:t>clockwise rotation 120</a:t>
            </a:r>
            <a:endParaRPr lang="en-IN" dirty="0">
              <a:latin typeface="+mj-lt"/>
            </a:endParaRPr>
          </a:p>
        </p:txBody>
      </p:sp>
      <p:sp>
        <p:nvSpPr>
          <p:cNvPr id="112" name="TextBox 111"/>
          <p:cNvSpPr txBox="1"/>
          <p:nvPr/>
        </p:nvSpPr>
        <p:spPr>
          <a:xfrm>
            <a:off x="9107073" y="4793492"/>
            <a:ext cx="1209704" cy="369332"/>
          </a:xfrm>
          <a:prstGeom prst="rect">
            <a:avLst/>
          </a:prstGeom>
          <a:noFill/>
        </p:spPr>
        <p:txBody>
          <a:bodyPr wrap="square" rtlCol="0">
            <a:spAutoFit/>
          </a:bodyPr>
          <a:lstStyle/>
          <a:p>
            <a:pPr algn="ctr"/>
            <a:r>
              <a:rPr lang="en-IN" dirty="0" smtClean="0">
                <a:latin typeface="+mj-lt"/>
              </a:rPr>
              <a:t>scaling</a:t>
            </a:r>
            <a:endParaRPr lang="en-IN" dirty="0">
              <a:latin typeface="+mj-lt"/>
            </a:endParaRPr>
          </a:p>
        </p:txBody>
      </p:sp>
      <mc:AlternateContent xmlns:mc="http://schemas.openxmlformats.org/markup-compatibility/2006" xmlns:a14="http://schemas.microsoft.com/office/drawing/2010/main">
        <mc:Choice Requires="a14">
          <p:sp>
            <p:nvSpPr>
              <p:cNvPr id="113" name="Rectangular Callout 112"/>
              <p:cNvSpPr/>
              <p:nvPr/>
            </p:nvSpPr>
            <p:spPr>
              <a:xfrm>
                <a:off x="5146895" y="3067669"/>
                <a:ext cx="4119024" cy="1714565"/>
              </a:xfrm>
              <a:prstGeom prst="wedgeRectCallout">
                <a:avLst>
                  <a:gd name="adj1" fmla="val 98540"/>
                  <a:gd name="adj2" fmla="val 8489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prstClr val="black"/>
                    </a:solidFill>
                    <a:latin typeface="Calibri Light" panose="020F0302020204030204"/>
                  </a:rPr>
                  <a:t>Caution</a:t>
                </a:r>
                <a:r>
                  <a:rPr lang="en-IN" sz="2400" dirty="0" smtClean="0">
                    <a:solidFill>
                      <a:prstClr val="black"/>
                    </a:solidFill>
                    <a:latin typeface="Calibri Light" panose="020F0302020204030204"/>
                  </a:rPr>
                  <a:t>: This matrix is </a:t>
                </a:r>
                <a14:m>
                  <m:oMath xmlns:m="http://schemas.openxmlformats.org/officeDocument/2006/math">
                    <m:sSup>
                      <m:sSupPr>
                        <m:ctrlPr>
                          <a:rPr lang="en-IN" sz="2400" b="0" i="1" smtClean="0">
                            <a:solidFill>
                              <a:prstClr val="black"/>
                            </a:solidFill>
                            <a:latin typeface="Cambria Math" panose="02040503050406030204" pitchFamily="18" charset="0"/>
                          </a:rPr>
                        </m:ctrlPr>
                      </m:sSupPr>
                      <m:e>
                        <m:r>
                          <a:rPr lang="en-IN" sz="2400" b="0" i="1" smtClean="0">
                            <a:solidFill>
                              <a:prstClr val="black"/>
                            </a:solidFill>
                            <a:latin typeface="Cambria Math" panose="02040503050406030204" pitchFamily="18" charset="0"/>
                          </a:rPr>
                          <m:t>𝑉</m:t>
                        </m:r>
                      </m:e>
                      <m:sup>
                        <m:r>
                          <a:rPr lang="en-IN" sz="2400" b="0" i="1" smtClean="0">
                            <a:solidFill>
                              <a:prstClr val="black"/>
                            </a:solidFill>
                            <a:latin typeface="Cambria Math" panose="02040503050406030204" pitchFamily="18" charset="0"/>
                          </a:rPr>
                          <m:t>⊤</m:t>
                        </m:r>
                      </m:sup>
                    </m:sSup>
                  </m:oMath>
                </a14:m>
                <a:r>
                  <a:rPr lang="en-IN" sz="2400" dirty="0" smtClean="0">
                    <a:solidFill>
                      <a:schemeClr val="tx1"/>
                    </a:solidFill>
                    <a:latin typeface="+mj-lt"/>
                  </a:rPr>
                  <a:t> not </a:t>
                </a:r>
                <a14:m>
                  <m:oMath xmlns:m="http://schemas.openxmlformats.org/officeDocument/2006/math">
                    <m:r>
                      <a:rPr lang="en-IN" sz="2400" b="0" i="1" smtClean="0">
                        <a:solidFill>
                          <a:schemeClr val="tx1"/>
                        </a:solidFill>
                        <a:latin typeface="Cambria Math" panose="02040503050406030204" pitchFamily="18" charset="0"/>
                      </a:rPr>
                      <m:t>𝑉</m:t>
                    </m:r>
                  </m:oMath>
                </a14:m>
                <a:r>
                  <a:rPr lang="en-IN" sz="2400" dirty="0" smtClean="0">
                    <a:solidFill>
                      <a:schemeClr val="tx1"/>
                    </a:solidFill>
                    <a:latin typeface="+mj-lt"/>
                  </a:rPr>
                  <a:t> i.e. </a:t>
                </a:r>
                <a14:m>
                  <m:oMath xmlns:m="http://schemas.openxmlformats.org/officeDocument/2006/math">
                    <m:r>
                      <a:rPr lang="en-IN" sz="2400" b="0" i="1" smtClean="0">
                        <a:solidFill>
                          <a:schemeClr val="tx1"/>
                        </a:solidFill>
                        <a:latin typeface="Cambria Math" panose="02040503050406030204" pitchFamily="18" charset="0"/>
                      </a:rPr>
                      <m:t>𝑉</m:t>
                    </m:r>
                    <m:r>
                      <a:rPr lang="en-IN" sz="2400" b="0" i="1" smtClean="0">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mr>
                          <m:mr>
                            <m:e>
                              <m:r>
                                <a:rPr lang="en-IN" sz="2400" b="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mr>
                        </m:m>
                      </m:e>
                    </m:d>
                  </m:oMath>
                </a14:m>
                <a:endParaRPr lang="en-IN" sz="2400" dirty="0" smtClean="0">
                  <a:solidFill>
                    <a:schemeClr val="tx1"/>
                  </a:solidFill>
                  <a:latin typeface="+mj-lt"/>
                </a:endParaRPr>
              </a:p>
            </p:txBody>
          </p:sp>
        </mc:Choice>
        <mc:Fallback xmlns="">
          <p:sp>
            <p:nvSpPr>
              <p:cNvPr id="113" name="Rectangular Callout 112"/>
              <p:cNvSpPr>
                <a:spLocks noRot="1" noChangeAspect="1" noMove="1" noResize="1" noEditPoints="1" noAdjustHandles="1" noChangeArrowheads="1" noChangeShapeType="1" noTextEdit="1"/>
              </p:cNvSpPr>
              <p:nvPr/>
            </p:nvSpPr>
            <p:spPr>
              <a:xfrm>
                <a:off x="5146895" y="3067669"/>
                <a:ext cx="4119024" cy="1714565"/>
              </a:xfrm>
              <a:prstGeom prst="wedgeRectCallout">
                <a:avLst>
                  <a:gd name="adj1" fmla="val 98540"/>
                  <a:gd name="adj2" fmla="val 84891"/>
                </a:avLst>
              </a:prstGeom>
              <a:blipFill>
                <a:blip r:embed="rId6"/>
                <a:stretch>
                  <a:fillRect l="-69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71230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8"/>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0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wipe(left)">
                                      <p:cBhvr>
                                        <p:cTn id="30" dur="500"/>
                                        <p:tgtEl>
                                          <p:spTgt spid="110"/>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wipe(left)">
                                      <p:cBhvr>
                                        <p:cTn id="34" dur="500"/>
                                        <p:tgtEl>
                                          <p:spTgt spid="1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11"/>
                                        </p:tgtEl>
                                        <p:attrNameLst>
                                          <p:attrName>style.visibility</p:attrName>
                                        </p:attrNameLst>
                                      </p:cBhvr>
                                      <p:to>
                                        <p:strVal val="visible"/>
                                      </p:to>
                                    </p:set>
                                    <p:animEffect transition="in" filter="wipe(left)">
                                      <p:cBhvr>
                                        <p:cTn id="38" dur="500"/>
                                        <p:tgtEl>
                                          <p:spTgt spid="11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8" presetClass="emph" presetSubtype="0" fill="hold" nodeType="clickEffect">
                                  <p:stCondLst>
                                    <p:cond delay="0"/>
                                  </p:stCondLst>
                                  <p:childTnLst>
                                    <p:animRot by="-2700000">
                                      <p:cBhvr>
                                        <p:cTn id="50" dur="1000" fill="hold"/>
                                        <p:tgtEl>
                                          <p:spTgt spid="25"/>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07"/>
                                        </p:tgtEl>
                                        <p:attrNameLst>
                                          <p:attrName>style.visibility</p:attrName>
                                        </p:attrNameLst>
                                      </p:cBhvr>
                                      <p:to>
                                        <p:strVal val="visible"/>
                                      </p:to>
                                    </p:set>
                                  </p:childTnLst>
                                </p:cTn>
                              </p:par>
                            </p:childTnLst>
                          </p:cTn>
                        </p:par>
                        <p:par>
                          <p:cTn id="58" fill="hold">
                            <p:stCondLst>
                              <p:cond delay="0"/>
                            </p:stCondLst>
                            <p:childTnLst>
                              <p:par>
                                <p:cTn id="59" presetID="6" presetClass="emph" presetSubtype="0" fill="hold" nodeType="afterEffect">
                                  <p:stCondLst>
                                    <p:cond delay="0"/>
                                  </p:stCondLst>
                                  <p:childTnLst>
                                    <p:animScale>
                                      <p:cBhvr>
                                        <p:cTn id="60" dur="1000" fill="hold"/>
                                        <p:tgtEl>
                                          <p:spTgt spid="107"/>
                                        </p:tgtEl>
                                      </p:cBhvr>
                                      <p:by x="75000" y="100000"/>
                                    </p:animScale>
                                  </p:childTnLst>
                                </p:cTn>
                              </p:par>
                            </p:childTnLst>
                          </p:cTn>
                        </p:par>
                      </p:childTnLst>
                    </p:cTn>
                  </p:par>
                  <p:par>
                    <p:cTn id="61" fill="hold">
                      <p:stCondLst>
                        <p:cond delay="indefinite"/>
                      </p:stCondLst>
                      <p:childTnLst>
                        <p:par>
                          <p:cTn id="62" fill="hold">
                            <p:stCondLst>
                              <p:cond delay="0"/>
                            </p:stCondLst>
                            <p:childTnLst>
                              <p:par>
                                <p:cTn id="63" presetID="6" presetClass="emph" presetSubtype="0" fill="hold" nodeType="clickEffect">
                                  <p:stCondLst>
                                    <p:cond delay="0"/>
                                  </p:stCondLst>
                                  <p:childTnLst>
                                    <p:animScale>
                                      <p:cBhvr>
                                        <p:cTn id="64" dur="1000" fill="hold"/>
                                        <p:tgtEl>
                                          <p:spTgt spid="107"/>
                                        </p:tgtEl>
                                      </p:cBhvr>
                                      <p:by x="100000" y="150000"/>
                                    </p:animScale>
                                  </p:childTnLst>
                                </p:cTn>
                              </p:par>
                            </p:childTnLst>
                          </p:cTn>
                        </p:par>
                      </p:childTnLst>
                    </p:cTn>
                  </p:par>
                  <p:par>
                    <p:cTn id="65" fill="hold">
                      <p:stCondLst>
                        <p:cond delay="indefinite"/>
                      </p:stCondLst>
                      <p:childTnLst>
                        <p:par>
                          <p:cTn id="66" fill="hold">
                            <p:stCondLst>
                              <p:cond delay="0"/>
                            </p:stCondLst>
                            <p:childTnLst>
                              <p:par>
                                <p:cTn id="67" presetID="8" presetClass="emph" presetSubtype="0" fill="hold" nodeType="clickEffect">
                                  <p:stCondLst>
                                    <p:cond delay="0"/>
                                  </p:stCondLst>
                                  <p:childTnLst>
                                    <p:animRot by="7200000">
                                      <p:cBhvr>
                                        <p:cTn id="68" dur="1000" fill="hold"/>
                                        <p:tgtEl>
                                          <p:spTgt spid="107"/>
                                        </p:tgtEl>
                                        <p:attrNameLst>
                                          <p:attrName>r</p:attrName>
                                        </p:attrNameLst>
                                      </p:cBhvr>
                                    </p:animRo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3"/>
                                        </p:tgtEl>
                                        <p:attrNameLst>
                                          <p:attrName>style.visibility</p:attrName>
                                        </p:attrNameLst>
                                      </p:cBhvr>
                                      <p:to>
                                        <p:strVal val="visible"/>
                                      </p:to>
                                    </p:set>
                                    <p:animEffect transition="in" filter="wipe(left)">
                                      <p:cBhvr>
                                        <p:cTn id="7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8" grpId="0"/>
      <p:bldP spid="108" grpId="1"/>
      <p:bldP spid="109" grpId="0"/>
      <p:bldP spid="110" grpId="0"/>
      <p:bldP spid="111" grpId="0"/>
      <p:bldP spid="112" grpId="0"/>
      <p:bldP spid="1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Combinations of 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Given two vectors </a:t>
                </a:r>
                <a14:m>
                  <m:oMath xmlns:m="http://schemas.openxmlformats.org/officeDocument/2006/math">
                    <m:r>
                      <a:rPr lang="en-IN" b="1" i="0" smtClean="0">
                        <a:latin typeface="Cambria Math" panose="02040503050406030204" pitchFamily="18" charset="0"/>
                      </a:rPr>
                      <m:t>𝐚</m:t>
                    </m:r>
                    <m:r>
                      <a:rPr lang="en-IN" b="0" i="1" smtClean="0">
                        <a:latin typeface="Cambria Math" panose="02040503050406030204" pitchFamily="18" charset="0"/>
                      </a:rPr>
                      <m:t>,</m:t>
                    </m:r>
                    <m:r>
                      <a:rPr lang="en-IN" b="1" i="0" smtClean="0">
                        <a:latin typeface="Cambria Math" panose="02040503050406030204" pitchFamily="18" charset="0"/>
                      </a:rPr>
                      <m:t>𝐛</m:t>
                    </m:r>
                    <m:r>
                      <a:rPr lang="en-IN" b="1" i="1" smtClean="0">
                        <a:latin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and scalars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𝑞</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we can</a:t>
                </a:r>
              </a:p>
              <a:p>
                <a:pPr lvl="2"/>
                <a:r>
                  <a:rPr lang="en-IN" dirty="0" smtClean="0"/>
                  <a:t>Scale individual vectors using the scalars, for example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1" i="0" smtClean="0">
                        <a:latin typeface="Cambria Math" panose="02040503050406030204" pitchFamily="18" charset="0"/>
                      </a:rPr>
                      <m:t>𝐚</m:t>
                    </m:r>
                  </m:oMath>
                </a14:m>
                <a:r>
                  <a:rPr lang="en-IN" b="1" i="0" dirty="0" smtClean="0"/>
                  <a:t> </a:t>
                </a:r>
                <a:r>
                  <a:rPr lang="en-IN" dirty="0" smtClean="0"/>
                  <a:t>or </a:t>
                </a:r>
                <a14:m>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m:t>
                    </m:r>
                    <m:r>
                      <a:rPr lang="en-IN" b="1" i="0" smtClean="0">
                        <a:latin typeface="Cambria Math" panose="02040503050406030204" pitchFamily="18" charset="0"/>
                      </a:rPr>
                      <m:t>𝐛</m:t>
                    </m:r>
                  </m:oMath>
                </a14:m>
                <a:endParaRPr lang="en-IN" b="1" i="0" dirty="0" smtClean="0"/>
              </a:p>
              <a:p>
                <a:pPr lvl="2"/>
                <a:r>
                  <a:rPr lang="en-IN" dirty="0" smtClean="0"/>
                  <a:t>Add/subtract the two vectors e.g. </a:t>
                </a:r>
                <a14:m>
                  <m:oMath xmlns:m="http://schemas.openxmlformats.org/officeDocument/2006/math">
                    <m:r>
                      <a:rPr lang="en-IN" b="1" i="0" smtClean="0">
                        <a:latin typeface="Cambria Math" panose="02040503050406030204" pitchFamily="18" charset="0"/>
                      </a:rPr>
                      <m:t>𝐚</m:t>
                    </m:r>
                    <m:r>
                      <a:rPr lang="en-IN" b="0" i="1" smtClean="0">
                        <a:latin typeface="Cambria Math" panose="02040503050406030204" pitchFamily="18" charset="0"/>
                      </a:rPr>
                      <m:t>+</m:t>
                    </m:r>
                    <m:r>
                      <a:rPr lang="en-IN" b="1" i="0" smtClean="0">
                        <a:latin typeface="Cambria Math" panose="02040503050406030204" pitchFamily="18" charset="0"/>
                      </a:rPr>
                      <m:t>𝐛</m:t>
                    </m:r>
                  </m:oMath>
                </a14:m>
                <a:r>
                  <a:rPr lang="en-IN" dirty="0" smtClean="0"/>
                  <a:t> or </a:t>
                </a:r>
                <a14:m>
                  <m:oMath xmlns:m="http://schemas.openxmlformats.org/officeDocument/2006/math">
                    <m:r>
                      <a:rPr lang="en-IN" b="1" i="0" smtClean="0">
                        <a:latin typeface="Cambria Math" panose="02040503050406030204" pitchFamily="18" charset="0"/>
                      </a:rPr>
                      <m:t>𝐚</m:t>
                    </m:r>
                    <m:r>
                      <a:rPr lang="en-IN" b="0" i="1" smtClean="0">
                        <a:latin typeface="Cambria Math" panose="02040503050406030204" pitchFamily="18" charset="0"/>
                      </a:rPr>
                      <m:t>−</m:t>
                    </m:r>
                    <m:r>
                      <a:rPr lang="en-IN" b="1" i="0" smtClean="0">
                        <a:latin typeface="Cambria Math" panose="02040503050406030204" pitchFamily="18" charset="0"/>
                      </a:rPr>
                      <m:t>𝐛</m:t>
                    </m:r>
                  </m:oMath>
                </a14:m>
                <a:endParaRPr lang="en-IN" b="1" i="0" dirty="0" smtClean="0"/>
              </a:p>
              <a:p>
                <a:pPr lvl="2"/>
                <a:r>
                  <a:rPr lang="en-IN" dirty="0" smtClean="0"/>
                  <a:t>Add/subtract the scaled vectors e.g.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1" i="0" smtClean="0">
                        <a:latin typeface="Cambria Math" panose="02040503050406030204" pitchFamily="18" charset="0"/>
                      </a:rPr>
                      <m:t>𝐚</m:t>
                    </m:r>
                    <m:r>
                      <a:rPr lang="en-IN" b="0" i="1" smtClean="0">
                        <a:latin typeface="Cambria Math" panose="02040503050406030204" pitchFamily="18" charset="0"/>
                      </a:rPr>
                      <m:t>+</m:t>
                    </m:r>
                    <m:r>
                      <a:rPr lang="en-IN" b="0" i="1" smtClean="0">
                        <a:latin typeface="Cambria Math" panose="02040503050406030204" pitchFamily="18" charset="0"/>
                      </a:rPr>
                      <m:t>𝑞</m:t>
                    </m:r>
                    <m:r>
                      <a:rPr lang="en-IN" b="0" i="1" smtClean="0">
                        <a:latin typeface="Cambria Math" panose="02040503050406030204" pitchFamily="18" charset="0"/>
                      </a:rPr>
                      <m:t>⋅</m:t>
                    </m:r>
                    <m:r>
                      <a:rPr lang="en-IN" b="1" i="0" smtClean="0">
                        <a:latin typeface="Cambria Math" panose="02040503050406030204" pitchFamily="18" charset="0"/>
                      </a:rPr>
                      <m:t>𝐛</m:t>
                    </m:r>
                  </m:oMath>
                </a14:m>
                <a:r>
                  <a:rPr lang="en-IN" dirty="0" smtClean="0"/>
                  <a:t> or </a:t>
                </a:r>
                <a14:m>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m:t>
                    </m:r>
                    <m:r>
                      <a:rPr lang="en-IN" b="1" i="0" smtClean="0">
                        <a:latin typeface="Cambria Math" panose="02040503050406030204" pitchFamily="18" charset="0"/>
                      </a:rPr>
                      <m:t>𝐚</m:t>
                    </m:r>
                    <m:r>
                      <a:rPr lang="en-IN" b="0" i="1" smtClean="0">
                        <a:latin typeface="Cambria Math" panose="02040503050406030204" pitchFamily="18" charset="0"/>
                      </a:rPr>
                      <m:t>−</m:t>
                    </m:r>
                    <m:r>
                      <a:rPr lang="en-IN" b="0" i="1" smtClean="0">
                        <a:latin typeface="Cambria Math" panose="02040503050406030204" pitchFamily="18" charset="0"/>
                      </a:rPr>
                      <m:t>𝑝</m:t>
                    </m:r>
                    <m:r>
                      <a:rPr lang="en-IN" b="0" i="1" smtClean="0">
                        <a:latin typeface="Cambria Math" panose="02040503050406030204" pitchFamily="18" charset="0"/>
                      </a:rPr>
                      <m:t>⋅</m:t>
                    </m:r>
                    <m:r>
                      <a:rPr lang="en-IN" b="1" i="0" smtClean="0">
                        <a:latin typeface="Cambria Math" panose="02040503050406030204" pitchFamily="18" charset="0"/>
                      </a:rPr>
                      <m:t>𝐛</m:t>
                    </m:r>
                  </m:oMath>
                </a14:m>
                <a:endParaRPr lang="en-IN" b="1" i="0" dirty="0" smtClean="0"/>
              </a:p>
              <a:p>
                <a:r>
                  <a:rPr lang="en-IN" dirty="0" smtClean="0"/>
                  <a:t>These operations are called </a:t>
                </a:r>
                <a:r>
                  <a:rPr lang="en-IN" i="1" dirty="0" smtClean="0"/>
                  <a:t>linear</a:t>
                </a:r>
                <a:r>
                  <a:rPr lang="en-IN" dirty="0" smtClean="0"/>
                  <a:t> operations on vectors</a:t>
                </a:r>
              </a:p>
              <a:p>
                <a:pPr lvl="2"/>
                <a:r>
                  <a:rPr lang="en-IN" dirty="0" smtClean="0"/>
                  <a:t>Name comes from the word “line”</a:t>
                </a:r>
              </a:p>
              <a:p>
                <a:pPr lvl="2"/>
                <a:r>
                  <a:rPr lang="en-IN" dirty="0" smtClean="0"/>
                  <a:t>If we fix </a:t>
                </a:r>
                <a14:m>
                  <m:oMath xmlns:m="http://schemas.openxmlformats.org/officeDocument/2006/math">
                    <m:r>
                      <a:rPr lang="en-IN" b="1" i="0" smtClean="0">
                        <a:latin typeface="Cambria Math" panose="02040503050406030204" pitchFamily="18" charset="0"/>
                      </a:rPr>
                      <m:t>𝐚</m:t>
                    </m:r>
                  </m:oMath>
                </a14:m>
                <a:r>
                  <a:rPr lang="en-IN" dirty="0" smtClean="0"/>
                  <a:t> and vary </a:t>
                </a:r>
                <a14:m>
                  <m:oMath xmlns:m="http://schemas.openxmlformats.org/officeDocument/2006/math">
                    <m:r>
                      <a:rPr lang="en-IN" b="0" i="1" smtClean="0">
                        <a:latin typeface="Cambria Math" panose="02040503050406030204" pitchFamily="18" charset="0"/>
                      </a:rPr>
                      <m:t>𝑝</m:t>
                    </m:r>
                  </m:oMath>
                </a14:m>
                <a:r>
                  <a:rPr lang="en-IN" dirty="0" smtClean="0"/>
                  <a:t>, vectors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1" i="0" smtClean="0">
                        <a:latin typeface="Cambria Math" panose="02040503050406030204" pitchFamily="18" charset="0"/>
                      </a:rPr>
                      <m:t>𝐚</m:t>
                    </m:r>
                  </m:oMath>
                </a14:m>
                <a:r>
                  <a:rPr lang="en-IN" dirty="0" smtClean="0"/>
                  <a:t> lie on a line</a:t>
                </a:r>
              </a:p>
              <a:p>
                <a:pPr lvl="2"/>
                <a:r>
                  <a:rPr lang="en-IN" dirty="0" smtClean="0"/>
                  <a:t>Fix </a:t>
                </a:r>
                <a14:m>
                  <m:oMath xmlns:m="http://schemas.openxmlformats.org/officeDocument/2006/math">
                    <m:r>
                      <a:rPr lang="en-IN" b="1" i="0" smtClean="0">
                        <a:latin typeface="Cambria Math" panose="02040503050406030204" pitchFamily="18" charset="0"/>
                      </a:rPr>
                      <m:t>𝐚</m:t>
                    </m:r>
                    <m:r>
                      <a:rPr lang="en-IN" b="0" i="1" smtClean="0">
                        <a:latin typeface="Cambria Math" panose="02040503050406030204" pitchFamily="18" charset="0"/>
                      </a:rPr>
                      <m:t>,</m:t>
                    </m:r>
                    <m:r>
                      <a:rPr lang="en-IN" b="1" i="0" smtClean="0">
                        <a:latin typeface="Cambria Math" panose="02040503050406030204" pitchFamily="18" charset="0"/>
                      </a:rPr>
                      <m:t>𝐛</m:t>
                    </m:r>
                    <m:r>
                      <a:rPr lang="en-IN" b="0" i="1" smtClean="0">
                        <a:latin typeface="Cambria Math" panose="02040503050406030204" pitchFamily="18" charset="0"/>
                      </a:rPr>
                      <m:t>,</m:t>
                    </m:r>
                    <m:r>
                      <a:rPr lang="en-IN" b="0" i="1" smtClean="0">
                        <a:latin typeface="Cambria Math" panose="02040503050406030204" pitchFamily="18" charset="0"/>
                      </a:rPr>
                      <m:t>𝑞</m:t>
                    </m:r>
                  </m:oMath>
                </a14:m>
                <a:r>
                  <a:rPr lang="en-IN" dirty="0" smtClean="0"/>
                  <a:t> and vary </a:t>
                </a:r>
                <a14:m>
                  <m:oMath xmlns:m="http://schemas.openxmlformats.org/officeDocument/2006/math">
                    <m:r>
                      <a:rPr lang="en-IN" b="0" i="1" smtClean="0">
                        <a:latin typeface="Cambria Math" panose="02040503050406030204" pitchFamily="18" charset="0"/>
                      </a:rPr>
                      <m:t>𝑝</m:t>
                    </m:r>
                  </m:oMath>
                </a14:m>
                <a:r>
                  <a:rPr lang="en-IN" dirty="0" smtClean="0"/>
                  <a:t>, then </a:t>
                </a:r>
                <a14:m>
                  <m:oMath xmlns:m="http://schemas.openxmlformats.org/officeDocument/2006/math">
                    <m:r>
                      <a:rPr lang="en-IN">
                        <a:latin typeface="Cambria Math" panose="02040503050406030204" pitchFamily="18" charset="0"/>
                      </a:rPr>
                      <m:t>𝑝</m:t>
                    </m:r>
                    <m:r>
                      <a:rPr lang="en-IN">
                        <a:latin typeface="Cambria Math" panose="02040503050406030204" pitchFamily="18" charset="0"/>
                      </a:rPr>
                      <m:t>⋅</m:t>
                    </m:r>
                    <m:r>
                      <a:rPr lang="en-IN" b="1" i="0">
                        <a:latin typeface="Cambria Math" panose="02040503050406030204" pitchFamily="18" charset="0"/>
                      </a:rPr>
                      <m:t>𝐚</m:t>
                    </m:r>
                    <m:r>
                      <a:rPr lang="en-IN">
                        <a:latin typeface="Cambria Math" panose="02040503050406030204" pitchFamily="18" charset="0"/>
                      </a:rPr>
                      <m:t>+</m:t>
                    </m:r>
                    <m:r>
                      <a:rPr lang="en-IN">
                        <a:latin typeface="Cambria Math" panose="02040503050406030204" pitchFamily="18" charset="0"/>
                      </a:rPr>
                      <m:t>𝑞</m:t>
                    </m:r>
                    <m:r>
                      <a:rPr lang="en-IN">
                        <a:latin typeface="Cambria Math" panose="02040503050406030204" pitchFamily="18" charset="0"/>
                      </a:rPr>
                      <m:t>⋅</m:t>
                    </m:r>
                    <m:r>
                      <a:rPr lang="en-IN" b="1" i="0">
                        <a:latin typeface="Cambria Math" panose="02040503050406030204" pitchFamily="18" charset="0"/>
                      </a:rPr>
                      <m:t>𝐛</m:t>
                    </m:r>
                  </m:oMath>
                </a14:m>
                <a:r>
                  <a:rPr lang="en-IN" dirty="0" smtClean="0"/>
                  <a:t> will line on a line</a:t>
                </a:r>
                <a:endParaRPr lang="en-IN" dirty="0"/>
              </a:p>
              <a:p>
                <a:pPr lvl="2"/>
                <a:r>
                  <a:rPr lang="en-IN" dirty="0" smtClean="0"/>
                  <a:t>Don’t </a:t>
                </a:r>
                <a:r>
                  <a:rPr lang="en-IN" dirty="0"/>
                  <a:t>read too much into the name </a:t>
                </a:r>
                <a:r>
                  <a:rPr lang="en-IN" dirty="0" smtClean="0"/>
                  <a:t>though</a:t>
                </a:r>
              </a:p>
              <a:p>
                <a:pPr lvl="2"/>
                <a:r>
                  <a:rPr lang="en-IN" dirty="0" smtClean="0"/>
                  <a:t>If we vary both </a:t>
                </a:r>
                <a14:m>
                  <m:oMath xmlns:m="http://schemas.openxmlformats.org/officeDocument/2006/math">
                    <m:r>
                      <a:rPr lang="en-IN" b="0" i="1" smtClean="0">
                        <a:latin typeface="Cambria Math" panose="02040503050406030204" pitchFamily="18" charset="0"/>
                      </a:rPr>
                      <m:t>𝑝</m:t>
                    </m:r>
                  </m:oMath>
                </a14:m>
                <a:r>
                  <a:rPr lang="en-IN" dirty="0" smtClean="0"/>
                  <a:t> and </a:t>
                </a:r>
                <a14:m>
                  <m:oMath xmlns:m="http://schemas.openxmlformats.org/officeDocument/2006/math">
                    <m:r>
                      <a:rPr lang="en-IN" b="0" i="1" smtClean="0">
                        <a:latin typeface="Cambria Math" panose="02040503050406030204" pitchFamily="18" charset="0"/>
                      </a:rPr>
                      <m:t>𝑞</m:t>
                    </m:r>
                  </m:oMath>
                </a14:m>
                <a:r>
                  <a:rPr lang="en-IN" dirty="0" smtClean="0"/>
                  <a:t> then resulting vectors need</a:t>
                </a:r>
                <a:br>
                  <a:rPr lang="en-IN" dirty="0" smtClean="0"/>
                </a:br>
                <a:r>
                  <a:rPr lang="en-IN" dirty="0" smtClean="0"/>
                  <a:t>no longer lie on a line (but they will lie on a plane</a:t>
                </a:r>
                <a:r>
                  <a:rPr lang="en-IN" dirty="0" smtClean="0">
                    <a:sym typeface="Wingdings" panose="05000000000000000000" pitchFamily="2" charset="2"/>
                  </a:rPr>
                  <a:t>)</a:t>
                </a:r>
              </a:p>
              <a:p>
                <a:pPr lvl="2"/>
                <a:r>
                  <a:rPr lang="en-IN" dirty="0" smtClean="0">
                    <a:sym typeface="Wingdings" panose="05000000000000000000" pitchFamily="2" charset="2"/>
                  </a:rPr>
                  <a:t>In math in general, the word “linear” loses its connection to “line” quickly</a:t>
                </a:r>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43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a:t>
            </a:fld>
            <a:endParaRPr lang="en-US"/>
          </a:p>
        </p:txBody>
      </p:sp>
      <p:grpSp>
        <p:nvGrpSpPr>
          <p:cNvPr id="10" name="Group 9"/>
          <p:cNvGrpSpPr/>
          <p:nvPr/>
        </p:nvGrpSpPr>
        <p:grpSpPr>
          <a:xfrm>
            <a:off x="8866598" y="3493213"/>
            <a:ext cx="3211745" cy="2702104"/>
            <a:chOff x="8866598" y="3493213"/>
            <a:chExt cx="3211745" cy="2702104"/>
          </a:xfrm>
        </p:grpSpPr>
        <p:cxnSp>
          <p:nvCxnSpPr>
            <p:cNvPr id="6" name="Straight Connector 5"/>
            <p:cNvCxnSpPr/>
            <p:nvPr/>
          </p:nvCxnSpPr>
          <p:spPr>
            <a:xfrm>
              <a:off x="9285097" y="3493213"/>
              <a:ext cx="0" cy="2702104"/>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8866598" y="5732979"/>
              <a:ext cx="3211745" cy="0"/>
            </a:xfrm>
            <a:prstGeom prst="line">
              <a:avLst/>
            </a:prstGeom>
          </p:spPr>
          <p:style>
            <a:lnRef idx="3">
              <a:schemeClr val="dk1"/>
            </a:lnRef>
            <a:fillRef idx="0">
              <a:schemeClr val="dk1"/>
            </a:fillRef>
            <a:effectRef idx="2">
              <a:schemeClr val="dk1"/>
            </a:effectRef>
            <a:fontRef idx="minor">
              <a:schemeClr val="tx1"/>
            </a:fontRef>
          </p:style>
        </p:cxnSp>
      </p:grpSp>
      <p:cxnSp>
        <p:nvCxnSpPr>
          <p:cNvPr id="12" name="Straight Arrow Connector 11"/>
          <p:cNvCxnSpPr/>
          <p:nvPr/>
        </p:nvCxnSpPr>
        <p:spPr>
          <a:xfrm flipV="1">
            <a:off x="9265919" y="5353878"/>
            <a:ext cx="1206551" cy="379104"/>
          </a:xfrm>
          <a:prstGeom prst="straightConnector1">
            <a:avLst/>
          </a:prstGeom>
          <a:ln w="38100">
            <a:solidFill>
              <a:schemeClr val="accent1"/>
            </a:solidFill>
            <a:tailEnd type="triangle" w="lg" len="lg"/>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V="1">
            <a:off x="10472470" y="4370536"/>
            <a:ext cx="722701" cy="983341"/>
          </a:xfrm>
          <a:prstGeom prst="straightConnector1">
            <a:avLst/>
          </a:prstGeom>
          <a:ln w="38100">
            <a:solidFill>
              <a:schemeClr val="accent3"/>
            </a:solidFill>
            <a:tailEnd type="triangle" w="lg" len="lg"/>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8953357" y="4111489"/>
            <a:ext cx="3038226" cy="95462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10107849" y="5386902"/>
                <a:ext cx="663580" cy="369332"/>
              </a:xfrm>
              <a:prstGeom prst="rect">
                <a:avLst/>
              </a:prstGeom>
            </p:spPr>
            <p:txBody>
              <a:bodyPr wrap="none">
                <a:spAutoFit/>
              </a:bodyPr>
              <a:lstStyle/>
              <a:p>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m:t>
                    </m:r>
                    <m:r>
                      <a:rPr lang="en-IN" b="1">
                        <a:latin typeface="Cambria Math" panose="02040503050406030204" pitchFamily="18" charset="0"/>
                      </a:rPr>
                      <m:t>𝐚</m:t>
                    </m:r>
                  </m:oMath>
                </a14:m>
                <a:r>
                  <a:rPr lang="en-IN" b="1" dirty="0"/>
                  <a:t> </a:t>
                </a:r>
                <a:endParaRPr lang="en-IN" dirty="0"/>
              </a:p>
            </p:txBody>
          </p:sp>
        </mc:Choice>
        <mc:Fallback xmlns="">
          <p:sp>
            <p:nvSpPr>
              <p:cNvPr id="31" name="Rectangle 30"/>
              <p:cNvSpPr>
                <a:spLocks noRot="1" noChangeAspect="1" noMove="1" noResize="1" noEditPoints="1" noAdjustHandles="1" noChangeArrowheads="1" noChangeShapeType="1" noTextEdit="1"/>
              </p:cNvSpPr>
              <p:nvPr/>
            </p:nvSpPr>
            <p:spPr>
              <a:xfrm>
                <a:off x="10107849" y="5386902"/>
                <a:ext cx="663580" cy="369332"/>
              </a:xfrm>
              <a:prstGeom prst="rect">
                <a:avLst/>
              </a:prstGeom>
              <a:blipFill>
                <a:blip r:embed="rId3"/>
                <a:stretch>
                  <a:fillRect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10833820" y="4752054"/>
                <a:ext cx="6773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𝑞</m:t>
                      </m:r>
                      <m:r>
                        <a:rPr lang="en-IN" i="1">
                          <a:latin typeface="Cambria Math" panose="02040503050406030204" pitchFamily="18" charset="0"/>
                        </a:rPr>
                        <m:t>⋅</m:t>
                      </m:r>
                      <m:r>
                        <a:rPr lang="en-IN" b="1">
                          <a:latin typeface="Cambria Math" panose="02040503050406030204" pitchFamily="18" charset="0"/>
                        </a:rPr>
                        <m:t>𝐛</m:t>
                      </m:r>
                    </m:oMath>
                  </m:oMathPara>
                </a14:m>
                <a:endParaRPr lang="en-IN" dirty="0"/>
              </a:p>
            </p:txBody>
          </p:sp>
        </mc:Choice>
        <mc:Fallback xmlns="">
          <p:sp>
            <p:nvSpPr>
              <p:cNvPr id="33" name="Rectangle 32"/>
              <p:cNvSpPr>
                <a:spLocks noRot="1" noChangeAspect="1" noMove="1" noResize="1" noEditPoints="1" noAdjustHandles="1" noChangeArrowheads="1" noChangeShapeType="1" noTextEdit="1"/>
              </p:cNvSpPr>
              <p:nvPr/>
            </p:nvSpPr>
            <p:spPr>
              <a:xfrm>
                <a:off x="10833820" y="4752054"/>
                <a:ext cx="677365" cy="369332"/>
              </a:xfrm>
              <a:prstGeom prst="rect">
                <a:avLst/>
              </a:prstGeom>
              <a:blipFill>
                <a:blip r:embed="rId4"/>
                <a:stretch>
                  <a:fillRect b="-6667"/>
                </a:stretch>
              </a:blipFill>
            </p:spPr>
            <p:txBody>
              <a:bodyPr/>
              <a:lstStyle/>
              <a:p>
                <a:r>
                  <a:rPr lang="en-IN">
                    <a:noFill/>
                  </a:rPr>
                  <a:t> </a:t>
                </a:r>
              </a:p>
            </p:txBody>
          </p:sp>
        </mc:Fallback>
      </mc:AlternateContent>
      <p:cxnSp>
        <p:nvCxnSpPr>
          <p:cNvPr id="34" name="Straight Arrow Connector 33"/>
          <p:cNvCxnSpPr/>
          <p:nvPr/>
        </p:nvCxnSpPr>
        <p:spPr>
          <a:xfrm flipV="1">
            <a:off x="9285097" y="5168608"/>
            <a:ext cx="1741678" cy="564373"/>
          </a:xfrm>
          <a:prstGeom prst="straightConnector1">
            <a:avLst/>
          </a:prstGeom>
          <a:ln w="38100">
            <a:solidFill>
              <a:schemeClr val="accent1"/>
            </a:solidFill>
            <a:tailEnd type="triangle" w="lg" len="lg"/>
          </a:ln>
        </p:spPr>
        <p:style>
          <a:lnRef idx="3">
            <a:schemeClr val="dk1"/>
          </a:lnRef>
          <a:fillRef idx="0">
            <a:schemeClr val="dk1"/>
          </a:fillRef>
          <a:effectRef idx="2">
            <a:schemeClr val="dk1"/>
          </a:effectRef>
          <a:fontRef idx="minor">
            <a:schemeClr val="tx1"/>
          </a:fontRef>
        </p:style>
      </p:cxnSp>
      <p:cxnSp>
        <p:nvCxnSpPr>
          <p:cNvPr id="65" name="Straight Arrow Connector 64"/>
          <p:cNvCxnSpPr/>
          <p:nvPr/>
        </p:nvCxnSpPr>
        <p:spPr>
          <a:xfrm flipV="1">
            <a:off x="9285096" y="5502011"/>
            <a:ext cx="729989" cy="236546"/>
          </a:xfrm>
          <a:prstGeom prst="straightConnector1">
            <a:avLst/>
          </a:prstGeom>
          <a:ln w="38100">
            <a:solidFill>
              <a:schemeClr val="accent1"/>
            </a:solidFill>
            <a:tailEnd type="triangle" w="lg" len="lg"/>
          </a:ln>
        </p:spPr>
        <p:style>
          <a:lnRef idx="3">
            <a:schemeClr val="dk1"/>
          </a:lnRef>
          <a:fillRef idx="0">
            <a:schemeClr val="dk1"/>
          </a:fillRef>
          <a:effectRef idx="2">
            <a:schemeClr val="dk1"/>
          </a:effectRef>
          <a:fontRef idx="minor">
            <a:schemeClr val="tx1"/>
          </a:fontRef>
        </p:style>
      </p:cxnSp>
      <p:cxnSp>
        <p:nvCxnSpPr>
          <p:cNvPr id="91" name="Straight Arrow Connector 90"/>
          <p:cNvCxnSpPr/>
          <p:nvPr/>
        </p:nvCxnSpPr>
        <p:spPr>
          <a:xfrm flipV="1">
            <a:off x="9285096" y="5502011"/>
            <a:ext cx="729989" cy="236546"/>
          </a:xfrm>
          <a:prstGeom prst="straightConnector1">
            <a:avLst/>
          </a:prstGeom>
          <a:noFill/>
          <a:ln w="38100" cap="flat" cmpd="sng" algn="ctr">
            <a:solidFill>
              <a:srgbClr val="F03B5E"/>
            </a:solidFill>
            <a:prstDash val="solid"/>
            <a:tailEnd type="triangle" w="lg" len="lg"/>
          </a:ln>
          <a:effectLst/>
        </p:spPr>
      </p:cxnSp>
      <p:cxnSp>
        <p:nvCxnSpPr>
          <p:cNvPr id="92" name="Straight Arrow Connector 91"/>
          <p:cNvCxnSpPr/>
          <p:nvPr/>
        </p:nvCxnSpPr>
        <p:spPr>
          <a:xfrm flipV="1">
            <a:off x="9299345" y="5004694"/>
            <a:ext cx="531099" cy="722639"/>
          </a:xfrm>
          <a:prstGeom prst="straightConnector1">
            <a:avLst/>
          </a:prstGeom>
          <a:noFill/>
          <a:ln w="38100" cap="flat" cmpd="sng" algn="ctr">
            <a:solidFill>
              <a:srgbClr val="60B1F2"/>
            </a:solidFill>
            <a:prstDash val="solid"/>
            <a:tailEnd type="triangle" w="lg" len="lg"/>
          </a:ln>
          <a:effectLst/>
        </p:spPr>
      </p:cxnSp>
      <mc:AlternateContent xmlns:mc="http://schemas.openxmlformats.org/markup-compatibility/2006" xmlns:a14="http://schemas.microsoft.com/office/drawing/2010/main">
        <mc:Choice Requires="a14">
          <p:sp>
            <p:nvSpPr>
              <p:cNvPr id="93" name="Rectangle 92"/>
              <p:cNvSpPr/>
              <p:nvPr/>
            </p:nvSpPr>
            <p:spPr>
              <a:xfrm>
                <a:off x="9434737" y="5619955"/>
                <a:ext cx="36420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1" i="0" u="none" strike="noStrike" kern="0" cap="none" spc="0" normalizeH="0" baseline="0" noProof="0">
                          <a:ln>
                            <a:noFill/>
                          </a:ln>
                          <a:solidFill>
                            <a:prstClr val="black"/>
                          </a:solidFill>
                          <a:effectLst/>
                          <a:uLnTx/>
                          <a:uFillTx/>
                          <a:latin typeface="Cambria Math" panose="02040503050406030204" pitchFamily="18" charset="0"/>
                        </a:rPr>
                        <m:t>𝐚</m:t>
                      </m:r>
                    </m:oMath>
                  </m:oMathPara>
                </a14:m>
                <a:endParaRPr kumimoji="0" lang="en-IN" sz="1800" b="0" i="0" u="none" strike="noStrike" kern="0" cap="none" spc="0" normalizeH="0" baseline="0" noProof="0" dirty="0">
                  <a:ln>
                    <a:noFill/>
                  </a:ln>
                  <a:solidFill>
                    <a:prstClr val="black"/>
                  </a:solidFill>
                  <a:effectLst/>
                  <a:uLnTx/>
                  <a:uFillTx/>
                </a:endParaRPr>
              </a:p>
            </p:txBody>
          </p:sp>
        </mc:Choice>
        <mc:Fallback xmlns="">
          <p:sp>
            <p:nvSpPr>
              <p:cNvPr id="93" name="Rectangle 92"/>
              <p:cNvSpPr>
                <a:spLocks noRot="1" noChangeAspect="1" noMove="1" noResize="1" noEditPoints="1" noAdjustHandles="1" noChangeArrowheads="1" noChangeShapeType="1" noTextEdit="1"/>
              </p:cNvSpPr>
              <p:nvPr/>
            </p:nvSpPr>
            <p:spPr>
              <a:xfrm>
                <a:off x="9434737" y="5619955"/>
                <a:ext cx="364202"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4" name="Rectangle 93"/>
              <p:cNvSpPr/>
              <p:nvPr/>
            </p:nvSpPr>
            <p:spPr>
              <a:xfrm>
                <a:off x="9225489" y="5091924"/>
                <a:ext cx="37702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1" i="0" u="none" strike="noStrike" kern="0" cap="none" spc="0" normalizeH="0" baseline="0" noProof="0">
                          <a:ln>
                            <a:noFill/>
                          </a:ln>
                          <a:solidFill>
                            <a:prstClr val="black"/>
                          </a:solidFill>
                          <a:effectLst/>
                          <a:uLnTx/>
                          <a:uFillTx/>
                          <a:latin typeface="Cambria Math" panose="02040503050406030204" pitchFamily="18" charset="0"/>
                        </a:rPr>
                        <m:t>𝐛</m:t>
                      </m:r>
                    </m:oMath>
                  </m:oMathPara>
                </a14:m>
                <a:endParaRPr kumimoji="0" lang="en-IN" sz="1800" b="0" i="0" u="none" strike="noStrike" kern="0" cap="none" spc="0" normalizeH="0" baseline="0" noProof="0" dirty="0">
                  <a:ln>
                    <a:noFill/>
                  </a:ln>
                  <a:solidFill>
                    <a:prstClr val="black"/>
                  </a:solidFill>
                  <a:effectLst/>
                  <a:uLnTx/>
                  <a:uFillTx/>
                </a:endParaRPr>
              </a:p>
            </p:txBody>
          </p:sp>
        </mc:Choice>
        <mc:Fallback xmlns="">
          <p:sp>
            <p:nvSpPr>
              <p:cNvPr id="94" name="Rectangle 93"/>
              <p:cNvSpPr>
                <a:spLocks noRot="1" noChangeAspect="1" noMove="1" noResize="1" noEditPoints="1" noAdjustHandles="1" noChangeArrowheads="1" noChangeShapeType="1" noTextEdit="1"/>
              </p:cNvSpPr>
              <p:nvPr/>
            </p:nvSpPr>
            <p:spPr>
              <a:xfrm>
                <a:off x="9225489" y="5091924"/>
                <a:ext cx="377026" cy="369332"/>
              </a:xfrm>
              <a:prstGeom prst="rect">
                <a:avLst/>
              </a:prstGeom>
              <a:blipFill>
                <a:blip r:embed="rId6"/>
                <a:stretch>
                  <a:fillRect/>
                </a:stretch>
              </a:blipFill>
            </p:spPr>
            <p:txBody>
              <a:bodyPr/>
              <a:lstStyle/>
              <a:p>
                <a:r>
                  <a:rPr lang="en-IN">
                    <a:noFill/>
                  </a:rPr>
                  <a:t> </a:t>
                </a:r>
              </a:p>
            </p:txBody>
          </p:sp>
        </mc:Fallback>
      </mc:AlternateContent>
      <p:cxnSp>
        <p:nvCxnSpPr>
          <p:cNvPr id="95" name="Straight Arrow Connector 94"/>
          <p:cNvCxnSpPr/>
          <p:nvPr/>
        </p:nvCxnSpPr>
        <p:spPr>
          <a:xfrm flipV="1">
            <a:off x="9287387" y="4370536"/>
            <a:ext cx="1883363" cy="1372508"/>
          </a:xfrm>
          <a:prstGeom prst="straightConnector1">
            <a:avLst/>
          </a:prstGeom>
          <a:noFill/>
          <a:ln w="38100" cap="flat" cmpd="sng" algn="ctr">
            <a:solidFill>
              <a:schemeClr val="accent4"/>
            </a:solidFill>
            <a:prstDash val="solid"/>
            <a:tailEnd type="triangle" w="lg" len="lg"/>
          </a:ln>
          <a:effectLst/>
        </p:spPr>
      </p:cxnSp>
      <mc:AlternateContent xmlns:mc="http://schemas.openxmlformats.org/markup-compatibility/2006" xmlns:a14="http://schemas.microsoft.com/office/drawing/2010/main">
        <mc:Choice Requires="a14">
          <p:sp>
            <p:nvSpPr>
              <p:cNvPr id="97" name="Rectangle 96"/>
              <p:cNvSpPr/>
              <p:nvPr/>
            </p:nvSpPr>
            <p:spPr>
              <a:xfrm>
                <a:off x="9133712" y="4633298"/>
                <a:ext cx="13790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m:t>
                      </m:r>
                      <m:r>
                        <a:rPr lang="en-IN" b="1">
                          <a:latin typeface="Cambria Math" panose="02040503050406030204" pitchFamily="18" charset="0"/>
                        </a:rPr>
                        <m:t>𝐚</m:t>
                      </m:r>
                      <m:r>
                        <a:rPr lang="en-IN" i="1">
                          <a:latin typeface="Cambria Math" panose="02040503050406030204" pitchFamily="18" charset="0"/>
                        </a:rPr>
                        <m:t>+</m:t>
                      </m:r>
                      <m:r>
                        <a:rPr lang="en-IN" i="1">
                          <a:latin typeface="Cambria Math" panose="02040503050406030204" pitchFamily="18" charset="0"/>
                        </a:rPr>
                        <m:t>𝑞</m:t>
                      </m:r>
                      <m:r>
                        <a:rPr lang="en-IN" i="1">
                          <a:latin typeface="Cambria Math" panose="02040503050406030204" pitchFamily="18" charset="0"/>
                        </a:rPr>
                        <m:t>⋅</m:t>
                      </m:r>
                      <m:r>
                        <a:rPr lang="en-IN" b="1">
                          <a:latin typeface="Cambria Math" panose="02040503050406030204" pitchFamily="18" charset="0"/>
                        </a:rPr>
                        <m:t>𝐛</m:t>
                      </m:r>
                    </m:oMath>
                  </m:oMathPara>
                </a14:m>
                <a:endParaRPr lang="en-IN" dirty="0"/>
              </a:p>
            </p:txBody>
          </p:sp>
        </mc:Choice>
        <mc:Fallback xmlns="">
          <p:sp>
            <p:nvSpPr>
              <p:cNvPr id="97" name="Rectangle 96"/>
              <p:cNvSpPr>
                <a:spLocks noRot="1" noChangeAspect="1" noMove="1" noResize="1" noEditPoints="1" noAdjustHandles="1" noChangeArrowheads="1" noChangeShapeType="1" noTextEdit="1"/>
              </p:cNvSpPr>
              <p:nvPr/>
            </p:nvSpPr>
            <p:spPr>
              <a:xfrm>
                <a:off x="9133712" y="4633298"/>
                <a:ext cx="1379095" cy="369332"/>
              </a:xfrm>
              <a:prstGeom prst="rect">
                <a:avLst/>
              </a:prstGeom>
              <a:blipFill>
                <a:blip r:embed="rId7"/>
                <a:stretch>
                  <a:fillRect b="-6557"/>
                </a:stretch>
              </a:blipFill>
            </p:spPr>
            <p:txBody>
              <a:bodyPr/>
              <a:lstStyle/>
              <a:p>
                <a:r>
                  <a:rPr lang="en-IN">
                    <a:noFill/>
                  </a:rPr>
                  <a:t> </a:t>
                </a:r>
              </a:p>
            </p:txBody>
          </p:sp>
        </mc:Fallback>
      </mc:AlternateContent>
    </p:spTree>
    <p:extLst>
      <p:ext uri="{BB962C8B-B14F-4D97-AF65-F5344CB8AC3E}">
        <p14:creationId xmlns:p14="http://schemas.microsoft.com/office/powerpoint/2010/main" val="102989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par>
                          <p:cTn id="43" fill="hold">
                            <p:stCondLst>
                              <p:cond delay="0"/>
                            </p:stCondLst>
                            <p:childTnLst>
                              <p:par>
                                <p:cTn id="44" presetID="22" presetClass="entr" presetSubtype="8" fill="hold" nodeType="after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wipe(left)">
                                      <p:cBhvr>
                                        <p:cTn id="46" dur="500"/>
                                        <p:tgtEl>
                                          <p:spTgt spid="9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childTnLst>
                          </p:cTn>
                        </p:par>
                        <p:par>
                          <p:cTn id="51" fill="hold">
                            <p:stCondLst>
                              <p:cond delay="0"/>
                            </p:stCondLst>
                            <p:childTnLst>
                              <p:par>
                                <p:cTn id="52" presetID="22" presetClass="entr" presetSubtype="8" fill="hold" nodeType="after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wipe(left)">
                                      <p:cBhvr>
                                        <p:cTn id="54" dur="500"/>
                                        <p:tgtEl>
                                          <p:spTgt spid="92"/>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par>
                          <p:cTn id="59" fill="hold">
                            <p:stCondLst>
                              <p:cond delay="0"/>
                            </p:stCondLst>
                            <p:childTnLst>
                              <p:par>
                                <p:cTn id="60" presetID="22" presetClass="entr" presetSubtype="8"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par>
                          <p:cTn id="67" fill="hold">
                            <p:stCondLst>
                              <p:cond delay="0"/>
                            </p:stCondLst>
                            <p:childTnLst>
                              <p:par>
                                <p:cTn id="68" presetID="22" presetClass="entr" presetSubtype="8"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92"/>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9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9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9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7"/>
                                        </p:tgtEl>
                                        <p:attrNameLst>
                                          <p:attrName>style.visibility</p:attrName>
                                        </p:attrNameLst>
                                      </p:cBhvr>
                                      <p:to>
                                        <p:strVal val="visible"/>
                                      </p:to>
                                    </p:set>
                                  </p:childTnLst>
                                </p:cTn>
                              </p:par>
                            </p:childTnLst>
                          </p:cTn>
                        </p:par>
                        <p:par>
                          <p:cTn id="85" fill="hold">
                            <p:stCondLst>
                              <p:cond delay="0"/>
                            </p:stCondLst>
                            <p:childTnLst>
                              <p:par>
                                <p:cTn id="86" presetID="22" presetClass="entr" presetSubtype="8" fill="hold" nodeType="after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wipe(left)">
                                      <p:cBhvr>
                                        <p:cTn id="88" dur="500"/>
                                        <p:tgtEl>
                                          <p:spTgt spid="9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wipe(left)">
                                      <p:cBhvr>
                                        <p:cTn id="93" dur="500"/>
                                        <p:tgtEl>
                                          <p:spTgt spid="28"/>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95"/>
                                        </p:tgtEl>
                                        <p:attrNameLst>
                                          <p:attrName>style.visibility</p:attrName>
                                        </p:attrNameLst>
                                      </p:cBhvr>
                                      <p:to>
                                        <p:strVal val="hidden"/>
                                      </p:to>
                                    </p:set>
                                  </p:childTnLst>
                                </p:cTn>
                              </p:par>
                            </p:childTnLst>
                          </p:cTn>
                        </p:par>
                        <p:par>
                          <p:cTn id="98" fill="hold">
                            <p:stCondLst>
                              <p:cond delay="0"/>
                            </p:stCondLst>
                            <p:childTnLst>
                              <p:par>
                                <p:cTn id="99" presetID="1" presetClass="exit" presetSubtype="0" fill="hold" grpId="1" nodeType="afterEffect">
                                  <p:stCondLst>
                                    <p:cond delay="0"/>
                                  </p:stCondLst>
                                  <p:childTnLst>
                                    <p:set>
                                      <p:cBhvr>
                                        <p:cTn id="100" dur="1" fill="hold">
                                          <p:stCondLst>
                                            <p:cond delay="0"/>
                                          </p:stCondLst>
                                        </p:cTn>
                                        <p:tgtEl>
                                          <p:spTgt spid="9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xit" presetSubtype="8" fill="hold" nodeType="clickEffect">
                                  <p:stCondLst>
                                    <p:cond delay="0"/>
                                  </p:stCondLst>
                                  <p:childTnLst>
                                    <p:animEffect transition="out" filter="wipe(left)">
                                      <p:cBhvr>
                                        <p:cTn id="104" dur="1000"/>
                                        <p:tgtEl>
                                          <p:spTgt spid="12"/>
                                        </p:tgtEl>
                                      </p:cBhvr>
                                    </p:animEffect>
                                    <p:set>
                                      <p:cBhvr>
                                        <p:cTn id="105" dur="1" fill="hold">
                                          <p:stCondLst>
                                            <p:cond delay="999"/>
                                          </p:stCondLst>
                                        </p:cTn>
                                        <p:tgtEl>
                                          <p:spTgt spid="12"/>
                                        </p:tgtEl>
                                        <p:attrNameLst>
                                          <p:attrName>style.visibility</p:attrName>
                                        </p:attrNameLst>
                                      </p:cBhvr>
                                      <p:to>
                                        <p:strVal val="hidden"/>
                                      </p:to>
                                    </p:set>
                                  </p:childTnLst>
                                </p:cTn>
                              </p:par>
                              <p:par>
                                <p:cTn id="106" presetID="22" presetClass="entr" presetSubtype="8" fill="hold"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wipe(left)">
                                      <p:cBhvr>
                                        <p:cTn id="108" dur="1000"/>
                                        <p:tgtEl>
                                          <p:spTgt spid="34"/>
                                        </p:tgtEl>
                                      </p:cBhvr>
                                    </p:animEffect>
                                  </p:childTnLst>
                                </p:cTn>
                              </p:par>
                              <p:par>
                                <p:cTn id="109" presetID="42" presetClass="path" presetSubtype="0" accel="50000" decel="50000" fill="hold" nodeType="withEffect">
                                  <p:stCondLst>
                                    <p:cond delay="0"/>
                                  </p:stCondLst>
                                  <p:childTnLst>
                                    <p:animMotion origin="layout" path="M -1.66667E-6 2.22222E-6 L 0.04544 -0.02639 " pathEditMode="relative" rAng="0" ptsTypes="AA">
                                      <p:cBhvr>
                                        <p:cTn id="110" dur="1000" fill="hold"/>
                                        <p:tgtEl>
                                          <p:spTgt spid="13"/>
                                        </p:tgtEl>
                                        <p:attrNameLst>
                                          <p:attrName>ppt_x</p:attrName>
                                          <p:attrName>ppt_y</p:attrName>
                                        </p:attrNameLst>
                                      </p:cBhvr>
                                      <p:rCtr x="2266" y="-1319"/>
                                    </p:animMotion>
                                  </p:childTnLst>
                                </p:cTn>
                              </p:par>
                            </p:childTnLst>
                          </p:cTn>
                        </p:par>
                      </p:childTnLst>
                    </p:cTn>
                  </p:par>
                  <p:par>
                    <p:cTn id="111" fill="hold">
                      <p:stCondLst>
                        <p:cond delay="indefinite"/>
                      </p:stCondLst>
                      <p:childTnLst>
                        <p:par>
                          <p:cTn id="112" fill="hold">
                            <p:stCondLst>
                              <p:cond delay="0"/>
                            </p:stCondLst>
                            <p:childTnLst>
                              <p:par>
                                <p:cTn id="113" presetID="22" presetClass="exit" presetSubtype="4" fill="hold" nodeType="clickEffect">
                                  <p:stCondLst>
                                    <p:cond delay="0"/>
                                  </p:stCondLst>
                                  <p:childTnLst>
                                    <p:animEffect transition="out" filter="wipe(down)">
                                      <p:cBhvr>
                                        <p:cTn id="114" dur="1000"/>
                                        <p:tgtEl>
                                          <p:spTgt spid="34"/>
                                        </p:tgtEl>
                                      </p:cBhvr>
                                    </p:animEffect>
                                    <p:set>
                                      <p:cBhvr>
                                        <p:cTn id="115" dur="1" fill="hold">
                                          <p:stCondLst>
                                            <p:cond delay="999"/>
                                          </p:stCondLst>
                                        </p:cTn>
                                        <p:tgtEl>
                                          <p:spTgt spid="34"/>
                                        </p:tgtEl>
                                        <p:attrNameLst>
                                          <p:attrName>style.visibility</p:attrName>
                                        </p:attrNameLst>
                                      </p:cBhvr>
                                      <p:to>
                                        <p:strVal val="hidden"/>
                                      </p:to>
                                    </p:set>
                                  </p:childTnLst>
                                </p:cTn>
                              </p:par>
                              <p:par>
                                <p:cTn id="116" presetID="22" presetClass="entr" presetSubtype="8" fill="hold" nodeType="withEffect">
                                  <p:stCondLst>
                                    <p:cond delay="0"/>
                                  </p:stCondLst>
                                  <p:childTnLst>
                                    <p:set>
                                      <p:cBhvr>
                                        <p:cTn id="117" dur="1" fill="hold">
                                          <p:stCondLst>
                                            <p:cond delay="0"/>
                                          </p:stCondLst>
                                        </p:cTn>
                                        <p:tgtEl>
                                          <p:spTgt spid="65"/>
                                        </p:tgtEl>
                                        <p:attrNameLst>
                                          <p:attrName>style.visibility</p:attrName>
                                        </p:attrNameLst>
                                      </p:cBhvr>
                                      <p:to>
                                        <p:strVal val="visible"/>
                                      </p:to>
                                    </p:set>
                                    <p:animEffect transition="in" filter="wipe(left)">
                                      <p:cBhvr>
                                        <p:cTn id="118" dur="1000"/>
                                        <p:tgtEl>
                                          <p:spTgt spid="65"/>
                                        </p:tgtEl>
                                      </p:cBhvr>
                                    </p:animEffect>
                                  </p:childTnLst>
                                </p:cTn>
                              </p:par>
                              <p:par>
                                <p:cTn id="119" presetID="42" presetClass="path" presetSubtype="0" accel="50000" decel="50000" fill="hold" nodeType="withEffect">
                                  <p:stCondLst>
                                    <p:cond delay="0"/>
                                  </p:stCondLst>
                                  <p:childTnLst>
                                    <p:animMotion origin="layout" path="M 0.04545 -0.02639 L -0.03802 0.02106 " pathEditMode="relative" rAng="0" ptsTypes="AA">
                                      <p:cBhvr>
                                        <p:cTn id="120" dur="1000" fill="hold"/>
                                        <p:tgtEl>
                                          <p:spTgt spid="13"/>
                                        </p:tgtEl>
                                        <p:attrNameLst>
                                          <p:attrName>ppt_x</p:attrName>
                                          <p:attrName>ppt_y</p:attrName>
                                        </p:attrNameLst>
                                      </p:cBhvr>
                                      <p:rCtr x="-4206" y="2315"/>
                                    </p:animMotion>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1" grpId="0"/>
      <p:bldP spid="33" grpId="0"/>
      <p:bldP spid="93" grpId="0"/>
      <p:bldP spid="93" grpId="1"/>
      <p:bldP spid="94" grpId="0"/>
      <p:bldP spid="94" grpId="1"/>
      <p:bldP spid="97" grpId="0"/>
      <p:bldP spid="9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Singular Value Decomposition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pPr algn="ctr"/>
                <a14:m>
                  <m:oMath xmlns:m="http://schemas.openxmlformats.org/officeDocument/2006/math">
                    <m:r>
                      <a:rPr lang="en-IN" i="1" smtClean="0">
                        <a:latin typeface="Cambria Math" panose="02040503050406030204" pitchFamily="18" charset="0"/>
                      </a:rPr>
                      <m:t>𝐴</m:t>
                    </m:r>
                    <m:r>
                      <a:rPr lang="en-IN" i="1" smtClean="0">
                        <a:latin typeface="Cambria Math" panose="02040503050406030204" pitchFamily="18" charset="0"/>
                      </a:rPr>
                      <m:t>=</m:t>
                    </m:r>
                    <m:r>
                      <a:rPr lang="en-IN" i="1" smtClean="0">
                        <a:latin typeface="Cambria Math" panose="02040503050406030204" pitchFamily="18" charset="0"/>
                      </a:rPr>
                      <m:t>𝑈</m:t>
                    </m:r>
                    <m:r>
                      <m:rPr>
                        <m:sty m:val="p"/>
                      </m:rPr>
                      <a:rPr lang="en-IN">
                        <a:latin typeface="Cambria Math" panose="02040503050406030204" pitchFamily="18" charset="0"/>
                      </a:rPr>
                      <m:t>Σ</m:t>
                    </m:r>
                    <m:sSup>
                      <m:sSupPr>
                        <m:ctrlPr>
                          <a:rPr lang="en-IN" i="1">
                            <a:latin typeface="Cambria Math" panose="02040503050406030204" pitchFamily="18" charset="0"/>
                          </a:rPr>
                        </m:ctrlPr>
                      </m:sSupPr>
                      <m:e>
                        <m:r>
                          <a:rPr lang="en-IN" i="1">
                            <a:latin typeface="Cambria Math" panose="02040503050406030204" pitchFamily="18" charset="0"/>
                          </a:rPr>
                          <m:t>𝑉</m:t>
                        </m:r>
                      </m:e>
                      <m:sup>
                        <m:r>
                          <a:rPr lang="en-IN" i="1">
                            <a:latin typeface="Cambria Math" panose="02040503050406030204" pitchFamily="18" charset="0"/>
                          </a:rPr>
                          <m:t>⊤</m:t>
                        </m:r>
                      </m:sup>
                    </m:sSup>
                  </m:oMath>
                </a14:m>
                <a:endParaRPr lang="en-IN" dirty="0" smtClean="0"/>
              </a:p>
              <a:p>
                <a:r>
                  <a:rPr lang="en-IN" dirty="0" smtClean="0"/>
                  <a:t>Diagonal elements in </a:t>
                </a:r>
                <a14:m>
                  <m:oMath xmlns:m="http://schemas.openxmlformats.org/officeDocument/2006/math">
                    <m:r>
                      <m:rPr>
                        <m:sty m:val="p"/>
                      </m:rPr>
                      <a:rPr lang="en-IN" b="0" i="0" smtClean="0">
                        <a:latin typeface="Cambria Math" panose="02040503050406030204" pitchFamily="18" charset="0"/>
                      </a:rPr>
                      <m:t>Σ</m:t>
                    </m:r>
                  </m:oMath>
                </a14:m>
                <a:r>
                  <a:rPr lang="en-IN" dirty="0" smtClean="0"/>
                  <a:t> are called the </a:t>
                </a:r>
                <a:r>
                  <a:rPr lang="en-IN" i="1" dirty="0" smtClean="0"/>
                  <a:t>singular values </a:t>
                </a:r>
                <a:r>
                  <a:rPr lang="en-IN" dirty="0" smtClean="0"/>
                  <a:t>of </a:t>
                </a:r>
                <a14:m>
                  <m:oMath xmlns:m="http://schemas.openxmlformats.org/officeDocument/2006/math">
                    <m:r>
                      <a:rPr lang="en-IN" b="0" i="1" smtClean="0">
                        <a:latin typeface="Cambria Math" panose="02040503050406030204" pitchFamily="18" charset="0"/>
                      </a:rPr>
                      <m:t>𝐴</m:t>
                    </m:r>
                  </m:oMath>
                </a14:m>
                <a:r>
                  <a:rPr lang="en-IN" dirty="0" smtClean="0"/>
                  <a:t> (always </a:t>
                </a:r>
                <a14:m>
                  <m:oMath xmlns:m="http://schemas.openxmlformats.org/officeDocument/2006/math">
                    <m:r>
                      <a:rPr lang="en-IN" b="0" i="1" smtClean="0">
                        <a:latin typeface="Cambria Math" panose="02040503050406030204" pitchFamily="18" charset="0"/>
                      </a:rPr>
                      <m:t>≥0</m:t>
                    </m:r>
                  </m:oMath>
                </a14:m>
                <a:r>
                  <a:rPr lang="en-IN" dirty="0" smtClean="0"/>
                  <a:t>)</a:t>
                </a:r>
              </a:p>
              <a:p>
                <a:r>
                  <a:rPr lang="en-IN" dirty="0" smtClean="0"/>
                  <a:t>Column vectors of </a:t>
                </a:r>
                <a14:m>
                  <m:oMath xmlns:m="http://schemas.openxmlformats.org/officeDocument/2006/math">
                    <m:r>
                      <a:rPr lang="en-IN" b="0" i="1" smtClean="0">
                        <a:latin typeface="Cambria Math" panose="02040503050406030204" pitchFamily="18" charset="0"/>
                      </a:rPr>
                      <m:t>𝑈</m:t>
                    </m:r>
                  </m:oMath>
                </a14:m>
                <a:r>
                  <a:rPr lang="en-IN" dirty="0" smtClean="0"/>
                  <a:t> are called the</a:t>
                </a:r>
                <a:r>
                  <a:rPr lang="en-IN" i="1" dirty="0"/>
                  <a:t> </a:t>
                </a:r>
                <a:r>
                  <a:rPr lang="en-IN" i="1" dirty="0" smtClean="0"/>
                  <a:t>left singular vectors </a:t>
                </a:r>
                <a:r>
                  <a:rPr lang="en-IN" dirty="0" smtClean="0"/>
                  <a:t>of </a:t>
                </a:r>
                <a14:m>
                  <m:oMath xmlns:m="http://schemas.openxmlformats.org/officeDocument/2006/math">
                    <m:r>
                      <a:rPr lang="en-IN" b="0" i="1" smtClean="0">
                        <a:latin typeface="Cambria Math" panose="02040503050406030204" pitchFamily="18" charset="0"/>
                      </a:rPr>
                      <m:t>𝐴</m:t>
                    </m:r>
                  </m:oMath>
                </a14:m>
                <a:endParaRPr lang="en-IN" dirty="0" smtClean="0"/>
              </a:p>
              <a:p>
                <a:r>
                  <a:rPr lang="en-IN" dirty="0"/>
                  <a:t>C</a:t>
                </a:r>
                <a:r>
                  <a:rPr lang="en-IN" dirty="0" smtClean="0"/>
                  <a:t>olumn </a:t>
                </a:r>
                <a:r>
                  <a:rPr lang="en-IN" dirty="0"/>
                  <a:t>vectors of </a:t>
                </a:r>
                <a14:m>
                  <m:oMath xmlns:m="http://schemas.openxmlformats.org/officeDocument/2006/math">
                    <m:r>
                      <a:rPr lang="en-IN" b="0" i="1" smtClean="0">
                        <a:latin typeface="Cambria Math" panose="02040503050406030204" pitchFamily="18" charset="0"/>
                      </a:rPr>
                      <m:t>𝑉</m:t>
                    </m:r>
                  </m:oMath>
                </a14:m>
                <a:r>
                  <a:rPr lang="en-IN" dirty="0"/>
                  <a:t> </a:t>
                </a:r>
                <a:r>
                  <a:rPr lang="en-IN" dirty="0" smtClean="0"/>
                  <a:t>(row </a:t>
                </a:r>
                <a:r>
                  <a:rPr lang="en-IN" dirty="0" err="1" smtClean="0"/>
                  <a:t>vecs</a:t>
                </a:r>
                <a:r>
                  <a:rPr lang="en-IN" dirty="0" smtClean="0"/>
                  <a:t>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m:t>
                        </m:r>
                      </m:sup>
                    </m:sSup>
                  </m:oMath>
                </a14:m>
                <a:r>
                  <a:rPr lang="en-IN" dirty="0" smtClean="0"/>
                  <a:t>) called </a:t>
                </a:r>
                <a:r>
                  <a:rPr lang="en-IN" i="1" dirty="0" smtClean="0"/>
                  <a:t>right </a:t>
                </a:r>
                <a:r>
                  <a:rPr lang="en-IN" i="1" dirty="0"/>
                  <a:t>singular vectors </a:t>
                </a:r>
                <a:r>
                  <a:rPr lang="en-IN" dirty="0"/>
                  <a:t>of </a:t>
                </a:r>
                <a14:m>
                  <m:oMath xmlns:m="http://schemas.openxmlformats.org/officeDocument/2006/math">
                    <m:r>
                      <a:rPr lang="en-IN" i="1">
                        <a:latin typeface="Cambria Math" panose="02040503050406030204" pitchFamily="18" charset="0"/>
                      </a:rPr>
                      <m:t>𝐴</m:t>
                    </m:r>
                  </m:oMath>
                </a14:m>
                <a:endParaRPr lang="en-IN" dirty="0" smtClean="0"/>
              </a:p>
              <a:p>
                <a:r>
                  <a:rPr lang="en-IN" dirty="0" smtClean="0"/>
                  <a:t>If </a:t>
                </a:r>
                <a14:m>
                  <m:oMath xmlns:m="http://schemas.openxmlformats.org/officeDocument/2006/math">
                    <m:r>
                      <a:rPr lang="en-IN" b="0" i="1" smtClean="0">
                        <a:latin typeface="Cambria Math" panose="02040503050406030204" pitchFamily="18" charset="0"/>
                      </a:rPr>
                      <m:t>𝑈</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𝐮</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𝐮</m:t>
                            </m:r>
                          </m:e>
                          <m:sup>
                            <m:r>
                              <a:rPr lang="en-IN" b="0" i="1" smtClean="0">
                                <a:latin typeface="Cambria Math" panose="02040503050406030204" pitchFamily="18" charset="0"/>
                              </a:rPr>
                              <m:t>𝑑</m:t>
                            </m:r>
                          </m:sup>
                        </m:sSup>
                      </m:e>
                    </m:d>
                    <m:r>
                      <a:rPr lang="en-IN" b="0" i="0" smtClean="0">
                        <a:latin typeface="Cambria Math" panose="02040503050406030204" pitchFamily="18" charset="0"/>
                      </a:rPr>
                      <m:t>,</m:t>
                    </m:r>
                    <m:r>
                      <m:rPr>
                        <m:sty m:val="p"/>
                      </m:rPr>
                      <a:rPr lang="en-IN" b="0" i="0" smtClean="0">
                        <a:latin typeface="Cambria Math" panose="02040503050406030204" pitchFamily="18" charset="0"/>
                      </a:rPr>
                      <m:t>V</m:t>
                    </m:r>
                    <m:r>
                      <a:rPr lang="en-IN" b="0" i="0" smtClean="0">
                        <a:latin typeface="Cambria Math" panose="02040503050406030204" pitchFamily="18" charset="0"/>
                      </a:rPr>
                      <m:t>=</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𝐯</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𝐯</m:t>
                            </m:r>
                          </m:e>
                          <m:sup>
                            <m:r>
                              <a:rPr lang="en-IN" b="0" i="1" smtClean="0">
                                <a:latin typeface="Cambria Math" panose="02040503050406030204" pitchFamily="18" charset="0"/>
                              </a:rPr>
                              <m:t>𝑑</m:t>
                            </m:r>
                          </m:sup>
                        </m:sSup>
                      </m:e>
                    </m:d>
                    <m:r>
                      <a:rPr lang="en-IN" b="0" i="1" smtClean="0">
                        <a:latin typeface="Cambria Math" panose="02040503050406030204" pitchFamily="18" charset="0"/>
                      </a:rPr>
                      <m:t>,</m:t>
                    </m:r>
                    <m:r>
                      <m:rPr>
                        <m:sty m:val="p"/>
                      </m:rPr>
                      <a:rPr lang="en-IN" b="0" i="0" smtClean="0">
                        <a:latin typeface="Cambria Math" panose="02040503050406030204" pitchFamily="18" charset="0"/>
                      </a:rPr>
                      <m:t>Σ</m:t>
                    </m:r>
                    <m:r>
                      <a:rPr lang="en-IN" b="0" i="1" smtClean="0">
                        <a:latin typeface="Cambria Math" panose="02040503050406030204" pitchFamily="18" charset="0"/>
                      </a:rPr>
                      <m:t>=</m:t>
                    </m:r>
                    <m:r>
                      <m:rPr>
                        <m:sty m:val="p"/>
                      </m:rPr>
                      <a:rPr lang="en-IN" b="0" i="0" smtClean="0">
                        <a:latin typeface="Cambria Math" panose="02040503050406030204" pitchFamily="18" charset="0"/>
                      </a:rPr>
                      <m:t>diag</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𝑑</m:t>
                        </m:r>
                      </m:sub>
                    </m:sSub>
                    <m:r>
                      <a:rPr lang="en-IN" b="0" i="1" smtClean="0">
                        <a:latin typeface="Cambria Math" panose="02040503050406030204" pitchFamily="18" charset="0"/>
                      </a:rPr>
                      <m:t>)</m:t>
                    </m:r>
                  </m:oMath>
                </a14:m>
                <a:r>
                  <a:rPr lang="en-IN" dirty="0" smtClean="0"/>
                  <a:t>, then</a:t>
                </a:r>
                <a:br>
                  <a:rPr lang="en-IN" dirty="0" smtClean="0"/>
                </a:b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𝑑</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𝑗</m:t>
                            </m:r>
                          </m:sub>
                        </m:sSub>
                      </m:e>
                    </m:nary>
                    <m:sSup>
                      <m:sSupPr>
                        <m:ctrlPr>
                          <a:rPr lang="en-IN" i="1">
                            <a:latin typeface="Cambria Math" panose="02040503050406030204" pitchFamily="18" charset="0"/>
                          </a:rPr>
                        </m:ctrlPr>
                      </m:sSupPr>
                      <m:e>
                        <m:r>
                          <a:rPr lang="en-IN" b="1">
                            <a:latin typeface="Cambria Math" panose="02040503050406030204" pitchFamily="18" charset="0"/>
                          </a:rPr>
                          <m:t>𝐮</m:t>
                        </m:r>
                      </m:e>
                      <m:sup>
                        <m:r>
                          <a:rPr lang="en-IN" b="0" i="1" smtClean="0">
                            <a:latin typeface="Cambria Math" panose="02040503050406030204" pitchFamily="18" charset="0"/>
                          </a:rPr>
                          <m:t>𝑗</m:t>
                        </m:r>
                      </m:sup>
                    </m:sSup>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a:rPr lang="en-IN" b="1" i="0" smtClean="0">
                                    <a:latin typeface="Cambria Math" panose="02040503050406030204" pitchFamily="18" charset="0"/>
                                  </a:rPr>
                                  <m:t>𝐯</m:t>
                                </m:r>
                              </m:e>
                              <m:sup>
                                <m:r>
                                  <a:rPr lang="en-IN" b="0" i="1" smtClean="0">
                                    <a:latin typeface="Cambria Math" panose="02040503050406030204" pitchFamily="18" charset="0"/>
                                  </a:rPr>
                                  <m:t>𝑗</m:t>
                                </m:r>
                              </m:sup>
                            </m:sSup>
                          </m:e>
                        </m:d>
                      </m:e>
                      <m:sup>
                        <m:r>
                          <a:rPr lang="en-IN" b="0" i="1" smtClean="0">
                            <a:latin typeface="Cambria Math" panose="02040503050406030204" pitchFamily="18" charset="0"/>
                          </a:rPr>
                          <m:t>⊤</m:t>
                        </m:r>
                      </m:sup>
                    </m:sSup>
                  </m:oMath>
                </a14:m>
                <a:endParaRPr lang="en-IN" dirty="0"/>
              </a:p>
              <a:p>
                <a:r>
                  <a:rPr lang="en-IN" dirty="0" smtClean="0"/>
                  <a:t>Singular values of a matrix are always unique, singular vectors are not</a:t>
                </a:r>
              </a:p>
              <a:p>
                <a:pPr lvl="2"/>
                <a:r>
                  <a:rPr lang="en-IN" dirty="0" smtClean="0"/>
                  <a:t>Given one set of </a:t>
                </a:r>
                <a:r>
                  <a:rPr lang="en-IN" dirty="0" err="1" smtClean="0"/>
                  <a:t>left+right</a:t>
                </a:r>
                <a:r>
                  <a:rPr lang="en-IN" dirty="0" smtClean="0"/>
                  <a:t> singular vectors, can obtain other sets of </a:t>
                </a:r>
                <a:r>
                  <a:rPr lang="en-IN" dirty="0" err="1" smtClean="0"/>
                  <a:t>left+right</a:t>
                </a:r>
                <a:r>
                  <a:rPr lang="en-IN" dirty="0" smtClean="0"/>
                  <a:t> singular vectors using “certain” orthonormal maps – details a bit tedious</a:t>
                </a:r>
              </a:p>
              <a:p>
                <a:r>
                  <a:rPr lang="en-IN" dirty="0" smtClean="0"/>
                  <a:t>Tons of things to study about singular decompositions – too little time</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b="-265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30</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8053" y="215575"/>
            <a:ext cx="1792096" cy="179209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98985" y="2785782"/>
            <a:ext cx="1792098" cy="179209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90012" y="4645895"/>
            <a:ext cx="1740936" cy="1740936"/>
          </a:xfrm>
          <a:prstGeom prst="rect">
            <a:avLst/>
          </a:prstGeom>
        </p:spPr>
      </p:pic>
      <mc:AlternateContent xmlns:mc="http://schemas.openxmlformats.org/markup-compatibility/2006" xmlns:a14="http://schemas.microsoft.com/office/drawing/2010/main">
        <mc:Choice Requires="a14">
          <p:sp>
            <p:nvSpPr>
              <p:cNvPr id="10" name="Rectangular Callout 9"/>
              <p:cNvSpPr/>
              <p:nvPr/>
            </p:nvSpPr>
            <p:spPr>
              <a:xfrm>
                <a:off x="4204253" y="5094409"/>
                <a:ext cx="6286675" cy="1736450"/>
              </a:xfrm>
              <a:prstGeom prst="wedgeRectCallout">
                <a:avLst>
                  <a:gd name="adj1" fmla="val 60092"/>
                  <a:gd name="adj2" fmla="val -281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If </a:t>
                </a:r>
                <a14:m>
                  <m:oMath xmlns:m="http://schemas.openxmlformats.org/officeDocument/2006/math">
                    <m:r>
                      <a:rPr lang="en-IN" sz="2400" b="0" i="1" smtClean="0">
                        <a:solidFill>
                          <a:schemeClr val="tx1"/>
                        </a:solidFill>
                        <a:latin typeface="Cambria Math" panose="02040503050406030204" pitchFamily="18" charset="0"/>
                      </a:rPr>
                      <m:t>𝐴</m:t>
                    </m:r>
                    <m:r>
                      <a:rPr lang="en-IN" sz="2400" b="0" i="1" smtClean="0">
                        <a:solidFill>
                          <a:schemeClr val="tx1"/>
                        </a:solidFill>
                        <a:latin typeface="Cambria Math" panose="02040503050406030204" pitchFamily="18" charset="0"/>
                      </a:rPr>
                      <m:t>=</m:t>
                    </m:r>
                    <m:d>
                      <m:dPr>
                        <m:begChr m:val="["/>
                        <m:endChr m:val="]"/>
                        <m:ctrlPr>
                          <a:rPr lang="en-IN" sz="2400" b="0" i="1" smtClean="0">
                            <a:solidFill>
                              <a:schemeClr val="tx1"/>
                            </a:solidFill>
                            <a:latin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𝐚</m:t>
                            </m:r>
                          </m:e>
                          <m:sup>
                            <m:r>
                              <a:rPr lang="en-IN" sz="2400" i="1">
                                <a:solidFill>
                                  <a:schemeClr val="tx1"/>
                                </a:solidFill>
                                <a:latin typeface="Cambria Math" panose="02040503050406030204" pitchFamily="18" charset="0"/>
                              </a:rPr>
                              <m:t>1</m:t>
                            </m:r>
                          </m:sup>
                        </m:sSup>
                        <m:r>
                          <a:rPr lang="en-IN" sz="2400" i="1">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𝐚</m:t>
                            </m:r>
                          </m:e>
                          <m:sup>
                            <m:r>
                              <a:rPr lang="en-IN" sz="2400" i="1">
                                <a:solidFill>
                                  <a:schemeClr val="tx1"/>
                                </a:solidFill>
                                <a:latin typeface="Cambria Math" panose="02040503050406030204" pitchFamily="18" charset="0"/>
                              </a:rPr>
                              <m:t>𝑛</m:t>
                            </m:r>
                          </m:sup>
                        </m:sSup>
                      </m:e>
                    </m:d>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𝑈</m:t>
                    </m:r>
                    <m:r>
                      <m:rPr>
                        <m:sty m:val="p"/>
                      </m:rPr>
                      <a:rPr lang="en-IN" sz="2400" b="0" i="0" smtClean="0">
                        <a:solidFill>
                          <a:schemeClr val="tx1"/>
                        </a:solidFill>
                        <a:latin typeface="Cambria Math" panose="02040503050406030204" pitchFamily="18" charset="0"/>
                      </a:rPr>
                      <m:t>Σ</m:t>
                    </m:r>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𝑉</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𝑑</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𝑑</m:t>
                        </m:r>
                      </m:sup>
                    </m:sSup>
                  </m:oMath>
                </a14:m>
                <a:r>
                  <a:rPr lang="en-IN" sz="2400" dirty="0" smtClean="0">
                    <a:solidFill>
                      <a:schemeClr val="tx1"/>
                    </a:solidFill>
                    <a:latin typeface="+mj-lt"/>
                  </a:rPr>
                  <a:t> then we have </a:t>
                </a:r>
                <a:br>
                  <a:rPr lang="en-IN" sz="2400" dirty="0" smtClean="0">
                    <a:solidFill>
                      <a:schemeClr val="tx1"/>
                    </a:solidFill>
                    <a:latin typeface="+mj-lt"/>
                  </a:rPr>
                </a:br>
                <a14:m>
                  <m:oMathPara xmlns:m="http://schemas.openxmlformats.org/officeDocument/2006/math">
                    <m:oMathParaPr>
                      <m:jc m:val="centerGroup"/>
                    </m:oMathParaPr>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1" i="0" smtClean="0">
                              <a:solidFill>
                                <a:schemeClr val="tx1"/>
                              </a:solidFill>
                              <a:latin typeface="Cambria Math" panose="02040503050406030204" pitchFamily="18" charset="0"/>
                            </a:rPr>
                            <m:t>𝐚</m:t>
                          </m:r>
                        </m:e>
                        <m:sup>
                          <m:r>
                            <a:rPr lang="en-IN" sz="2400" b="0" i="1" smtClean="0">
                              <a:solidFill>
                                <a:schemeClr val="tx1"/>
                              </a:solidFill>
                              <a:latin typeface="Cambria Math" panose="02040503050406030204" pitchFamily="18" charset="0"/>
                            </a:rPr>
                            <m:t>𝑗</m:t>
                          </m:r>
                        </m:sup>
                      </m:sSup>
                      <m:r>
                        <a:rPr lang="en-IN" sz="2400" b="0" i="1" smtClean="0">
                          <a:solidFill>
                            <a:schemeClr val="tx1"/>
                          </a:solidFill>
                          <a:latin typeface="Cambria Math" panose="02040503050406030204" pitchFamily="18" charset="0"/>
                        </a:rPr>
                        <m:t>=</m:t>
                      </m:r>
                      <m:nary>
                        <m:naryPr>
                          <m:chr m:val="∑"/>
                          <m:limLoc m:val="subSup"/>
                          <m:ctrlPr>
                            <a:rPr lang="en-IN" sz="2400" i="1">
                              <a:solidFill>
                                <a:schemeClr val="tx1"/>
                              </a:solidFill>
                              <a:latin typeface="Cambria Math" panose="02040503050406030204" pitchFamily="18" charset="0"/>
                            </a:rPr>
                          </m:ctrlPr>
                        </m:naryPr>
                        <m:sub>
                          <m:r>
                            <m:rPr>
                              <m:brk m:alnAt="1"/>
                            </m:rPr>
                            <a:rPr lang="en-IN" sz="2400" b="0" i="1" smtClean="0">
                              <a:solidFill>
                                <a:schemeClr val="tx1"/>
                              </a:solidFill>
                              <a:latin typeface="Cambria Math" panose="02040503050406030204" pitchFamily="18" charset="0"/>
                            </a:rPr>
                            <m:t>𝑖</m:t>
                          </m:r>
                          <m:r>
                            <a:rPr lang="en-IN" sz="2400" i="1">
                              <a:solidFill>
                                <a:schemeClr val="tx1"/>
                              </a:solidFill>
                              <a:latin typeface="Cambria Math" panose="02040503050406030204" pitchFamily="18" charset="0"/>
                            </a:rPr>
                            <m:t>=1</m:t>
                          </m:r>
                        </m:sub>
                        <m:sup>
                          <m:r>
                            <a:rPr lang="en-IN" sz="2400" i="1">
                              <a:solidFill>
                                <a:schemeClr val="tx1"/>
                              </a:solidFill>
                              <a:latin typeface="Cambria Math" panose="02040503050406030204" pitchFamily="18" charset="0"/>
                            </a:rPr>
                            <m:t>𝑑</m:t>
                          </m:r>
                        </m:sup>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𝜎</m:t>
                              </m:r>
                            </m:e>
                            <m:sub>
                              <m:r>
                                <a:rPr lang="en-IN" sz="2400" i="1">
                                  <a:solidFill>
                                    <a:schemeClr val="tx1"/>
                                  </a:solidFill>
                                  <a:latin typeface="Cambria Math" panose="02040503050406030204" pitchFamily="18" charset="0"/>
                                </a:rPr>
                                <m:t>𝑖</m:t>
                              </m:r>
                            </m:sub>
                          </m:sSub>
                          <m:sSubSup>
                            <m:sSubSupPr>
                              <m:ctrlPr>
                                <a:rPr lang="en-IN" sz="2400" b="0" i="1" smtClean="0">
                                  <a:solidFill>
                                    <a:schemeClr val="tx1"/>
                                  </a:solidFill>
                                  <a:latin typeface="Cambria Math" panose="02040503050406030204" pitchFamily="18" charset="0"/>
                                </a:rPr>
                              </m:ctrlPr>
                            </m:sSubSupPr>
                            <m:e>
                              <m:r>
                                <a:rPr lang="en-IN" sz="2400" b="1">
                                  <a:solidFill>
                                    <a:schemeClr val="tx1"/>
                                  </a:solidFill>
                                  <a:latin typeface="Cambria Math" panose="02040503050406030204" pitchFamily="18" charset="0"/>
                                </a:rPr>
                                <m:t>𝐯</m:t>
                              </m:r>
                            </m:e>
                            <m:sub>
                              <m:r>
                                <a:rPr lang="en-IN" sz="2400" b="0" i="1" smtClean="0">
                                  <a:solidFill>
                                    <a:schemeClr val="tx1"/>
                                  </a:solidFill>
                                  <a:latin typeface="Cambria Math" panose="02040503050406030204" pitchFamily="18" charset="0"/>
                                </a:rPr>
                                <m:t>𝑗</m:t>
                              </m:r>
                            </m:sub>
                            <m:sup>
                              <m:r>
                                <a:rPr lang="en-IN" sz="2400" i="1">
                                  <a:solidFill>
                                    <a:schemeClr val="tx1"/>
                                  </a:solidFill>
                                  <a:latin typeface="Cambria Math" panose="02040503050406030204" pitchFamily="18" charset="0"/>
                                </a:rPr>
                                <m:t>𝑖</m:t>
                              </m:r>
                            </m:sup>
                          </m:sSubSup>
                        </m:e>
                      </m:nary>
                      <m:r>
                        <a:rPr lang="en-IN" sz="2400" b="0" i="1" smtClean="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𝐮</m:t>
                          </m:r>
                        </m:e>
                        <m:sup>
                          <m:r>
                            <a:rPr lang="en-IN" sz="2400" i="1">
                              <a:solidFill>
                                <a:schemeClr val="tx1"/>
                              </a:solidFill>
                              <a:latin typeface="Cambria Math" panose="02040503050406030204" pitchFamily="18" charset="0"/>
                            </a:rPr>
                            <m:t>𝑖</m:t>
                          </m:r>
                        </m:sup>
                      </m:sSup>
                    </m:oMath>
                  </m:oMathPara>
                </a14:m>
                <a:endParaRPr lang="en-IN" sz="2400" dirty="0" smtClean="0">
                  <a:solidFill>
                    <a:schemeClr val="tx1"/>
                  </a:solidFill>
                  <a:latin typeface="+mj-lt"/>
                </a:endParaRPr>
              </a:p>
              <a:p>
                <a:pPr algn="ctr"/>
                <a:r>
                  <a:rPr lang="en-IN" sz="2400" dirty="0" smtClean="0">
                    <a:solidFill>
                      <a:schemeClr val="tx1"/>
                    </a:solidFill>
                    <a:latin typeface="+mj-lt"/>
                  </a:rPr>
                  <a:t>Can you find an expression for rows of </a:t>
                </a:r>
                <a14:m>
                  <m:oMath xmlns:m="http://schemas.openxmlformats.org/officeDocument/2006/math">
                    <m:r>
                      <a:rPr lang="en-IN" sz="2400" b="0" i="1" smtClean="0">
                        <a:solidFill>
                          <a:schemeClr val="tx1"/>
                        </a:solidFill>
                        <a:latin typeface="Cambria Math" panose="02040503050406030204" pitchFamily="18" charset="0"/>
                      </a:rPr>
                      <m:t>𝐴</m:t>
                    </m:r>
                  </m:oMath>
                </a14:m>
                <a:r>
                  <a:rPr lang="en-IN" sz="2400" dirty="0" smtClean="0">
                    <a:solidFill>
                      <a:schemeClr val="tx1"/>
                    </a:solidFill>
                    <a:latin typeface="+mj-lt"/>
                  </a:rPr>
                  <a:t> too?</a:t>
                </a:r>
              </a:p>
            </p:txBody>
          </p:sp>
        </mc:Choice>
        <mc:Fallback xmlns="">
          <p:sp>
            <p:nvSpPr>
              <p:cNvPr id="10" name="Rectangular Callout 9"/>
              <p:cNvSpPr>
                <a:spLocks noRot="1" noChangeAspect="1" noMove="1" noResize="1" noEditPoints="1" noAdjustHandles="1" noChangeArrowheads="1" noChangeShapeType="1" noTextEdit="1"/>
              </p:cNvSpPr>
              <p:nvPr/>
            </p:nvSpPr>
            <p:spPr>
              <a:xfrm>
                <a:off x="4204253" y="5094409"/>
                <a:ext cx="6286675" cy="1736450"/>
              </a:xfrm>
              <a:prstGeom prst="wedgeRectCallout">
                <a:avLst>
                  <a:gd name="adj1" fmla="val 60092"/>
                  <a:gd name="adj2" fmla="val -2815"/>
                </a:avLst>
              </a:prstGeom>
              <a:blipFill>
                <a:blip r:embed="rId8"/>
                <a:stretch>
                  <a:fillRect l="-1138" b="-2405"/>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ular Callout 10"/>
              <p:cNvSpPr/>
              <p:nvPr/>
            </p:nvSpPr>
            <p:spPr>
              <a:xfrm>
                <a:off x="873303" y="2850314"/>
                <a:ext cx="4109663" cy="1028576"/>
              </a:xfrm>
              <a:prstGeom prst="wedgeRectCallout">
                <a:avLst>
                  <a:gd name="adj1" fmla="val 84582"/>
                  <a:gd name="adj2" fmla="val 5552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prstClr val="black">
                        <a:lumMod val="85000"/>
                        <a:lumOff val="15000"/>
                      </a:prstClr>
                    </a:solidFill>
                    <a:latin typeface="Calibri Light" panose="020F0302020204030204" pitchFamily="34" charset="0"/>
                    <a:cs typeface="Calibri Light" panose="020F0302020204030204" pitchFamily="34" charset="0"/>
                  </a:rPr>
                  <a:t>Note </a:t>
                </a:r>
                <a:r>
                  <a:rPr lang="en-IN" sz="2400" dirty="0">
                    <a:solidFill>
                      <a:prstClr val="black">
                        <a:lumMod val="85000"/>
                        <a:lumOff val="15000"/>
                      </a:prstClr>
                    </a:solidFill>
                    <a:latin typeface="Calibri Light" panose="020F0302020204030204" pitchFamily="34" charset="0"/>
                    <a:cs typeface="Calibri Light" panose="020F0302020204030204" pitchFamily="34" charset="0"/>
                  </a:rPr>
                  <a:t>that each matrix </a:t>
                </a:r>
                <a14:m>
                  <m:oMath xmlns:m="http://schemas.openxmlformats.org/officeDocument/2006/math">
                    <m:sSup>
                      <m:sSupPr>
                        <m:ctrlPr>
                          <a:rPr lang="en-IN" sz="2400" i="1">
                            <a:solidFill>
                              <a:prstClr val="black">
                                <a:lumMod val="85000"/>
                                <a:lumOff val="15000"/>
                              </a:prstClr>
                            </a:solidFill>
                            <a:latin typeface="Cambria Math" panose="02040503050406030204" pitchFamily="18" charset="0"/>
                          </a:rPr>
                        </m:ctrlPr>
                      </m:sSupPr>
                      <m:e>
                        <m:r>
                          <a:rPr lang="en-IN" sz="2400" b="1">
                            <a:solidFill>
                              <a:prstClr val="black">
                                <a:lumMod val="85000"/>
                                <a:lumOff val="15000"/>
                              </a:prstClr>
                            </a:solidFill>
                            <a:latin typeface="Cambria Math" panose="02040503050406030204" pitchFamily="18" charset="0"/>
                          </a:rPr>
                          <m:t>𝐮</m:t>
                        </m:r>
                      </m:e>
                      <m:sup>
                        <m:r>
                          <a:rPr lang="en-IN" sz="2400">
                            <a:solidFill>
                              <a:prstClr val="black">
                                <a:lumMod val="85000"/>
                                <a:lumOff val="15000"/>
                              </a:prstClr>
                            </a:solidFill>
                            <a:latin typeface="Cambria Math" panose="02040503050406030204" pitchFamily="18" charset="0"/>
                          </a:rPr>
                          <m:t>𝑗</m:t>
                        </m:r>
                      </m:sup>
                    </m:sSup>
                    <m:sSup>
                      <m:sSupPr>
                        <m:ctrlPr>
                          <a:rPr lang="en-IN" sz="2400" i="1">
                            <a:solidFill>
                              <a:prstClr val="black">
                                <a:lumMod val="85000"/>
                                <a:lumOff val="15000"/>
                              </a:prstClr>
                            </a:solidFill>
                            <a:latin typeface="Cambria Math" panose="02040503050406030204" pitchFamily="18" charset="0"/>
                          </a:rPr>
                        </m:ctrlPr>
                      </m:sSupPr>
                      <m:e>
                        <m:d>
                          <m:dPr>
                            <m:ctrlPr>
                              <a:rPr lang="en-IN" sz="2400" i="1">
                                <a:solidFill>
                                  <a:prstClr val="black">
                                    <a:lumMod val="85000"/>
                                    <a:lumOff val="15000"/>
                                  </a:prstClr>
                                </a:solidFill>
                                <a:latin typeface="Cambria Math" panose="02040503050406030204" pitchFamily="18" charset="0"/>
                              </a:rPr>
                            </m:ctrlPr>
                          </m:dPr>
                          <m:e>
                            <m:sSup>
                              <m:sSupPr>
                                <m:ctrlPr>
                                  <a:rPr lang="en-IN" sz="2400" i="1">
                                    <a:solidFill>
                                      <a:prstClr val="black">
                                        <a:lumMod val="85000"/>
                                        <a:lumOff val="15000"/>
                                      </a:prstClr>
                                    </a:solidFill>
                                    <a:latin typeface="Cambria Math" panose="02040503050406030204" pitchFamily="18" charset="0"/>
                                  </a:rPr>
                                </m:ctrlPr>
                              </m:sSupPr>
                              <m:e>
                                <m:r>
                                  <a:rPr lang="en-IN" sz="2400" b="1">
                                    <a:solidFill>
                                      <a:prstClr val="black">
                                        <a:lumMod val="85000"/>
                                        <a:lumOff val="15000"/>
                                      </a:prstClr>
                                    </a:solidFill>
                                    <a:latin typeface="Cambria Math" panose="02040503050406030204" pitchFamily="18" charset="0"/>
                                  </a:rPr>
                                  <m:t>𝐯</m:t>
                                </m:r>
                              </m:e>
                              <m:sup>
                                <m:r>
                                  <a:rPr lang="en-IN" sz="2400">
                                    <a:solidFill>
                                      <a:prstClr val="black">
                                        <a:lumMod val="85000"/>
                                        <a:lumOff val="15000"/>
                                      </a:prstClr>
                                    </a:solidFill>
                                    <a:latin typeface="Cambria Math" panose="02040503050406030204" pitchFamily="18" charset="0"/>
                                  </a:rPr>
                                  <m:t>𝑗</m:t>
                                </m:r>
                              </m:sup>
                            </m:sSup>
                          </m:e>
                        </m:d>
                      </m:e>
                      <m:sup>
                        <m:r>
                          <a:rPr lang="en-IN" sz="2400">
                            <a:solidFill>
                              <a:prstClr val="black">
                                <a:lumMod val="85000"/>
                                <a:lumOff val="15000"/>
                              </a:prstClr>
                            </a:solidFill>
                            <a:latin typeface="Cambria Math" panose="02040503050406030204" pitchFamily="18" charset="0"/>
                          </a:rPr>
                          <m:t>⊤</m:t>
                        </m:r>
                      </m:sup>
                    </m:sSup>
                  </m:oMath>
                </a14:m>
                <a:r>
                  <a:rPr lang="en-IN" sz="2400" dirty="0" smtClean="0">
                    <a:solidFill>
                      <a:prstClr val="black">
                        <a:lumMod val="85000"/>
                        <a:lumOff val="15000"/>
                      </a:prstClr>
                    </a:solidFill>
                    <a:latin typeface="Calibri Light" panose="020F0302020204030204" pitchFamily="34" charset="0"/>
                    <a:cs typeface="Calibri Light" panose="020F0302020204030204" pitchFamily="34" charset="0"/>
                  </a:rPr>
                  <a:t> has </a:t>
                </a:r>
                <a:r>
                  <a:rPr lang="en-IN" sz="2400" dirty="0">
                    <a:solidFill>
                      <a:prstClr val="black">
                        <a:lumMod val="85000"/>
                        <a:lumOff val="15000"/>
                      </a:prstClr>
                    </a:solidFill>
                    <a:latin typeface="Calibri Light" panose="020F0302020204030204" pitchFamily="34" charset="0"/>
                    <a:cs typeface="Calibri Light" panose="020F0302020204030204" pitchFamily="34" charset="0"/>
                  </a:rPr>
                  <a:t>unit (row and column) rank</a:t>
                </a:r>
                <a:endParaRPr lang="en-IN" dirty="0" smtClean="0">
                  <a:solidFill>
                    <a:schemeClr val="tx1"/>
                  </a:solidFill>
                  <a:latin typeface="+mj-lt"/>
                </a:endParaRPr>
              </a:p>
            </p:txBody>
          </p:sp>
        </mc:Choice>
        <mc:Fallback xmlns="">
          <p:sp>
            <p:nvSpPr>
              <p:cNvPr id="11" name="Rectangular Callout 10"/>
              <p:cNvSpPr>
                <a:spLocks noRot="1" noChangeAspect="1" noMove="1" noResize="1" noEditPoints="1" noAdjustHandles="1" noChangeArrowheads="1" noChangeShapeType="1" noTextEdit="1"/>
              </p:cNvSpPr>
              <p:nvPr/>
            </p:nvSpPr>
            <p:spPr>
              <a:xfrm>
                <a:off x="873303" y="2850314"/>
                <a:ext cx="4109663" cy="1028576"/>
              </a:xfrm>
              <a:prstGeom prst="wedgeRectCallout">
                <a:avLst>
                  <a:gd name="adj1" fmla="val 84582"/>
                  <a:gd name="adj2" fmla="val 55529"/>
                </a:avLst>
              </a:prstGeom>
              <a:blipFill>
                <a:blip r:embed="rId9"/>
                <a:stretch>
                  <a:fillRect l="-219" b="-1630"/>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ular Callout 5"/>
              <p:cNvSpPr/>
              <p:nvPr/>
            </p:nvSpPr>
            <p:spPr>
              <a:xfrm>
                <a:off x="253353" y="215574"/>
                <a:ext cx="10256729" cy="3335372"/>
              </a:xfrm>
              <a:prstGeom prst="wedgeRectCallout">
                <a:avLst>
                  <a:gd name="adj1" fmla="val 56388"/>
                  <a:gd name="adj2" fmla="val 88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For example, consider the following four different but equivalent SVDs for </a:t>
                </a:r>
                <a14:m>
                  <m:oMath xmlns:m="http://schemas.openxmlformats.org/officeDocument/2006/math">
                    <m:r>
                      <a:rPr lang="en-IN" sz="2400" b="0" i="1" smtClean="0">
                        <a:solidFill>
                          <a:schemeClr val="tx1"/>
                        </a:solidFill>
                        <a:latin typeface="Cambria Math" panose="02040503050406030204" pitchFamily="18" charset="0"/>
                      </a:rPr>
                      <m:t>𝐴</m:t>
                    </m:r>
                  </m:oMath>
                </a14:m>
                <a:endParaRPr lang="en-IN" sz="2400" b="0" dirty="0" smtClean="0">
                  <a:solidFill>
                    <a:schemeClr val="tx1"/>
                  </a:solidFill>
                  <a:latin typeface="+mj-lt"/>
                </a:endParaRPr>
              </a:p>
              <a:p>
                <a:pPr algn="ctr"/>
                <a14:m>
                  <m:oMath xmlns:m="http://schemas.openxmlformats.org/officeDocument/2006/math">
                    <m:r>
                      <a:rPr lang="en-IN" sz="2400" i="1">
                        <a:solidFill>
                          <a:schemeClr val="tx1"/>
                        </a:solidFill>
                        <a:latin typeface="Cambria Math" panose="02040503050406030204" pitchFamily="18" charset="0"/>
                      </a:rPr>
                      <m:t>𝐴</m:t>
                    </m:r>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2</m:t>
                                  </m:r>
                                </m:den>
                              </m:f>
                            </m:e>
                            <m:e>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3</m:t>
                                      </m:r>
                                    </m:e>
                                  </m:rad>
                                </m:num>
                                <m:den>
                                  <m:r>
                                    <a:rPr lang="en-IN" sz="2400" i="1">
                                      <a:solidFill>
                                        <a:schemeClr val="tx1"/>
                                      </a:solidFill>
                                      <a:latin typeface="Cambria Math" panose="02040503050406030204" pitchFamily="18" charset="0"/>
                                    </a:rPr>
                                    <m:t>2</m:t>
                                  </m:r>
                                </m:den>
                              </m:f>
                            </m:e>
                          </m:mr>
                          <m:mr>
                            <m:e>
                              <m:f>
                                <m:fPr>
                                  <m:ctrlPr>
                                    <a:rPr lang="en-IN" sz="2400" i="1">
                                      <a:solidFill>
                                        <a:schemeClr val="tx1"/>
                                      </a:solidFill>
                                      <a:latin typeface="Cambria Math" panose="02040503050406030204" pitchFamily="18" charset="0"/>
                                    </a:rPr>
                                  </m:ctrlPr>
                                </m:fPr>
                                <m:num>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3</m:t>
                                      </m:r>
                                    </m:e>
                                  </m:rad>
                                </m:num>
                                <m:den>
                                  <m:r>
                                    <a:rPr lang="en-IN" sz="2400" i="1">
                                      <a:solidFill>
                                        <a:schemeClr val="tx1"/>
                                      </a:solidFill>
                                      <a:latin typeface="Cambria Math" panose="02040503050406030204" pitchFamily="18" charset="0"/>
                                    </a:rPr>
                                    <m:t>2</m:t>
                                  </m:r>
                                </m:den>
                              </m:f>
                            </m:e>
                            <m:e>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2</m:t>
                                  </m:r>
                                </m:den>
                              </m:f>
                            </m:e>
                          </m:mr>
                        </m:m>
                      </m:e>
                    </m:d>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3</m:t>
                                  </m:r>
                                </m:num>
                                <m:den>
                                  <m:r>
                                    <a:rPr lang="en-IN" sz="2400" i="1">
                                      <a:solidFill>
                                        <a:schemeClr val="tx1"/>
                                      </a:solidFill>
                                      <a:latin typeface="Cambria Math" panose="02040503050406030204" pitchFamily="18" charset="0"/>
                                    </a:rPr>
                                    <m:t>4</m:t>
                                  </m:r>
                                </m:den>
                              </m:f>
                            </m:e>
                            <m:e>
                              <m:r>
                                <a:rPr lang="en-IN" sz="2400" i="1">
                                  <a:solidFill>
                                    <a:schemeClr val="tx1"/>
                                  </a:solidFill>
                                  <a:latin typeface="Cambria Math" panose="02040503050406030204" pitchFamily="18" charset="0"/>
                                </a:rPr>
                                <m:t>0</m:t>
                              </m:r>
                            </m:e>
                          </m:mr>
                          <m:mr>
                            <m:e>
                              <m:r>
                                <a:rPr lang="en-IN" sz="2400" i="1">
                                  <a:solidFill>
                                    <a:schemeClr val="tx1"/>
                                  </a:solidFill>
                                  <a:latin typeface="Cambria Math" panose="02040503050406030204" pitchFamily="18" charset="0"/>
                                </a:rPr>
                                <m:t>0</m:t>
                              </m:r>
                            </m:e>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3</m:t>
                                  </m:r>
                                </m:num>
                                <m:den>
                                  <m:r>
                                    <a:rPr lang="en-IN" sz="2400" i="1">
                                      <a:solidFill>
                                        <a:schemeClr val="tx1"/>
                                      </a:solidFill>
                                      <a:latin typeface="Cambria Math" panose="02040503050406030204" pitchFamily="18" charset="0"/>
                                    </a:rPr>
                                    <m:t>2</m:t>
                                  </m:r>
                                </m:den>
                              </m:f>
                            </m:e>
                          </m:mr>
                        </m:m>
                      </m:e>
                    </m:d>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e>
                              <m:r>
                                <a:rPr lang="en-IN" sz="240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m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mr>
                        </m:m>
                      </m:e>
                    </m:d>
                  </m:oMath>
                </a14:m>
                <a:r>
                  <a:rPr lang="en-IN" sz="2400" dirty="0" smtClean="0">
                    <a:solidFill>
                      <a:schemeClr val="tx1"/>
                    </a:solidFill>
                    <a:latin typeface="+mj-lt"/>
                  </a:rPr>
                  <a:t> </a:t>
                </a:r>
                <a14:m>
                  <m:oMath xmlns:m="http://schemas.openxmlformats.org/officeDocument/2006/math">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3</m:t>
                                      </m:r>
                                    </m:e>
                                  </m:rad>
                                </m:num>
                                <m:den>
                                  <m:r>
                                    <a:rPr lang="en-IN" sz="2400" i="1">
                                      <a:solidFill>
                                        <a:schemeClr val="tx1"/>
                                      </a:solidFill>
                                      <a:latin typeface="Cambria Math" panose="02040503050406030204" pitchFamily="18" charset="0"/>
                                    </a:rPr>
                                    <m:t>2</m:t>
                                  </m:r>
                                </m:den>
                              </m:f>
                            </m:e>
                            <m:e>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2</m:t>
                                  </m:r>
                                </m:den>
                              </m:f>
                            </m:e>
                          </m:mr>
                          <m:mr>
                            <m:e>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2</m:t>
                                  </m:r>
                                </m:den>
                              </m:f>
                            </m:e>
                            <m:e>
                              <m:f>
                                <m:fPr>
                                  <m:ctrlPr>
                                    <a:rPr lang="en-IN" sz="2400" i="1">
                                      <a:solidFill>
                                        <a:schemeClr val="tx1"/>
                                      </a:solidFill>
                                      <a:latin typeface="Cambria Math" panose="02040503050406030204" pitchFamily="18" charset="0"/>
                                    </a:rPr>
                                  </m:ctrlPr>
                                </m:fPr>
                                <m:num>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3</m:t>
                                      </m:r>
                                    </m:e>
                                  </m:rad>
                                </m:num>
                                <m:den>
                                  <m:r>
                                    <a:rPr lang="en-IN" sz="2400" i="1">
                                      <a:solidFill>
                                        <a:schemeClr val="tx1"/>
                                      </a:solidFill>
                                      <a:latin typeface="Cambria Math" panose="02040503050406030204" pitchFamily="18" charset="0"/>
                                    </a:rPr>
                                    <m:t>2</m:t>
                                  </m:r>
                                </m:den>
                              </m:f>
                            </m:e>
                          </m:mr>
                        </m:m>
                      </m:e>
                    </m:d>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3</m:t>
                                  </m:r>
                                </m:num>
                                <m:den>
                                  <m:r>
                                    <a:rPr lang="en-IN" sz="2400" b="0" i="1" smtClean="0">
                                      <a:solidFill>
                                        <a:schemeClr val="tx1"/>
                                      </a:solidFill>
                                      <a:latin typeface="Cambria Math" panose="02040503050406030204" pitchFamily="18" charset="0"/>
                                    </a:rPr>
                                    <m:t>2</m:t>
                                  </m:r>
                                </m:den>
                              </m:f>
                            </m:e>
                            <m:e>
                              <m:r>
                                <a:rPr lang="en-IN" sz="2400" i="1">
                                  <a:solidFill>
                                    <a:schemeClr val="tx1"/>
                                  </a:solidFill>
                                  <a:latin typeface="Cambria Math" panose="02040503050406030204" pitchFamily="18" charset="0"/>
                                </a:rPr>
                                <m:t>0</m:t>
                              </m:r>
                            </m:e>
                          </m:mr>
                          <m:mr>
                            <m:e>
                              <m:r>
                                <a:rPr lang="en-IN" sz="2400" i="1">
                                  <a:solidFill>
                                    <a:schemeClr val="tx1"/>
                                  </a:solidFill>
                                  <a:latin typeface="Cambria Math" panose="02040503050406030204" pitchFamily="18" charset="0"/>
                                </a:rPr>
                                <m:t>0</m:t>
                              </m:r>
                            </m:e>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3</m:t>
                                  </m:r>
                                </m:num>
                                <m:den>
                                  <m:r>
                                    <a:rPr lang="en-IN" sz="2400" b="0" i="1" smtClean="0">
                                      <a:solidFill>
                                        <a:schemeClr val="tx1"/>
                                      </a:solidFill>
                                      <a:latin typeface="Cambria Math" panose="02040503050406030204" pitchFamily="18" charset="0"/>
                                    </a:rPr>
                                    <m:t>4</m:t>
                                  </m:r>
                                </m:den>
                              </m:f>
                            </m:e>
                          </m:mr>
                        </m:m>
                      </m:e>
                    </m:d>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m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e>
                              <m:r>
                                <a:rPr lang="en-IN" sz="2400" b="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mr>
                        </m:m>
                      </m:e>
                    </m:d>
                  </m:oMath>
                </a14:m>
                <a:r>
                  <a:rPr lang="en-IN" sz="2400" dirty="0" smtClean="0">
                    <a:solidFill>
                      <a:schemeClr val="tx1"/>
                    </a:solidFill>
                    <a:latin typeface="+mj-lt"/>
                  </a:rPr>
                  <a:t> </a:t>
                </a:r>
              </a:p>
              <a:p>
                <a:pPr algn="ctr"/>
                <a:r>
                  <a:rPr lang="en-IN" sz="2400" dirty="0" smtClean="0">
                    <a:solidFill>
                      <a:schemeClr val="tx1"/>
                    </a:solidFill>
                  </a:rPr>
                  <a:t>    </a:t>
                </a:r>
                <a14:m>
                  <m:oMath xmlns:m="http://schemas.openxmlformats.org/officeDocument/2006/math">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f>
                                <m:fPr>
                                  <m:ctrlPr>
                                    <a:rPr lang="en-IN" sz="2400" i="1">
                                      <a:solidFill>
                                        <a:schemeClr val="tx1"/>
                                      </a:solidFill>
                                      <a:latin typeface="Cambria Math" panose="02040503050406030204" pitchFamily="18" charset="0"/>
                                    </a:rPr>
                                  </m:ctrlPr>
                                </m:fPr>
                                <m:num>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3</m:t>
                                      </m:r>
                                    </m:e>
                                  </m:rad>
                                </m:num>
                                <m:den>
                                  <m:r>
                                    <a:rPr lang="en-IN" sz="2400" i="1">
                                      <a:solidFill>
                                        <a:schemeClr val="tx1"/>
                                      </a:solidFill>
                                      <a:latin typeface="Cambria Math" panose="02040503050406030204" pitchFamily="18" charset="0"/>
                                    </a:rPr>
                                    <m:t>2</m:t>
                                  </m:r>
                                </m:den>
                              </m:f>
                            </m:e>
                            <m:e>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2</m:t>
                                  </m:r>
                                </m:den>
                              </m:f>
                            </m:e>
                          </m:m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2</m:t>
                                  </m:r>
                                </m:den>
                              </m:f>
                            </m:e>
                            <m:e>
                              <m:f>
                                <m:fPr>
                                  <m:ctrlPr>
                                    <a:rPr lang="en-IN" sz="2400" i="1">
                                      <a:solidFill>
                                        <a:schemeClr val="tx1"/>
                                      </a:solidFill>
                                      <a:latin typeface="Cambria Math" panose="02040503050406030204" pitchFamily="18" charset="0"/>
                                    </a:rPr>
                                  </m:ctrlPr>
                                </m:fPr>
                                <m:num>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3</m:t>
                                      </m:r>
                                    </m:e>
                                  </m:rad>
                                </m:num>
                                <m:den>
                                  <m:r>
                                    <a:rPr lang="en-IN" sz="2400" i="1">
                                      <a:solidFill>
                                        <a:schemeClr val="tx1"/>
                                      </a:solidFill>
                                      <a:latin typeface="Cambria Math" panose="02040503050406030204" pitchFamily="18" charset="0"/>
                                    </a:rPr>
                                    <m:t>2</m:t>
                                  </m:r>
                                </m:den>
                              </m:f>
                            </m:e>
                          </m:mr>
                        </m:m>
                      </m:e>
                    </m:d>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3</m:t>
                                  </m:r>
                                </m:num>
                                <m:den>
                                  <m:r>
                                    <a:rPr lang="en-IN" sz="2400" i="1">
                                      <a:solidFill>
                                        <a:schemeClr val="tx1"/>
                                      </a:solidFill>
                                      <a:latin typeface="Cambria Math" panose="02040503050406030204" pitchFamily="18" charset="0"/>
                                    </a:rPr>
                                    <m:t>2</m:t>
                                  </m:r>
                                </m:den>
                              </m:f>
                            </m:e>
                            <m:e>
                              <m:r>
                                <a:rPr lang="en-IN" sz="2400" i="1">
                                  <a:solidFill>
                                    <a:schemeClr val="tx1"/>
                                  </a:solidFill>
                                  <a:latin typeface="Cambria Math" panose="02040503050406030204" pitchFamily="18" charset="0"/>
                                </a:rPr>
                                <m:t>0</m:t>
                              </m:r>
                            </m:e>
                          </m:mr>
                          <m:mr>
                            <m:e>
                              <m:r>
                                <a:rPr lang="en-IN" sz="2400" i="1">
                                  <a:solidFill>
                                    <a:schemeClr val="tx1"/>
                                  </a:solidFill>
                                  <a:latin typeface="Cambria Math" panose="02040503050406030204" pitchFamily="18" charset="0"/>
                                </a:rPr>
                                <m:t>0</m:t>
                              </m:r>
                            </m:e>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3</m:t>
                                  </m:r>
                                </m:num>
                                <m:den>
                                  <m:r>
                                    <a:rPr lang="en-IN" sz="2400" i="1">
                                      <a:solidFill>
                                        <a:schemeClr val="tx1"/>
                                      </a:solidFill>
                                      <a:latin typeface="Cambria Math" panose="02040503050406030204" pitchFamily="18" charset="0"/>
                                    </a:rPr>
                                    <m:t>4</m:t>
                                  </m:r>
                                </m:den>
                              </m:f>
                            </m:e>
                          </m:mr>
                        </m:m>
                      </m:e>
                    </m:d>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r>
                                <m:rPr>
                                  <m:brk m:alnAt="7"/>
                                </m:rPr>
                                <a:rPr lang="en-IN" sz="2400" b="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e>
                              <m:r>
                                <a:rPr lang="en-IN" sz="2400" b="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m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e>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mr>
                        </m:m>
                      </m:e>
                    </m:d>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2</m:t>
                                  </m:r>
                                </m:den>
                              </m:f>
                            </m:e>
                            <m:e>
                              <m:f>
                                <m:fPr>
                                  <m:ctrlPr>
                                    <a:rPr lang="en-IN" sz="2400" i="1">
                                      <a:solidFill>
                                        <a:schemeClr val="tx1"/>
                                      </a:solidFill>
                                      <a:latin typeface="Cambria Math" panose="02040503050406030204" pitchFamily="18" charset="0"/>
                                    </a:rPr>
                                  </m:ctrlPr>
                                </m:fPr>
                                <m:num>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3</m:t>
                                      </m:r>
                                    </m:e>
                                  </m:rad>
                                </m:num>
                                <m:den>
                                  <m:r>
                                    <a:rPr lang="en-IN" sz="2400" i="1">
                                      <a:solidFill>
                                        <a:schemeClr val="tx1"/>
                                      </a:solidFill>
                                      <a:latin typeface="Cambria Math" panose="02040503050406030204" pitchFamily="18" charset="0"/>
                                    </a:rPr>
                                    <m:t>2</m:t>
                                  </m:r>
                                </m:den>
                              </m:f>
                            </m:e>
                          </m:mr>
                          <m:mr>
                            <m:e>
                              <m:f>
                                <m:fPr>
                                  <m:ctrlPr>
                                    <a:rPr lang="en-IN" sz="2400" i="1">
                                      <a:solidFill>
                                        <a:schemeClr val="tx1"/>
                                      </a:solidFill>
                                      <a:latin typeface="Cambria Math" panose="02040503050406030204" pitchFamily="18" charset="0"/>
                                    </a:rPr>
                                  </m:ctrlPr>
                                </m:fPr>
                                <m:num>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3</m:t>
                                      </m:r>
                                    </m:e>
                                  </m:rad>
                                </m:num>
                                <m:den>
                                  <m:r>
                                    <a:rPr lang="en-IN" sz="2400" i="1">
                                      <a:solidFill>
                                        <a:schemeClr val="tx1"/>
                                      </a:solidFill>
                                      <a:latin typeface="Cambria Math" panose="02040503050406030204" pitchFamily="18" charset="0"/>
                                    </a:rPr>
                                    <m:t>2</m:t>
                                  </m:r>
                                </m:den>
                              </m:f>
                            </m:e>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2</m:t>
                                  </m:r>
                                </m:den>
                              </m:f>
                            </m:e>
                          </m:mr>
                        </m:m>
                      </m:e>
                    </m:d>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3</m:t>
                                  </m:r>
                                </m:num>
                                <m:den>
                                  <m:r>
                                    <a:rPr lang="en-IN" sz="2400" i="1">
                                      <a:solidFill>
                                        <a:schemeClr val="tx1"/>
                                      </a:solidFill>
                                      <a:latin typeface="Cambria Math" panose="02040503050406030204" pitchFamily="18" charset="0"/>
                                    </a:rPr>
                                    <m:t>4</m:t>
                                  </m:r>
                                </m:den>
                              </m:f>
                            </m:e>
                            <m:e>
                              <m:r>
                                <a:rPr lang="en-IN" sz="2400" i="1">
                                  <a:solidFill>
                                    <a:schemeClr val="tx1"/>
                                  </a:solidFill>
                                  <a:latin typeface="Cambria Math" panose="02040503050406030204" pitchFamily="18" charset="0"/>
                                </a:rPr>
                                <m:t>0</m:t>
                              </m:r>
                            </m:e>
                          </m:mr>
                          <m:mr>
                            <m:e>
                              <m:r>
                                <a:rPr lang="en-IN" sz="2400" i="1">
                                  <a:solidFill>
                                    <a:schemeClr val="tx1"/>
                                  </a:solidFill>
                                  <a:latin typeface="Cambria Math" panose="02040503050406030204" pitchFamily="18" charset="0"/>
                                </a:rPr>
                                <m:t>0</m:t>
                              </m:r>
                            </m:e>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3</m:t>
                                  </m:r>
                                </m:num>
                                <m:den>
                                  <m:r>
                                    <a:rPr lang="en-IN" sz="2400" i="1">
                                      <a:solidFill>
                                        <a:schemeClr val="tx1"/>
                                      </a:solidFill>
                                      <a:latin typeface="Cambria Math" panose="02040503050406030204" pitchFamily="18" charset="0"/>
                                    </a:rPr>
                                    <m:t>2</m:t>
                                  </m:r>
                                </m:den>
                              </m:f>
                            </m:e>
                          </m:mr>
                        </m:m>
                      </m:e>
                    </m:d>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2"/>
                                  <m:mcJc m:val="center"/>
                                </m:mcPr>
                              </m:mc>
                            </m:mcs>
                            <m:ctrlPr>
                              <a:rPr lang="en-IN" sz="2400" i="1">
                                <a:solidFill>
                                  <a:schemeClr val="tx1"/>
                                </a:solidFill>
                                <a:latin typeface="Cambria Math" panose="02040503050406030204" pitchFamily="18" charset="0"/>
                              </a:rPr>
                            </m:ctrlPr>
                          </m:mPr>
                          <m:mr>
                            <m:e>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e>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mr>
                          <m:mr>
                            <m:e>
                              <m:r>
                                <a:rPr lang="en-IN" sz="2400" b="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e>
                              <m:r>
                                <a:rPr lang="en-IN" sz="2400" b="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num>
                                <m:den>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2</m:t>
                                      </m:r>
                                    </m:e>
                                  </m:rad>
                                </m:den>
                              </m:f>
                            </m:e>
                          </m:mr>
                        </m:m>
                      </m:e>
                    </m:d>
                  </m:oMath>
                </a14:m>
                <a:endParaRPr lang="en-IN" sz="2400" dirty="0" smtClean="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253353" y="215574"/>
                <a:ext cx="10256729" cy="3335372"/>
              </a:xfrm>
              <a:prstGeom prst="wedgeRectCallout">
                <a:avLst>
                  <a:gd name="adj1" fmla="val 56388"/>
                  <a:gd name="adj2" fmla="val 880"/>
                </a:avLst>
              </a:prstGeom>
              <a:blipFill>
                <a:blip r:embed="rId10"/>
                <a:stretch>
                  <a:fillRect/>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ular Callout 7"/>
              <p:cNvSpPr/>
              <p:nvPr/>
            </p:nvSpPr>
            <p:spPr>
              <a:xfrm>
                <a:off x="3001618" y="3681832"/>
                <a:ext cx="7497367" cy="1281691"/>
              </a:xfrm>
              <a:prstGeom prst="wedgeRectCallout">
                <a:avLst>
                  <a:gd name="adj1" fmla="val 59899"/>
                  <a:gd name="adj2" fmla="val -274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 order to minimize this ambiguity, people commonly write SVD such that </a:t>
                </a:r>
                <a14:m>
                  <m:oMath xmlns:m="http://schemas.openxmlformats.org/officeDocument/2006/math">
                    <m:r>
                      <m:rPr>
                        <m:sty m:val="p"/>
                      </m:rPr>
                      <a:rPr lang="en-IN" sz="2400">
                        <a:solidFill>
                          <a:schemeClr val="tx1"/>
                        </a:solidFill>
                        <a:latin typeface="Cambria Math" panose="02040503050406030204" pitchFamily="18" charset="0"/>
                      </a:rPr>
                      <m:t>Σ</m:t>
                    </m:r>
                    <m:r>
                      <a:rPr lang="en-IN" sz="2400" i="1">
                        <a:solidFill>
                          <a:schemeClr val="tx1"/>
                        </a:solidFill>
                        <a:latin typeface="Cambria Math" panose="02040503050406030204" pitchFamily="18" charset="0"/>
                      </a:rPr>
                      <m:t>=</m:t>
                    </m:r>
                    <m:r>
                      <m:rPr>
                        <m:sty m:val="p"/>
                      </m:rPr>
                      <a:rPr lang="en-IN" sz="2400">
                        <a:solidFill>
                          <a:schemeClr val="tx1"/>
                        </a:solidFill>
                        <a:latin typeface="Cambria Math" panose="02040503050406030204" pitchFamily="18" charset="0"/>
                      </a:rPr>
                      <m:t>diag</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𝜎</m:t>
                        </m:r>
                      </m:e>
                      <m:sub>
                        <m:r>
                          <a:rPr lang="en-IN" sz="2400" i="1">
                            <a:solidFill>
                              <a:schemeClr val="tx1"/>
                            </a:solidFill>
                            <a:latin typeface="Cambria Math" panose="02040503050406030204" pitchFamily="18" charset="0"/>
                          </a:rPr>
                          <m:t>1</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𝜎</m:t>
                        </m:r>
                      </m:e>
                      <m:sub>
                        <m:r>
                          <a:rPr lang="en-IN" sz="2400" i="1">
                            <a:solidFill>
                              <a:schemeClr val="tx1"/>
                            </a:solidFill>
                            <a:latin typeface="Cambria Math" panose="02040503050406030204" pitchFamily="18" charset="0"/>
                          </a:rPr>
                          <m:t>𝑑</m:t>
                        </m:r>
                      </m:sub>
                    </m:sSub>
                    <m:r>
                      <a:rPr lang="en-IN" sz="2400" i="1">
                        <a:solidFill>
                          <a:schemeClr val="tx1"/>
                        </a:solidFill>
                        <a:latin typeface="Cambria Math" panose="02040503050406030204" pitchFamily="18" charset="0"/>
                      </a:rPr>
                      <m:t>)</m:t>
                    </m:r>
                  </m:oMath>
                </a14:m>
                <a:r>
                  <a:rPr lang="en-IN" sz="2400" dirty="0" smtClean="0">
                    <a:solidFill>
                      <a:schemeClr val="tx1"/>
                    </a:solidFill>
                    <a:latin typeface="+mj-lt"/>
                  </a:rPr>
                  <a:t> and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2</m:t>
                        </m:r>
                      </m:sub>
                    </m:sSub>
                    <m:r>
                      <a:rPr lang="en-IN" sz="2400" b="0" i="1" smtClean="0">
                        <a:solidFill>
                          <a:schemeClr val="tx1"/>
                        </a:solidFill>
                        <a:latin typeface="Cambria Math" panose="02040503050406030204" pitchFamily="18" charset="0"/>
                      </a:rPr>
                      <m:t>≥…</m:t>
                    </m:r>
                  </m:oMath>
                </a14:m>
                <a:endParaRPr lang="en-IN" sz="2400" dirty="0" smtClean="0">
                  <a:solidFill>
                    <a:schemeClr val="tx1"/>
                  </a:solidFill>
                  <a:latin typeface="+mj-lt"/>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3001618" y="3681832"/>
                <a:ext cx="7497367" cy="1281691"/>
              </a:xfrm>
              <a:prstGeom prst="wedgeRectCallout">
                <a:avLst>
                  <a:gd name="adj1" fmla="val 59899"/>
                  <a:gd name="adj2" fmla="val -27484"/>
                </a:avLst>
              </a:prstGeom>
              <a:blipFill>
                <a:blip r:embed="rId11"/>
                <a:stretch>
                  <a:fillRect l="-736"/>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65884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par>
                          <p:cTn id="44" fill="hold">
                            <p:stCondLst>
                              <p:cond delay="0"/>
                            </p:stCondLst>
                            <p:childTnLst>
                              <p:par>
                                <p:cTn id="45" presetID="22" presetClass="entr" presetSubtype="2"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righ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childTnLst>
                                </p:cTn>
                              </p:par>
                            </p:childTnLst>
                          </p:cTn>
                        </p:par>
                        <p:par>
                          <p:cTn id="52" fill="hold">
                            <p:stCondLst>
                              <p:cond delay="0"/>
                            </p:stCondLst>
                            <p:childTnLst>
                              <p:par>
                                <p:cTn id="53" presetID="22" presetClass="entr" presetSubtype="2"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right)">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childTnLst>
                                </p:cTn>
                              </p:par>
                            </p:childTnLst>
                          </p:cTn>
                        </p:par>
                        <p:par>
                          <p:cTn id="60" fill="hold">
                            <p:stCondLst>
                              <p:cond delay="0"/>
                            </p:stCondLst>
                            <p:childTnLst>
                              <p:par>
                                <p:cTn id="61" presetID="22" presetClass="entr" presetSubtype="2"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right)">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Singular Value Decomposition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SVD is defined even for matrices that are not square</a:t>
                </a:r>
              </a:p>
              <a:p>
                <a:r>
                  <a:rPr lang="en-IN" dirty="0" smtClean="0"/>
                  <a:t>Suppose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r>
                  <a:rPr lang="en-IN" dirty="0" smtClean="0"/>
                  <a:t> then we can always write </a:t>
                </a:r>
                <a14:m>
                  <m:oMath xmlns:m="http://schemas.openxmlformats.org/officeDocument/2006/math">
                    <m:r>
                      <a:rPr lang="en-IN" i="1">
                        <a:latin typeface="Cambria Math" panose="02040503050406030204" pitchFamily="18" charset="0"/>
                      </a:rPr>
                      <m:t>𝐴</m:t>
                    </m:r>
                    <m:r>
                      <a:rPr lang="en-IN" i="1">
                        <a:latin typeface="Cambria Math" panose="02040503050406030204" pitchFamily="18" charset="0"/>
                      </a:rPr>
                      <m:t>=</m:t>
                    </m:r>
                    <m:r>
                      <a:rPr lang="en-IN" i="1">
                        <a:latin typeface="Cambria Math" panose="02040503050406030204" pitchFamily="18" charset="0"/>
                      </a:rPr>
                      <m:t>𝑈</m:t>
                    </m:r>
                    <m:r>
                      <m:rPr>
                        <m:sty m:val="p"/>
                      </m:rPr>
                      <a:rPr lang="en-IN">
                        <a:latin typeface="Cambria Math" panose="02040503050406030204" pitchFamily="18" charset="0"/>
                      </a:rPr>
                      <m:t>Σ</m:t>
                    </m:r>
                    <m:sSup>
                      <m:sSupPr>
                        <m:ctrlPr>
                          <a:rPr lang="en-IN" i="1">
                            <a:latin typeface="Cambria Math" panose="02040503050406030204" pitchFamily="18" charset="0"/>
                          </a:rPr>
                        </m:ctrlPr>
                      </m:sSupPr>
                      <m:e>
                        <m:r>
                          <a:rPr lang="en-IN" i="1">
                            <a:latin typeface="Cambria Math" panose="02040503050406030204" pitchFamily="18" charset="0"/>
                          </a:rPr>
                          <m:t>𝑉</m:t>
                        </m:r>
                      </m:e>
                      <m:sup>
                        <m:r>
                          <a:rPr lang="en-IN" i="1">
                            <a:latin typeface="Cambria Math" panose="02040503050406030204" pitchFamily="18" charset="0"/>
                          </a:rPr>
                          <m:t>⊤</m:t>
                        </m:r>
                      </m:sup>
                    </m:sSup>
                  </m:oMath>
                </a14:m>
                <a:r>
                  <a:rPr lang="en-IN" dirty="0" smtClean="0"/>
                  <a:t> where</a:t>
                </a:r>
              </a:p>
              <a:p>
                <a:pPr lvl="2"/>
                <a14:m>
                  <m:oMath xmlns:m="http://schemas.openxmlformats.org/officeDocument/2006/math">
                    <m:r>
                      <a:rPr lang="en-IN">
                        <a:latin typeface="Cambria Math" panose="02040503050406030204" pitchFamily="18" charset="0"/>
                      </a:rPr>
                      <m:t>𝑈</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𝑚</m:t>
                        </m:r>
                      </m:sup>
                    </m:sSup>
                  </m:oMath>
                </a14:m>
                <a:r>
                  <a:rPr lang="en-IN" dirty="0"/>
                  <a:t> </a:t>
                </a:r>
                <a:r>
                  <a:rPr lang="en-IN" dirty="0" smtClean="0"/>
                  <a:t>and </a:t>
                </a:r>
                <a14:m>
                  <m:oMath xmlns:m="http://schemas.openxmlformats.org/officeDocument/2006/math">
                    <m:r>
                      <a:rPr lang="en-IN">
                        <a:latin typeface="Cambria Math" panose="02040503050406030204" pitchFamily="18" charset="0"/>
                      </a:rPr>
                      <m:t>𝑉</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r>
                  <a:rPr lang="en-IN" dirty="0" smtClean="0"/>
                  <a:t> </a:t>
                </a:r>
                <a:r>
                  <a:rPr lang="en-IN" dirty="0"/>
                  <a:t>are orthonormal </a:t>
                </a:r>
                <a:r>
                  <a:rPr lang="en-IN" dirty="0" smtClean="0"/>
                  <a:t>matrices of different sizes</a:t>
                </a:r>
              </a:p>
              <a:p>
                <a:pPr lvl="2"/>
                <a14:m>
                  <m:oMath xmlns:m="http://schemas.openxmlformats.org/officeDocument/2006/math">
                    <m:r>
                      <m:rPr>
                        <m:sty m:val="p"/>
                      </m:rPr>
                      <a:rPr lang="en-IN" b="0" i="0" smtClean="0">
                        <a:latin typeface="Cambria Math" panose="02040503050406030204" pitchFamily="18" charset="0"/>
                      </a:rPr>
                      <m:t>Σ</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r>
                  <a:rPr lang="en-IN" dirty="0" smtClean="0"/>
                  <a:t> is a rectangular diagonal matrix with </a:t>
                </a:r>
                <a14:m>
                  <m:oMath xmlns:m="http://schemas.openxmlformats.org/officeDocument/2006/math">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Σ</m:t>
                        </m:r>
                      </m:e>
                      <m:sub>
                        <m:r>
                          <a:rPr lang="en-IN" b="0" i="1" smtClean="0">
                            <a:latin typeface="Cambria Math" panose="02040503050406030204" pitchFamily="18" charset="0"/>
                          </a:rPr>
                          <m:t>𝑖𝑖</m:t>
                        </m:r>
                      </m:sub>
                    </m:sSub>
                    <m:r>
                      <a:rPr lang="en-IN" b="0" i="1" smtClean="0">
                        <a:latin typeface="Cambria Math" panose="02040503050406030204" pitchFamily="18" charset="0"/>
                      </a:rPr>
                      <m:t>≥0</m:t>
                    </m:r>
                  </m:oMath>
                </a14:m>
                <a:r>
                  <a:rPr lang="en-IN" dirty="0" smtClean="0"/>
                  <a:t> but </a:t>
                </a:r>
                <a14:m>
                  <m:oMath xmlns:m="http://schemas.openxmlformats.org/officeDocument/2006/math">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Σ</m:t>
                        </m:r>
                      </m:e>
                      <m:sub>
                        <m:r>
                          <a:rPr lang="en-IN" b="0" i="1" smtClean="0">
                            <a:latin typeface="Cambria Math" panose="02040503050406030204" pitchFamily="18" charset="0"/>
                          </a:rPr>
                          <m:t>𝑖𝑗</m:t>
                        </m:r>
                      </m:sub>
                    </m:sSub>
                    <m:r>
                      <a:rPr lang="en-IN" b="0" i="1" smtClean="0">
                        <a:latin typeface="Cambria Math" panose="02040503050406030204" pitchFamily="18" charset="0"/>
                      </a:rPr>
                      <m:t>=0</m:t>
                    </m:r>
                  </m:oMath>
                </a14:m>
                <a:r>
                  <a:rPr lang="en-IN" dirty="0" smtClean="0"/>
                  <a:t> for </a:t>
                </a:r>
                <a14:m>
                  <m:oMath xmlns:m="http://schemas.openxmlformats.org/officeDocument/2006/math">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oMath>
                </a14:m>
                <a:endParaRPr lang="en-IN" dirty="0" smtClean="0"/>
              </a:p>
              <a:p>
                <a:r>
                  <a:rPr lang="en-IN" b="1" dirty="0" smtClean="0"/>
                  <a:t>Case 1</a:t>
                </a:r>
                <a:r>
                  <a:rPr lang="en-IN" dirty="0" smtClean="0"/>
                  <a:t>: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&gt;</m:t>
                    </m:r>
                    <m:r>
                      <a:rPr lang="en-IN" b="0" i="1" smtClean="0">
                        <a:latin typeface="Cambria Math" panose="02040503050406030204" pitchFamily="18" charset="0"/>
                      </a:rPr>
                      <m:t>𝑚</m:t>
                    </m:r>
                  </m:oMath>
                </a14:m>
                <a:r>
                  <a:rPr lang="en-IN" dirty="0" smtClean="0"/>
                  <a:t> i.e. output dim &lt; input dim i.e. </a:t>
                </a:r>
                <a14:m>
                  <m:oMath xmlns:m="http://schemas.openxmlformats.org/officeDocument/2006/math">
                    <m:r>
                      <a:rPr lang="en-IN" b="0" i="1" smtClean="0">
                        <a:latin typeface="Cambria Math" panose="02040503050406030204" pitchFamily="18" charset="0"/>
                      </a:rPr>
                      <m:t>𝐴</m:t>
                    </m:r>
                  </m:oMath>
                </a14:m>
                <a:r>
                  <a:rPr lang="en-IN" dirty="0" smtClean="0"/>
                  <a:t> reduces dim of vectors</a:t>
                </a:r>
              </a:p>
              <a:p>
                <a:r>
                  <a:rPr lang="en-IN" dirty="0" smtClean="0"/>
                  <a:t>In this case </a:t>
                </a:r>
                <a14:m>
                  <m:oMath xmlns:m="http://schemas.openxmlformats.org/officeDocument/2006/math">
                    <m:r>
                      <m:rPr>
                        <m:sty m:val="p"/>
                      </m:rPr>
                      <a:rPr lang="en-IN" b="0" i="0" smtClean="0">
                        <a:latin typeface="Cambria Math" panose="02040503050406030204" pitchFamily="18" charset="0"/>
                      </a:rPr>
                      <m:t>Σ</m:t>
                    </m:r>
                  </m:oMath>
                </a14:m>
                <a:r>
                  <a:rPr lang="en-IN" dirty="0" smtClean="0"/>
                  <a:t> throws out last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𝑚</m:t>
                    </m:r>
                  </m:oMath>
                </a14:m>
                <a:r>
                  <a:rPr lang="en-IN" dirty="0" smtClean="0"/>
                  <a:t> dimensions after rotation by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m:t>
                        </m:r>
                      </m:sup>
                    </m:sSup>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51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31</a:t>
            </a:fld>
            <a:endParaRPr lang="en-US"/>
          </a:p>
        </p:txBody>
      </p:sp>
      <mc:AlternateContent xmlns:mc="http://schemas.openxmlformats.org/markup-compatibility/2006" xmlns:a14="http://schemas.microsoft.com/office/drawing/2010/main">
        <mc:Choice Requires="a14">
          <p:sp>
            <p:nvSpPr>
              <p:cNvPr id="6" name="Rectangle 5"/>
              <p:cNvSpPr/>
              <p:nvPr/>
            </p:nvSpPr>
            <p:spPr>
              <a:xfrm>
                <a:off x="2039788" y="4759263"/>
                <a:ext cx="1800000" cy="900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IN" sz="4400" i="1" dirty="0" smtClean="0">
                          <a:latin typeface="Cambria Math" panose="02040503050406030204" pitchFamily="18" charset="0"/>
                        </a:rPr>
                        <m:t>𝐴</m:t>
                      </m:r>
                    </m:oMath>
                  </m:oMathPara>
                </a14:m>
                <a:endParaRPr lang="en-IN" sz="4400" dirty="0">
                  <a:latin typeface="+mj-lt"/>
                </a:endParaRPr>
              </a:p>
            </p:txBody>
          </p:sp>
        </mc:Choice>
        <mc:Fallback xmlns="">
          <p:sp>
            <p:nvSpPr>
              <p:cNvPr id="6" name="Rectangle 5"/>
              <p:cNvSpPr>
                <a:spLocks noRot="1" noChangeAspect="1" noMove="1" noResize="1" noEditPoints="1" noAdjustHandles="1" noChangeArrowheads="1" noChangeShapeType="1" noTextEdit="1"/>
              </p:cNvSpPr>
              <p:nvPr/>
            </p:nvSpPr>
            <p:spPr>
              <a:xfrm>
                <a:off x="2039788" y="4759263"/>
                <a:ext cx="1800000" cy="900000"/>
              </a:xfrm>
              <a:prstGeom prst="rect">
                <a:avLst/>
              </a:prstGeom>
              <a:blipFill>
                <a:blip r:embed="rId3"/>
                <a:stretch>
                  <a:fillRect/>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810538" y="4759263"/>
                <a:ext cx="900000" cy="9000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IN" sz="4400" i="1" dirty="0" smtClean="0">
                          <a:latin typeface="Cambria Math" panose="02040503050406030204" pitchFamily="18" charset="0"/>
                        </a:rPr>
                        <m:t>𝑈</m:t>
                      </m:r>
                    </m:oMath>
                  </m:oMathPara>
                </a14:m>
                <a:endParaRPr lang="en-IN" sz="4400" dirty="0">
                  <a:latin typeface="+mj-lt"/>
                </a:endParaRPr>
              </a:p>
            </p:txBody>
          </p:sp>
        </mc:Choice>
        <mc:Fallback xmlns="">
          <p:sp>
            <p:nvSpPr>
              <p:cNvPr id="7" name="Rectangle 6"/>
              <p:cNvSpPr>
                <a:spLocks noRot="1" noChangeAspect="1" noMove="1" noResize="1" noEditPoints="1" noAdjustHandles="1" noChangeArrowheads="1" noChangeShapeType="1" noTextEdit="1"/>
              </p:cNvSpPr>
              <p:nvPr/>
            </p:nvSpPr>
            <p:spPr>
              <a:xfrm>
                <a:off x="4810538" y="4759263"/>
                <a:ext cx="900000" cy="900000"/>
              </a:xfrm>
              <a:prstGeom prst="rect">
                <a:avLst/>
              </a:prstGeom>
              <a:blipFill>
                <a:blip r:embed="rId4"/>
                <a:stretch>
                  <a:fillRect/>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534816" y="4759263"/>
                <a:ext cx="1800000" cy="1800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sz="4400" b="0" i="1" dirty="0" smtClean="0">
                              <a:latin typeface="Cambria Math" panose="02040503050406030204" pitchFamily="18" charset="0"/>
                            </a:rPr>
                          </m:ctrlPr>
                        </m:sSupPr>
                        <m:e>
                          <m:r>
                            <a:rPr lang="en-IN" sz="4400" b="0" i="1" dirty="0" smtClean="0">
                              <a:latin typeface="Cambria Math" panose="02040503050406030204" pitchFamily="18" charset="0"/>
                            </a:rPr>
                            <m:t>𝑉</m:t>
                          </m:r>
                        </m:e>
                        <m:sup>
                          <m:r>
                            <a:rPr lang="en-IN" sz="4400" b="0" i="1" dirty="0" smtClean="0">
                              <a:latin typeface="Cambria Math" panose="02040503050406030204" pitchFamily="18" charset="0"/>
                            </a:rPr>
                            <m:t>⊤</m:t>
                          </m:r>
                        </m:sup>
                      </m:sSup>
                    </m:oMath>
                  </m:oMathPara>
                </a14:m>
                <a:endParaRPr lang="en-IN" sz="4400" dirty="0">
                  <a:latin typeface="+mj-lt"/>
                </a:endParaRPr>
              </a:p>
            </p:txBody>
          </p:sp>
        </mc:Choice>
        <mc:Fallback xmlns="">
          <p:sp>
            <p:nvSpPr>
              <p:cNvPr id="9" name="Rectangle 8"/>
              <p:cNvSpPr>
                <a:spLocks noRot="1" noChangeAspect="1" noMove="1" noResize="1" noEditPoints="1" noAdjustHandles="1" noChangeArrowheads="1" noChangeShapeType="1" noTextEdit="1"/>
              </p:cNvSpPr>
              <p:nvPr/>
            </p:nvSpPr>
            <p:spPr>
              <a:xfrm>
                <a:off x="8534816" y="4759263"/>
                <a:ext cx="1800000" cy="1800000"/>
              </a:xfrm>
              <a:prstGeom prst="rect">
                <a:avLst/>
              </a:prstGeom>
              <a:blipFill>
                <a:blip r:embed="rId5"/>
                <a:stretch>
                  <a:fillRect/>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32901" y="4886097"/>
                <a:ext cx="128734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600" i="1" dirty="0" smtClean="0">
                          <a:latin typeface="Cambria Math" panose="02040503050406030204" pitchFamily="18" charset="0"/>
                        </a:rPr>
                        <m:t>=</m:t>
                      </m:r>
                    </m:oMath>
                  </m:oMathPara>
                </a14:m>
                <a:endParaRPr lang="en-IN" sz="36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32901" y="4886097"/>
                <a:ext cx="1287341" cy="646331"/>
              </a:xfrm>
              <a:prstGeom prst="rect">
                <a:avLst/>
              </a:prstGeom>
              <a:blipFill>
                <a:blip r:embed="rId6"/>
                <a:stretch>
                  <a:fillRect/>
                </a:stretch>
              </a:blipFill>
            </p:spPr>
            <p:txBody>
              <a:bodyPr/>
              <a:lstStyle/>
              <a:p>
                <a:r>
                  <a:rPr lang="en-IN">
                    <a:noFill/>
                  </a:rPr>
                  <a:t> </a:t>
                </a:r>
              </a:p>
            </p:txBody>
          </p:sp>
        </mc:Fallback>
      </mc:AlternateContent>
      <p:grpSp>
        <p:nvGrpSpPr>
          <p:cNvPr id="13" name="Group 12"/>
          <p:cNvGrpSpPr/>
          <p:nvPr/>
        </p:nvGrpSpPr>
        <p:grpSpPr>
          <a:xfrm>
            <a:off x="6222677" y="4676405"/>
            <a:ext cx="1800000" cy="1074637"/>
            <a:chOff x="6222677" y="4742591"/>
            <a:chExt cx="1800000" cy="1074637"/>
          </a:xfrm>
        </p:grpSpPr>
        <p:sp>
          <p:nvSpPr>
            <p:cNvPr id="12" name="Rectangle 11"/>
            <p:cNvSpPr/>
            <p:nvPr/>
          </p:nvSpPr>
          <p:spPr>
            <a:xfrm rot="-2700000">
              <a:off x="6585699" y="4742591"/>
              <a:ext cx="182880" cy="1074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 name="Rectangle 7"/>
                <p:cNvSpPr/>
                <p:nvPr/>
              </p:nvSpPr>
              <p:spPr>
                <a:xfrm>
                  <a:off x="6222677" y="4825449"/>
                  <a:ext cx="1800000" cy="90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IN" sz="4400" b="0" i="0" smtClean="0">
                            <a:solidFill>
                              <a:schemeClr val="tx1"/>
                            </a:solidFill>
                            <a:latin typeface="Cambria Math" panose="02040503050406030204" pitchFamily="18" charset="0"/>
                          </a:rPr>
                          <m:t>Σ</m:t>
                        </m:r>
                      </m:oMath>
                    </m:oMathPara>
                  </a14:m>
                  <a:endParaRPr lang="en-IN" sz="4400" dirty="0">
                    <a:solidFill>
                      <a:schemeClr val="tx1"/>
                    </a:solidFill>
                    <a:latin typeface="+mj-lt"/>
                  </a:endParaRPr>
                </a:p>
              </p:txBody>
            </p:sp>
          </mc:Choice>
          <mc:Fallback xmlns="">
            <p:sp>
              <p:nvSpPr>
                <p:cNvPr id="8" name="Rectangle 7"/>
                <p:cNvSpPr>
                  <a:spLocks noRot="1" noChangeAspect="1" noMove="1" noResize="1" noEditPoints="1" noAdjustHandles="1" noChangeArrowheads="1" noChangeShapeType="1" noTextEdit="1"/>
                </p:cNvSpPr>
                <p:nvPr/>
              </p:nvSpPr>
              <p:spPr>
                <a:xfrm>
                  <a:off x="6222677" y="4825449"/>
                  <a:ext cx="1800000" cy="900000"/>
                </a:xfrm>
                <a:prstGeom prst="rect">
                  <a:avLst/>
                </a:prstGeom>
                <a:blipFill>
                  <a:blip r:embed="rId7"/>
                  <a:stretch>
                    <a:fillRect/>
                  </a:stretch>
                </a:blipFill>
                <a:ln>
                  <a:solidFill>
                    <a:schemeClr val="tx1"/>
                  </a:solidFill>
                </a:ln>
              </p:spPr>
              <p:txBody>
                <a:bodyPr/>
                <a:lstStyle/>
                <a:p>
                  <a:r>
                    <a:rPr lang="en-IN">
                      <a:noFill/>
                    </a:rPr>
                    <a:t> </a:t>
                  </a:r>
                </a:p>
              </p:txBody>
            </p:sp>
          </mc:Fallback>
        </mc:AlternateContent>
      </p:grpSp>
      <p:grpSp>
        <p:nvGrpSpPr>
          <p:cNvPr id="15" name="Group 14"/>
          <p:cNvGrpSpPr/>
          <p:nvPr/>
        </p:nvGrpSpPr>
        <p:grpSpPr>
          <a:xfrm>
            <a:off x="10468223" y="4173935"/>
            <a:ext cx="685800" cy="2385328"/>
            <a:chOff x="10468223" y="4240121"/>
            <a:chExt cx="685800" cy="2385328"/>
          </a:xfrm>
        </p:grpSpPr>
        <p:sp>
          <p:nvSpPr>
            <p:cNvPr id="11" name="Rectangle 10"/>
            <p:cNvSpPr/>
            <p:nvPr/>
          </p:nvSpPr>
          <p:spPr>
            <a:xfrm>
              <a:off x="10728959" y="4825449"/>
              <a:ext cx="164328" cy="180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TextBox 13"/>
                <p:cNvSpPr txBox="1"/>
                <p:nvPr/>
              </p:nvSpPr>
              <p:spPr>
                <a:xfrm>
                  <a:off x="10468223" y="4240121"/>
                  <a:ext cx="6858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𝐱</m:t>
                        </m:r>
                      </m:oMath>
                    </m:oMathPara>
                  </a14:m>
                  <a:endParaRPr lang="en-IN"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0468223" y="4240121"/>
                  <a:ext cx="685800" cy="584775"/>
                </a:xfrm>
                <a:prstGeom prst="rect">
                  <a:avLst/>
                </a:prstGeom>
                <a:blipFill>
                  <a:blip r:embed="rId8"/>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6" name="TextBox 15"/>
              <p:cNvSpPr txBox="1"/>
              <p:nvPr/>
            </p:nvSpPr>
            <p:spPr>
              <a:xfrm>
                <a:off x="7621356" y="4171649"/>
                <a:ext cx="6858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m:rPr>
                              <m:sty m:val="p"/>
                            </m:rPr>
                            <a:rPr lang="en-IN" sz="3200" b="0" i="0" smtClean="0">
                              <a:latin typeface="Cambria Math" panose="02040503050406030204" pitchFamily="18" charset="0"/>
                            </a:rPr>
                            <m:t>V</m:t>
                          </m:r>
                        </m:e>
                        <m:sup>
                          <m:r>
                            <a:rPr lang="en-IN" sz="3200" b="0" i="1" smtClean="0">
                              <a:latin typeface="Cambria Math" panose="02040503050406030204" pitchFamily="18" charset="0"/>
                            </a:rPr>
                            <m:t>⊤</m:t>
                          </m:r>
                        </m:sup>
                      </m:sSup>
                    </m:oMath>
                  </m:oMathPara>
                </a14:m>
                <a:endParaRPr lang="en-IN" dirty="0"/>
              </a:p>
            </p:txBody>
          </p:sp>
        </mc:Choice>
        <mc:Fallback xmlns="">
          <p:sp>
            <p:nvSpPr>
              <p:cNvPr id="16" name="TextBox 15"/>
              <p:cNvSpPr txBox="1">
                <a:spLocks noRot="1" noChangeAspect="1" noMove="1" noResize="1" noEditPoints="1" noAdjustHandles="1" noChangeArrowheads="1" noChangeShapeType="1" noTextEdit="1"/>
              </p:cNvSpPr>
              <p:nvPr/>
            </p:nvSpPr>
            <p:spPr>
              <a:xfrm>
                <a:off x="7621356" y="4171649"/>
                <a:ext cx="685800" cy="584775"/>
              </a:xfrm>
              <a:prstGeom prst="rect">
                <a:avLst/>
              </a:prstGeom>
              <a:blipFill>
                <a:blip r:embed="rId9"/>
                <a:stretch>
                  <a:fillRect/>
                </a:stretch>
              </a:blipFill>
            </p:spPr>
            <p:txBody>
              <a:bodyPr/>
              <a:lstStyle/>
              <a:p>
                <a:r>
                  <a:rPr lang="en-IN">
                    <a:noFill/>
                  </a:rPr>
                  <a:t> </a:t>
                </a:r>
              </a:p>
            </p:txBody>
          </p:sp>
        </mc:Fallback>
      </mc:AlternateContent>
      <p:sp>
        <p:nvSpPr>
          <p:cNvPr id="17" name="Rectangle 16"/>
          <p:cNvSpPr/>
          <p:nvPr/>
        </p:nvSpPr>
        <p:spPr>
          <a:xfrm>
            <a:off x="4434220" y="5668184"/>
            <a:ext cx="3978200" cy="900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8" name="TextBox 17"/>
              <p:cNvSpPr txBox="1"/>
              <p:nvPr/>
            </p:nvSpPr>
            <p:spPr>
              <a:xfrm>
                <a:off x="5080147" y="4171649"/>
                <a:ext cx="6858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m:rPr>
                              <m:sty m:val="p"/>
                            </m:rPr>
                            <a:rPr lang="en-IN" sz="3200" b="0" i="0" smtClean="0">
                              <a:latin typeface="Cambria Math" panose="02040503050406030204" pitchFamily="18" charset="0"/>
                            </a:rPr>
                            <m:t>ΣV</m:t>
                          </m:r>
                        </m:e>
                        <m:sup>
                          <m:r>
                            <a:rPr lang="en-IN" sz="3200" b="0" i="1" smtClean="0">
                              <a:latin typeface="Cambria Math" panose="02040503050406030204" pitchFamily="18" charset="0"/>
                            </a:rPr>
                            <m:t>⊤</m:t>
                          </m:r>
                        </m:sup>
                      </m:sSup>
                    </m:oMath>
                  </m:oMathPara>
                </a14:m>
                <a:endParaRPr lang="en-IN" dirty="0"/>
              </a:p>
            </p:txBody>
          </p:sp>
        </mc:Choice>
        <mc:Fallback xmlns="">
          <p:sp>
            <p:nvSpPr>
              <p:cNvPr id="18" name="TextBox 17"/>
              <p:cNvSpPr txBox="1">
                <a:spLocks noRot="1" noChangeAspect="1" noMove="1" noResize="1" noEditPoints="1" noAdjustHandles="1" noChangeArrowheads="1" noChangeShapeType="1" noTextEdit="1"/>
              </p:cNvSpPr>
              <p:nvPr/>
            </p:nvSpPr>
            <p:spPr>
              <a:xfrm>
                <a:off x="5080147" y="4171649"/>
                <a:ext cx="685800" cy="584775"/>
              </a:xfrm>
              <a:prstGeom prst="rect">
                <a:avLst/>
              </a:prstGeom>
              <a:blipFill>
                <a:blip r:embed="rId10"/>
                <a:stretch>
                  <a:fillRect r="-1327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948473" y="4171649"/>
                <a:ext cx="6858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𝐴</m:t>
                      </m:r>
                    </m:oMath>
                  </m:oMathPara>
                </a14:m>
                <a:endParaRPr lang="en-IN" dirty="0"/>
              </a:p>
            </p:txBody>
          </p:sp>
        </mc:Choice>
        <mc:Fallback xmlns="">
          <p:sp>
            <p:nvSpPr>
              <p:cNvPr id="19" name="TextBox 18"/>
              <p:cNvSpPr txBox="1">
                <a:spLocks noRot="1" noChangeAspect="1" noMove="1" noResize="1" noEditPoints="1" noAdjustHandles="1" noChangeArrowheads="1" noChangeShapeType="1" noTextEdit="1"/>
              </p:cNvSpPr>
              <p:nvPr/>
            </p:nvSpPr>
            <p:spPr>
              <a:xfrm>
                <a:off x="3948473" y="4171649"/>
                <a:ext cx="685800" cy="584775"/>
              </a:xfrm>
              <a:prstGeom prst="rect">
                <a:avLst/>
              </a:prstGeom>
              <a:blipFill>
                <a:blip r:embed="rId11"/>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2742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35" presetClass="path" presetSubtype="0" accel="50000" decel="50000" fill="hold" nodeType="clickEffect">
                                  <p:stCondLst>
                                    <p:cond delay="0"/>
                                  </p:stCondLst>
                                  <p:childTnLst>
                                    <p:animMotion origin="layout" path="M 1.25E-6 2.59259E-6 L -0.20755 2.59259E-6 " pathEditMode="relative" rAng="0" ptsTypes="AA">
                                      <p:cBhvr>
                                        <p:cTn id="56" dur="1000" fill="hold"/>
                                        <p:tgtEl>
                                          <p:spTgt spid="15"/>
                                        </p:tgtEl>
                                        <p:attrNameLst>
                                          <p:attrName>ppt_x</p:attrName>
                                          <p:attrName>ppt_y</p:attrName>
                                        </p:attrNameLst>
                                      </p:cBhvr>
                                      <p:rCtr x="-10378" y="0"/>
                                    </p:animMotion>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up)">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35" presetClass="path" presetSubtype="0" accel="50000" decel="50000" fill="hold" nodeType="clickEffect">
                                  <p:stCondLst>
                                    <p:cond delay="0"/>
                                  </p:stCondLst>
                                  <p:childTnLst>
                                    <p:animMotion origin="layout" path="M -0.20755 2.59259E-6 L -0.39818 2.59259E-6 " pathEditMode="relative" rAng="0" ptsTypes="AA">
                                      <p:cBhvr>
                                        <p:cTn id="68" dur="1000" fill="hold"/>
                                        <p:tgtEl>
                                          <p:spTgt spid="15"/>
                                        </p:tgtEl>
                                        <p:attrNameLst>
                                          <p:attrName>ppt_x</p:attrName>
                                          <p:attrName>ppt_y</p:attrName>
                                        </p:attrNameLst>
                                      </p:cBhvr>
                                      <p:rCtr x="-9531" y="0"/>
                                    </p:animMotion>
                                  </p:childTnLst>
                                </p:cTn>
                              </p:par>
                              <p:par>
                                <p:cTn id="69" presetID="1" presetClass="exit" presetSubtype="0" fill="hold" grpId="1" nodeType="withEffect">
                                  <p:stCondLst>
                                    <p:cond delay="0"/>
                                  </p:stCondLst>
                                  <p:childTnLst>
                                    <p:set>
                                      <p:cBhvr>
                                        <p:cTn id="70" dur="1" fill="hold">
                                          <p:stCondLst>
                                            <p:cond delay="0"/>
                                          </p:stCondLst>
                                        </p:cTn>
                                        <p:tgtEl>
                                          <p:spTgt spid="16"/>
                                        </p:tgtEl>
                                        <p:attrNameLst>
                                          <p:attrName>style.visibility</p:attrName>
                                        </p:attrNameLst>
                                      </p:cBhvr>
                                      <p:to>
                                        <p:strVal val="hidden"/>
                                      </p:to>
                                    </p:set>
                                  </p:childTnLst>
                                </p:cTn>
                              </p:par>
                            </p:childTnLst>
                          </p:cTn>
                        </p:par>
                        <p:par>
                          <p:cTn id="71" fill="hold">
                            <p:stCondLst>
                              <p:cond delay="1000"/>
                            </p:stCondLst>
                            <p:childTnLst>
                              <p:par>
                                <p:cTn id="72" presetID="1"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35" presetClass="path" presetSubtype="0" accel="50000" decel="50000" fill="hold" nodeType="clickEffect">
                                  <p:stCondLst>
                                    <p:cond delay="0"/>
                                  </p:stCondLst>
                                  <p:childTnLst>
                                    <p:animMotion origin="layout" path="M -0.39818 2.59259E-6 L -0.51354 2.59259E-6 " pathEditMode="relative" rAng="0" ptsTypes="AA">
                                      <p:cBhvr>
                                        <p:cTn id="77" dur="1000" fill="hold"/>
                                        <p:tgtEl>
                                          <p:spTgt spid="15"/>
                                        </p:tgtEl>
                                        <p:attrNameLst>
                                          <p:attrName>ppt_x</p:attrName>
                                          <p:attrName>ppt_y</p:attrName>
                                        </p:attrNameLst>
                                      </p:cBhvr>
                                      <p:rCtr x="-5768" y="0"/>
                                    </p:animMotion>
                                  </p:childTnLst>
                                </p:cTn>
                              </p:par>
                              <p:par>
                                <p:cTn id="78" presetID="1" presetClass="exit" presetSubtype="0" fill="hold" grpId="1" nodeType="withEffect">
                                  <p:stCondLst>
                                    <p:cond delay="0"/>
                                  </p:stCondLst>
                                  <p:childTnLst>
                                    <p:set>
                                      <p:cBhvr>
                                        <p:cTn id="79" dur="1" fill="hold">
                                          <p:stCondLst>
                                            <p:cond delay="0"/>
                                          </p:stCondLst>
                                        </p:cTn>
                                        <p:tgtEl>
                                          <p:spTgt spid="18"/>
                                        </p:tgtEl>
                                        <p:attrNameLst>
                                          <p:attrName>style.visibility</p:attrName>
                                        </p:attrNameLst>
                                      </p:cBhvr>
                                      <p:to>
                                        <p:strVal val="hidden"/>
                                      </p:to>
                                    </p:se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9" grpId="0" animBg="1"/>
      <p:bldP spid="10" grpId="0"/>
      <p:bldP spid="16" grpId="0"/>
      <p:bldP spid="16" grpId="1"/>
      <p:bldP spid="17" grpId="0" animBg="1"/>
      <p:bldP spid="18" grpId="0"/>
      <p:bldP spid="18" grpId="1"/>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4450690" y="4759263"/>
                <a:ext cx="1800000" cy="18000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IN" sz="4400" i="1" dirty="0" smtClean="0">
                          <a:latin typeface="Cambria Math" panose="02040503050406030204" pitchFamily="18" charset="0"/>
                        </a:rPr>
                        <m:t>𝑈</m:t>
                      </m:r>
                    </m:oMath>
                  </m:oMathPara>
                </a14:m>
                <a:endParaRPr lang="en-IN" sz="4400" dirty="0">
                  <a:latin typeface="+mj-lt"/>
                </a:endParaRPr>
              </a:p>
            </p:txBody>
          </p:sp>
        </mc:Choice>
        <mc:Fallback xmlns="">
          <p:sp>
            <p:nvSpPr>
              <p:cNvPr id="7" name="Rectangle 6"/>
              <p:cNvSpPr>
                <a:spLocks noRot="1" noChangeAspect="1" noMove="1" noResize="1" noEditPoints="1" noAdjustHandles="1" noChangeArrowheads="1" noChangeShapeType="1" noTextEdit="1"/>
              </p:cNvSpPr>
              <p:nvPr/>
            </p:nvSpPr>
            <p:spPr>
              <a:xfrm>
                <a:off x="4450690" y="4759263"/>
                <a:ext cx="1800000" cy="1800000"/>
              </a:xfrm>
              <a:prstGeom prst="rect">
                <a:avLst/>
              </a:prstGeom>
              <a:blipFill>
                <a:blip r:embed="rId2"/>
                <a:stretch>
                  <a:fillRect/>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265919" y="4759263"/>
                <a:ext cx="900000" cy="900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sz="4400" b="0" i="1" dirty="0" smtClean="0">
                              <a:latin typeface="Cambria Math" panose="02040503050406030204" pitchFamily="18" charset="0"/>
                            </a:rPr>
                          </m:ctrlPr>
                        </m:sSupPr>
                        <m:e>
                          <m:r>
                            <a:rPr lang="en-IN" sz="4400" b="0" i="1" dirty="0" smtClean="0">
                              <a:latin typeface="Cambria Math" panose="02040503050406030204" pitchFamily="18" charset="0"/>
                            </a:rPr>
                            <m:t>𝑉</m:t>
                          </m:r>
                        </m:e>
                        <m:sup>
                          <m:r>
                            <a:rPr lang="en-IN" sz="4400" b="0" i="1" dirty="0" smtClean="0">
                              <a:latin typeface="Cambria Math" panose="02040503050406030204" pitchFamily="18" charset="0"/>
                            </a:rPr>
                            <m:t>⊤</m:t>
                          </m:r>
                        </m:sup>
                      </m:sSup>
                    </m:oMath>
                  </m:oMathPara>
                </a14:m>
                <a:endParaRPr lang="en-IN" sz="4400" dirty="0">
                  <a:latin typeface="+mj-lt"/>
                </a:endParaRPr>
              </a:p>
            </p:txBody>
          </p:sp>
        </mc:Choice>
        <mc:Fallback xmlns="">
          <p:sp>
            <p:nvSpPr>
              <p:cNvPr id="9" name="Rectangle 8"/>
              <p:cNvSpPr>
                <a:spLocks noRot="1" noChangeAspect="1" noMove="1" noResize="1" noEditPoints="1" noAdjustHandles="1" noChangeArrowheads="1" noChangeShapeType="1" noTextEdit="1"/>
              </p:cNvSpPr>
              <p:nvPr/>
            </p:nvSpPr>
            <p:spPr>
              <a:xfrm>
                <a:off x="9265919" y="4759263"/>
                <a:ext cx="900000" cy="900000"/>
              </a:xfrm>
              <a:prstGeom prst="rect">
                <a:avLst/>
              </a:prstGeom>
              <a:blipFill>
                <a:blip r:embed="rId3"/>
                <a:stretch>
                  <a:fillRect/>
                </a:stretch>
              </a:blipFill>
              <a:ln>
                <a:solidFill>
                  <a:schemeClr val="tx1"/>
                </a:solidFill>
              </a:ln>
            </p:spPr>
            <p:txBody>
              <a:bodyPr/>
              <a:lstStyle/>
              <a:p>
                <a:r>
                  <a:rPr lang="en-IN">
                    <a:noFill/>
                  </a:rPr>
                  <a:t> </a:t>
                </a:r>
              </a:p>
            </p:txBody>
          </p:sp>
        </mc:Fallback>
      </mc:AlternateContent>
      <p:grpSp>
        <p:nvGrpSpPr>
          <p:cNvPr id="15" name="Group 14"/>
          <p:cNvGrpSpPr/>
          <p:nvPr/>
        </p:nvGrpSpPr>
        <p:grpSpPr>
          <a:xfrm>
            <a:off x="10165919" y="4173935"/>
            <a:ext cx="685800" cy="2385328"/>
            <a:chOff x="10468223" y="4240121"/>
            <a:chExt cx="685800" cy="2385328"/>
          </a:xfrm>
        </p:grpSpPr>
        <p:sp>
          <p:nvSpPr>
            <p:cNvPr id="11" name="Rectangle 10"/>
            <p:cNvSpPr/>
            <p:nvPr/>
          </p:nvSpPr>
          <p:spPr>
            <a:xfrm>
              <a:off x="10728959" y="4825449"/>
              <a:ext cx="164328" cy="180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TextBox 13"/>
                <p:cNvSpPr txBox="1"/>
                <p:nvPr/>
              </p:nvSpPr>
              <p:spPr>
                <a:xfrm>
                  <a:off x="10468223" y="4240121"/>
                  <a:ext cx="6858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𝐱</m:t>
                        </m:r>
                      </m:oMath>
                    </m:oMathPara>
                  </a14:m>
                  <a:endParaRPr lang="en-IN"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0468223" y="4240121"/>
                  <a:ext cx="685800" cy="584775"/>
                </a:xfrm>
                <a:prstGeom prst="rect">
                  <a:avLst/>
                </a:prstGeom>
                <a:blipFill>
                  <a:blip r:embed="rId4"/>
                  <a:stretch>
                    <a:fillRect/>
                  </a:stretch>
                </a:blipFill>
              </p:spPr>
              <p:txBody>
                <a:bodyPr/>
                <a:lstStyle/>
                <a:p>
                  <a:r>
                    <a:rPr lang="en-IN">
                      <a:noFill/>
                    </a:rPr>
                    <a:t> </a:t>
                  </a:r>
                </a:p>
              </p:txBody>
            </p:sp>
          </mc:Fallback>
        </mc:AlternateContent>
      </p:grpSp>
      <p:sp>
        <p:nvSpPr>
          <p:cNvPr id="17" name="Rectangle 16"/>
          <p:cNvSpPr/>
          <p:nvPr/>
        </p:nvSpPr>
        <p:spPr>
          <a:xfrm>
            <a:off x="7258369" y="5658324"/>
            <a:ext cx="3407709" cy="1076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Singular Value Decomposition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SVD is defined even for matrices that are not square</a:t>
                </a:r>
              </a:p>
              <a:p>
                <a:r>
                  <a:rPr lang="en-IN" dirty="0" smtClean="0"/>
                  <a:t>Suppose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r>
                  <a:rPr lang="en-IN" dirty="0" smtClean="0"/>
                  <a:t> then we can always write </a:t>
                </a:r>
                <a14:m>
                  <m:oMath xmlns:m="http://schemas.openxmlformats.org/officeDocument/2006/math">
                    <m:r>
                      <a:rPr lang="en-IN" i="1">
                        <a:latin typeface="Cambria Math" panose="02040503050406030204" pitchFamily="18" charset="0"/>
                      </a:rPr>
                      <m:t>𝐴</m:t>
                    </m:r>
                    <m:r>
                      <a:rPr lang="en-IN" i="1">
                        <a:latin typeface="Cambria Math" panose="02040503050406030204" pitchFamily="18" charset="0"/>
                      </a:rPr>
                      <m:t>=</m:t>
                    </m:r>
                    <m:r>
                      <a:rPr lang="en-IN" i="1">
                        <a:latin typeface="Cambria Math" panose="02040503050406030204" pitchFamily="18" charset="0"/>
                      </a:rPr>
                      <m:t>𝑈</m:t>
                    </m:r>
                    <m:r>
                      <m:rPr>
                        <m:sty m:val="p"/>
                      </m:rPr>
                      <a:rPr lang="en-IN">
                        <a:latin typeface="Cambria Math" panose="02040503050406030204" pitchFamily="18" charset="0"/>
                      </a:rPr>
                      <m:t>Σ</m:t>
                    </m:r>
                    <m:sSup>
                      <m:sSupPr>
                        <m:ctrlPr>
                          <a:rPr lang="en-IN" i="1">
                            <a:latin typeface="Cambria Math" panose="02040503050406030204" pitchFamily="18" charset="0"/>
                          </a:rPr>
                        </m:ctrlPr>
                      </m:sSupPr>
                      <m:e>
                        <m:r>
                          <a:rPr lang="en-IN" i="1">
                            <a:latin typeface="Cambria Math" panose="02040503050406030204" pitchFamily="18" charset="0"/>
                          </a:rPr>
                          <m:t>𝑉</m:t>
                        </m:r>
                      </m:e>
                      <m:sup>
                        <m:r>
                          <a:rPr lang="en-IN" i="1">
                            <a:latin typeface="Cambria Math" panose="02040503050406030204" pitchFamily="18" charset="0"/>
                          </a:rPr>
                          <m:t>⊤</m:t>
                        </m:r>
                      </m:sup>
                    </m:sSup>
                  </m:oMath>
                </a14:m>
                <a:r>
                  <a:rPr lang="en-IN" dirty="0" smtClean="0"/>
                  <a:t> where</a:t>
                </a:r>
              </a:p>
              <a:p>
                <a:pPr lvl="2"/>
                <a14:m>
                  <m:oMath xmlns:m="http://schemas.openxmlformats.org/officeDocument/2006/math">
                    <m:r>
                      <a:rPr lang="en-IN">
                        <a:latin typeface="Cambria Math" panose="02040503050406030204" pitchFamily="18" charset="0"/>
                      </a:rPr>
                      <m:t>𝑈</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𝑚</m:t>
                        </m:r>
                      </m:sup>
                    </m:sSup>
                  </m:oMath>
                </a14:m>
                <a:r>
                  <a:rPr lang="en-IN" dirty="0"/>
                  <a:t> </a:t>
                </a:r>
                <a:r>
                  <a:rPr lang="en-IN" dirty="0" smtClean="0"/>
                  <a:t>and </a:t>
                </a:r>
                <a14:m>
                  <m:oMath xmlns:m="http://schemas.openxmlformats.org/officeDocument/2006/math">
                    <m:r>
                      <a:rPr lang="en-IN">
                        <a:latin typeface="Cambria Math" panose="02040503050406030204" pitchFamily="18" charset="0"/>
                      </a:rPr>
                      <m:t>𝑉</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r>
                  <a:rPr lang="en-IN" dirty="0" smtClean="0"/>
                  <a:t> </a:t>
                </a:r>
                <a:r>
                  <a:rPr lang="en-IN" dirty="0"/>
                  <a:t>are orthonormal </a:t>
                </a:r>
                <a:r>
                  <a:rPr lang="en-IN" dirty="0" smtClean="0"/>
                  <a:t>matrices of different sizes</a:t>
                </a:r>
              </a:p>
              <a:p>
                <a:pPr lvl="2"/>
                <a14:m>
                  <m:oMath xmlns:m="http://schemas.openxmlformats.org/officeDocument/2006/math">
                    <m:r>
                      <m:rPr>
                        <m:sty m:val="p"/>
                      </m:rPr>
                      <a:rPr lang="en-IN" b="0" i="0" smtClean="0">
                        <a:latin typeface="Cambria Math" panose="02040503050406030204" pitchFamily="18" charset="0"/>
                      </a:rPr>
                      <m:t>Σ</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r>
                  <a:rPr lang="en-IN" dirty="0" smtClean="0"/>
                  <a:t> is a rectangular diagonal matrix with </a:t>
                </a:r>
                <a14:m>
                  <m:oMath xmlns:m="http://schemas.openxmlformats.org/officeDocument/2006/math">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Σ</m:t>
                        </m:r>
                      </m:e>
                      <m:sub>
                        <m:r>
                          <a:rPr lang="en-IN" b="0" i="1" smtClean="0">
                            <a:latin typeface="Cambria Math" panose="02040503050406030204" pitchFamily="18" charset="0"/>
                          </a:rPr>
                          <m:t>𝑖𝑖</m:t>
                        </m:r>
                      </m:sub>
                    </m:sSub>
                    <m:r>
                      <a:rPr lang="en-IN" b="0" i="1" smtClean="0">
                        <a:latin typeface="Cambria Math" panose="02040503050406030204" pitchFamily="18" charset="0"/>
                      </a:rPr>
                      <m:t>≥0</m:t>
                    </m:r>
                  </m:oMath>
                </a14:m>
                <a:r>
                  <a:rPr lang="en-IN" dirty="0" smtClean="0"/>
                  <a:t> but </a:t>
                </a:r>
                <a14:m>
                  <m:oMath xmlns:m="http://schemas.openxmlformats.org/officeDocument/2006/math">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Σ</m:t>
                        </m:r>
                      </m:e>
                      <m:sub>
                        <m:r>
                          <a:rPr lang="en-IN" b="0" i="1" smtClean="0">
                            <a:latin typeface="Cambria Math" panose="02040503050406030204" pitchFamily="18" charset="0"/>
                          </a:rPr>
                          <m:t>𝑖𝑗</m:t>
                        </m:r>
                      </m:sub>
                    </m:sSub>
                    <m:r>
                      <a:rPr lang="en-IN" b="0" i="1" smtClean="0">
                        <a:latin typeface="Cambria Math" panose="02040503050406030204" pitchFamily="18" charset="0"/>
                      </a:rPr>
                      <m:t>=0</m:t>
                    </m:r>
                  </m:oMath>
                </a14:m>
                <a:r>
                  <a:rPr lang="en-IN" dirty="0" smtClean="0"/>
                  <a:t> for </a:t>
                </a:r>
                <a14:m>
                  <m:oMath xmlns:m="http://schemas.openxmlformats.org/officeDocument/2006/math">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oMath>
                </a14:m>
                <a:endParaRPr lang="en-IN" dirty="0" smtClean="0"/>
              </a:p>
              <a:p>
                <a:r>
                  <a:rPr lang="en-IN" b="1" dirty="0" smtClean="0"/>
                  <a:t>Case 2</a:t>
                </a:r>
                <a:r>
                  <a:rPr lang="en-IN" dirty="0" smtClean="0"/>
                  <a:t>: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&lt;</m:t>
                    </m:r>
                    <m:r>
                      <a:rPr lang="en-IN" b="0" i="1" smtClean="0">
                        <a:latin typeface="Cambria Math" panose="02040503050406030204" pitchFamily="18" charset="0"/>
                      </a:rPr>
                      <m:t>𝑚</m:t>
                    </m:r>
                  </m:oMath>
                </a14:m>
                <a:r>
                  <a:rPr lang="en-IN" dirty="0" smtClean="0"/>
                  <a:t> i.e. output dim &gt; input dim. </a:t>
                </a:r>
                <a14:m>
                  <m:oMath xmlns:m="http://schemas.openxmlformats.org/officeDocument/2006/math">
                    <m:r>
                      <a:rPr lang="en-IN" b="0" i="1" smtClean="0">
                        <a:latin typeface="Cambria Math" panose="02040503050406030204" pitchFamily="18" charset="0"/>
                      </a:rPr>
                      <m:t>𝐴</m:t>
                    </m:r>
                  </m:oMath>
                </a14:m>
                <a:r>
                  <a:rPr lang="en-IN" dirty="0" smtClean="0"/>
                  <a:t> increases dim of vectors</a:t>
                </a:r>
              </a:p>
              <a:p>
                <a:r>
                  <a:rPr lang="en-IN" dirty="0" smtClean="0"/>
                  <a:t>In this case </a:t>
                </a:r>
                <a14:m>
                  <m:oMath xmlns:m="http://schemas.openxmlformats.org/officeDocument/2006/math">
                    <m:r>
                      <m:rPr>
                        <m:sty m:val="p"/>
                      </m:rPr>
                      <a:rPr lang="en-IN" b="0" i="0" smtClean="0">
                        <a:latin typeface="Cambria Math" panose="02040503050406030204" pitchFamily="18" charset="0"/>
                      </a:rPr>
                      <m:t>Σ</m:t>
                    </m:r>
                  </m:oMath>
                </a14:m>
                <a:r>
                  <a:rPr lang="en-IN" dirty="0" smtClean="0"/>
                  <a:t> adds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𝑚</m:t>
                    </m:r>
                  </m:oMath>
                </a14:m>
                <a:r>
                  <a:rPr lang="en-IN" dirty="0" smtClean="0"/>
                  <a:t> dummy dimensions in addition to scaling</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5"/>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32</a:t>
            </a:fld>
            <a:endParaRPr lang="en-US"/>
          </a:p>
        </p:txBody>
      </p:sp>
      <mc:AlternateContent xmlns:mc="http://schemas.openxmlformats.org/markup-compatibility/2006" xmlns:a14="http://schemas.microsoft.com/office/drawing/2010/main">
        <mc:Choice Requires="a14">
          <p:sp>
            <p:nvSpPr>
              <p:cNvPr id="6" name="Rectangle 5"/>
              <p:cNvSpPr/>
              <p:nvPr/>
            </p:nvSpPr>
            <p:spPr>
              <a:xfrm>
                <a:off x="2039788" y="4759263"/>
                <a:ext cx="900000" cy="1800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IN" sz="4400" i="1" dirty="0" smtClean="0">
                          <a:latin typeface="Cambria Math" panose="02040503050406030204" pitchFamily="18" charset="0"/>
                        </a:rPr>
                        <m:t>𝐴</m:t>
                      </m:r>
                    </m:oMath>
                  </m:oMathPara>
                </a14:m>
                <a:endParaRPr lang="en-IN" sz="4400" dirty="0">
                  <a:latin typeface="+mj-lt"/>
                </a:endParaRPr>
              </a:p>
            </p:txBody>
          </p:sp>
        </mc:Choice>
        <mc:Fallback xmlns="">
          <p:sp>
            <p:nvSpPr>
              <p:cNvPr id="6" name="Rectangle 5"/>
              <p:cNvSpPr>
                <a:spLocks noRot="1" noChangeAspect="1" noMove="1" noResize="1" noEditPoints="1" noAdjustHandles="1" noChangeArrowheads="1" noChangeShapeType="1" noTextEdit="1"/>
              </p:cNvSpPr>
              <p:nvPr/>
            </p:nvSpPr>
            <p:spPr>
              <a:xfrm>
                <a:off x="2039788" y="4759263"/>
                <a:ext cx="900000" cy="1800000"/>
              </a:xfrm>
              <a:prstGeom prst="rect">
                <a:avLst/>
              </a:prstGeom>
              <a:blipFill>
                <a:blip r:embed="rId6"/>
                <a:stretch>
                  <a:fillRect/>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00460" y="5335157"/>
                <a:ext cx="128734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600" i="1" dirty="0" smtClean="0">
                          <a:latin typeface="Cambria Math" panose="02040503050406030204" pitchFamily="18" charset="0"/>
                        </a:rPr>
                        <m:t>=</m:t>
                      </m:r>
                    </m:oMath>
                  </m:oMathPara>
                </a14:m>
                <a:endParaRPr lang="en-IN" sz="3600"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800460" y="5335157"/>
                <a:ext cx="1287341" cy="646331"/>
              </a:xfrm>
              <a:prstGeom prst="rect">
                <a:avLst/>
              </a:prstGeom>
              <a:blipFill>
                <a:blip r:embed="rId7"/>
                <a:stretch>
                  <a:fillRect/>
                </a:stretch>
              </a:blipFill>
            </p:spPr>
            <p:txBody>
              <a:bodyPr/>
              <a:lstStyle/>
              <a:p>
                <a:r>
                  <a:rPr lang="en-IN">
                    <a:noFill/>
                  </a:rPr>
                  <a:t> </a:t>
                </a:r>
              </a:p>
            </p:txBody>
          </p:sp>
        </mc:Fallback>
      </mc:AlternateContent>
      <p:grpSp>
        <p:nvGrpSpPr>
          <p:cNvPr id="13" name="Group 12"/>
          <p:cNvGrpSpPr/>
          <p:nvPr/>
        </p:nvGrpSpPr>
        <p:grpSpPr>
          <a:xfrm>
            <a:off x="7258369" y="4676405"/>
            <a:ext cx="900000" cy="1882858"/>
            <a:chOff x="6222677" y="4742591"/>
            <a:chExt cx="900000" cy="1882858"/>
          </a:xfrm>
        </p:grpSpPr>
        <p:sp>
          <p:nvSpPr>
            <p:cNvPr id="12" name="Rectangle 11"/>
            <p:cNvSpPr/>
            <p:nvPr/>
          </p:nvSpPr>
          <p:spPr>
            <a:xfrm rot="-2700000">
              <a:off x="6585699" y="4742591"/>
              <a:ext cx="182880" cy="1074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 name="Rectangle 7"/>
                <p:cNvSpPr/>
                <p:nvPr/>
              </p:nvSpPr>
              <p:spPr>
                <a:xfrm>
                  <a:off x="6222677" y="4825449"/>
                  <a:ext cx="900000" cy="180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IN" sz="4400" b="0" i="0" smtClean="0">
                            <a:solidFill>
                              <a:schemeClr val="tx1"/>
                            </a:solidFill>
                            <a:latin typeface="Cambria Math" panose="02040503050406030204" pitchFamily="18" charset="0"/>
                          </a:rPr>
                          <m:t>Σ</m:t>
                        </m:r>
                      </m:oMath>
                    </m:oMathPara>
                  </a14:m>
                  <a:endParaRPr lang="en-IN" sz="4400" dirty="0">
                    <a:solidFill>
                      <a:schemeClr val="tx1"/>
                    </a:solidFill>
                    <a:latin typeface="+mj-lt"/>
                  </a:endParaRPr>
                </a:p>
              </p:txBody>
            </p:sp>
          </mc:Choice>
          <mc:Fallback xmlns="">
            <p:sp>
              <p:nvSpPr>
                <p:cNvPr id="8" name="Rectangle 7"/>
                <p:cNvSpPr>
                  <a:spLocks noRot="1" noChangeAspect="1" noMove="1" noResize="1" noEditPoints="1" noAdjustHandles="1" noChangeArrowheads="1" noChangeShapeType="1" noTextEdit="1"/>
                </p:cNvSpPr>
                <p:nvPr/>
              </p:nvSpPr>
              <p:spPr>
                <a:xfrm>
                  <a:off x="6222677" y="4825449"/>
                  <a:ext cx="900000" cy="1800000"/>
                </a:xfrm>
                <a:prstGeom prst="rect">
                  <a:avLst/>
                </a:prstGeom>
                <a:blipFill>
                  <a:blip r:embed="rId8"/>
                  <a:stretch>
                    <a:fillRect/>
                  </a:stretch>
                </a:blipFill>
                <a:ln>
                  <a:solidFill>
                    <a:schemeClr val="tx1"/>
                  </a:solid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6" name="TextBox 15"/>
              <p:cNvSpPr txBox="1"/>
              <p:nvPr/>
            </p:nvSpPr>
            <p:spPr>
              <a:xfrm>
                <a:off x="8192645" y="4171649"/>
                <a:ext cx="6858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m:rPr>
                              <m:sty m:val="p"/>
                            </m:rPr>
                            <a:rPr lang="en-IN" sz="3200" b="0" i="0" smtClean="0">
                              <a:latin typeface="Cambria Math" panose="02040503050406030204" pitchFamily="18" charset="0"/>
                            </a:rPr>
                            <m:t>V</m:t>
                          </m:r>
                        </m:e>
                        <m:sup>
                          <m:r>
                            <a:rPr lang="en-IN" sz="3200" b="0" i="1" smtClean="0">
                              <a:latin typeface="Cambria Math" panose="02040503050406030204" pitchFamily="18" charset="0"/>
                            </a:rPr>
                            <m:t>⊤</m:t>
                          </m:r>
                        </m:sup>
                      </m:sSup>
                    </m:oMath>
                  </m:oMathPara>
                </a14:m>
                <a:endParaRPr lang="en-IN" dirty="0"/>
              </a:p>
            </p:txBody>
          </p:sp>
        </mc:Choice>
        <mc:Fallback xmlns="">
          <p:sp>
            <p:nvSpPr>
              <p:cNvPr id="16" name="TextBox 15"/>
              <p:cNvSpPr txBox="1">
                <a:spLocks noRot="1" noChangeAspect="1" noMove="1" noResize="1" noEditPoints="1" noAdjustHandles="1" noChangeArrowheads="1" noChangeShapeType="1" noTextEdit="1"/>
              </p:cNvSpPr>
              <p:nvPr/>
            </p:nvSpPr>
            <p:spPr>
              <a:xfrm>
                <a:off x="8192645" y="4171649"/>
                <a:ext cx="685800" cy="584775"/>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965257" y="4171649"/>
                <a:ext cx="80845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m:rPr>
                              <m:sty m:val="p"/>
                            </m:rPr>
                            <a:rPr lang="en-IN" sz="3200" b="0" i="0" smtClean="0">
                              <a:latin typeface="Cambria Math" panose="02040503050406030204" pitchFamily="18" charset="0"/>
                            </a:rPr>
                            <m:t>ΣV</m:t>
                          </m:r>
                        </m:e>
                        <m:sup>
                          <m:r>
                            <a:rPr lang="en-IN" sz="3200" b="0" i="1" smtClean="0">
                              <a:latin typeface="Cambria Math" panose="02040503050406030204" pitchFamily="18" charset="0"/>
                            </a:rPr>
                            <m:t>⊤</m:t>
                          </m:r>
                        </m:sup>
                      </m:sSup>
                    </m:oMath>
                  </m:oMathPara>
                </a14:m>
                <a:endParaRPr lang="en-IN" dirty="0"/>
              </a:p>
            </p:txBody>
          </p:sp>
        </mc:Choice>
        <mc:Fallback xmlns="">
          <p:sp>
            <p:nvSpPr>
              <p:cNvPr id="18" name="TextBox 17"/>
              <p:cNvSpPr txBox="1">
                <a:spLocks noRot="1" noChangeAspect="1" noMove="1" noResize="1" noEditPoints="1" noAdjustHandles="1" noChangeArrowheads="1" noChangeShapeType="1" noTextEdit="1"/>
              </p:cNvSpPr>
              <p:nvPr/>
            </p:nvSpPr>
            <p:spPr>
              <a:xfrm>
                <a:off x="5965257" y="4171649"/>
                <a:ext cx="808453" cy="584775"/>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517601" y="4171649"/>
                <a:ext cx="6858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𝐴</m:t>
                      </m:r>
                    </m:oMath>
                  </m:oMathPara>
                </a14:m>
                <a:endParaRPr lang="en-IN" dirty="0"/>
              </a:p>
            </p:txBody>
          </p:sp>
        </mc:Choice>
        <mc:Fallback xmlns="">
          <p:sp>
            <p:nvSpPr>
              <p:cNvPr id="19" name="TextBox 18"/>
              <p:cNvSpPr txBox="1">
                <a:spLocks noRot="1" noChangeAspect="1" noMove="1" noResize="1" noEditPoints="1" noAdjustHandles="1" noChangeArrowheads="1" noChangeShapeType="1" noTextEdit="1"/>
              </p:cNvSpPr>
              <p:nvPr/>
            </p:nvSpPr>
            <p:spPr>
              <a:xfrm>
                <a:off x="3517601" y="4171649"/>
                <a:ext cx="685800" cy="584775"/>
              </a:xfrm>
              <a:prstGeom prst="rect">
                <a:avLst/>
              </a:prstGeom>
              <a:blipFill>
                <a:blip r:embed="rId11"/>
                <a:stretch>
                  <a:fillRect/>
                </a:stretch>
              </a:blipFill>
            </p:spPr>
            <p:txBody>
              <a:bodyPr/>
              <a:lstStyle/>
              <a:p>
                <a:r>
                  <a:rPr lang="en-IN">
                    <a:noFill/>
                  </a:rPr>
                  <a:t> </a:t>
                </a:r>
              </a:p>
            </p:txBody>
          </p:sp>
        </mc:Fallback>
      </mc:AlternateContent>
      <p:sp>
        <p:nvSpPr>
          <p:cNvPr id="5" name="TextBox 4"/>
          <p:cNvSpPr txBox="1"/>
          <p:nvPr/>
        </p:nvSpPr>
        <p:spPr>
          <a:xfrm>
            <a:off x="6696551" y="5481077"/>
            <a:ext cx="183624" cy="1200329"/>
          </a:xfrm>
          <a:prstGeom prst="rect">
            <a:avLst/>
          </a:prstGeom>
          <a:noFill/>
        </p:spPr>
        <p:txBody>
          <a:bodyPr wrap="square" rtlCol="0">
            <a:spAutoFit/>
          </a:bodyPr>
          <a:lstStyle/>
          <a:p>
            <a:r>
              <a:rPr lang="en-IN" dirty="0" smtClean="0"/>
              <a:t>0</a:t>
            </a:r>
          </a:p>
          <a:p>
            <a:r>
              <a:rPr lang="en-IN" dirty="0" smtClean="0"/>
              <a:t>0</a:t>
            </a:r>
          </a:p>
          <a:p>
            <a:r>
              <a:rPr lang="en-IN" dirty="0" smtClean="0"/>
              <a:t>0</a:t>
            </a:r>
          </a:p>
          <a:p>
            <a:r>
              <a:rPr lang="en-IN" dirty="0"/>
              <a:t>0</a:t>
            </a:r>
          </a:p>
        </p:txBody>
      </p:sp>
    </p:spTree>
    <p:extLst>
      <p:ext uri="{BB962C8B-B14F-4D97-AF65-F5344CB8AC3E}">
        <p14:creationId xmlns:p14="http://schemas.microsoft.com/office/powerpoint/2010/main" val="359976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nodeType="clickEffect">
                                  <p:stCondLst>
                                    <p:cond delay="0"/>
                                  </p:stCondLst>
                                  <p:childTnLst>
                                    <p:animMotion origin="layout" path="M 8.33333E-7 2.59259E-6 L -0.13971 2.59259E-6 " pathEditMode="relative" rAng="0" ptsTypes="AA">
                                      <p:cBhvr>
                                        <p:cTn id="40" dur="1000" fill="hold"/>
                                        <p:tgtEl>
                                          <p:spTgt spid="15"/>
                                        </p:tgtEl>
                                        <p:attrNameLst>
                                          <p:attrName>ppt_x</p:attrName>
                                          <p:attrName>ppt_y</p:attrName>
                                        </p:attrNameLst>
                                      </p:cBhvr>
                                      <p:rCtr x="-7487" y="0"/>
                                    </p:animMotion>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5" presetClass="path" presetSubtype="0" accel="50000" decel="50000" fill="hold" nodeType="clickEffect">
                                  <p:stCondLst>
                                    <p:cond delay="0"/>
                                  </p:stCondLst>
                                  <p:childTnLst>
                                    <p:animMotion origin="layout" path="M -0.13971 2.59259E-6 L -0.30091 2.59259E-6 " pathEditMode="relative" rAng="0" ptsTypes="AA">
                                      <p:cBhvr>
                                        <p:cTn id="47" dur="1000" fill="hold"/>
                                        <p:tgtEl>
                                          <p:spTgt spid="15"/>
                                        </p:tgtEl>
                                        <p:attrNameLst>
                                          <p:attrName>ppt_x</p:attrName>
                                          <p:attrName>ppt_y</p:attrName>
                                        </p:attrNameLst>
                                      </p:cBhvr>
                                      <p:rCtr x="-8060" y="0"/>
                                    </p:animMotion>
                                  </p:childTnLst>
                                </p:cTn>
                              </p:par>
                              <p:par>
                                <p:cTn id="48" presetID="1" presetClass="exit" presetSubtype="0" fill="hold" grpId="1" nodeType="withEffect">
                                  <p:stCondLst>
                                    <p:cond delay="0"/>
                                  </p:stCondLst>
                                  <p:childTnLst>
                                    <p:set>
                                      <p:cBhvr>
                                        <p:cTn id="49" dur="1" fill="hold">
                                          <p:stCondLst>
                                            <p:cond delay="0"/>
                                          </p:stCondLst>
                                        </p:cTn>
                                        <p:tgtEl>
                                          <p:spTgt spid="16"/>
                                        </p:tgtEl>
                                        <p:attrNameLst>
                                          <p:attrName>style.visibility</p:attrName>
                                        </p:attrNameLst>
                                      </p:cBhvr>
                                      <p:to>
                                        <p:strVal val="hidden"/>
                                      </p:to>
                                    </p:se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decel="50000" fill="hold" nodeType="clickEffect">
                                  <p:stCondLst>
                                    <p:cond delay="0"/>
                                  </p:stCondLst>
                                  <p:childTnLst>
                                    <p:animMotion origin="layout" path="M -0.30091 2.59259E-6 L -0.52669 2.59259E-6 " pathEditMode="relative" rAng="0" ptsTypes="AA">
                                      <p:cBhvr>
                                        <p:cTn id="58" dur="1000" fill="hold"/>
                                        <p:tgtEl>
                                          <p:spTgt spid="15"/>
                                        </p:tgtEl>
                                        <p:attrNameLst>
                                          <p:attrName>ppt_x</p:attrName>
                                          <p:attrName>ppt_y</p:attrName>
                                        </p:attrNameLst>
                                      </p:cBhvr>
                                      <p:rCtr x="-11289" y="0"/>
                                    </p:animMotion>
                                  </p:childTnLst>
                                </p:cTn>
                              </p:par>
                              <p:par>
                                <p:cTn id="59" presetID="1" presetClass="exit" presetSubtype="0" fill="hold" grpId="1" nodeType="with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
                                        </p:tgtEl>
                                        <p:attrNameLst>
                                          <p:attrName>style.visibility</p:attrName>
                                        </p:attrNameLst>
                                      </p:cBhvr>
                                      <p:to>
                                        <p:strVal val="hidden"/>
                                      </p:to>
                                    </p:set>
                                  </p:childTnLst>
                                </p:cTn>
                              </p:par>
                            </p:childTnLst>
                          </p:cTn>
                        </p:par>
                        <p:par>
                          <p:cTn id="63" fill="hold">
                            <p:stCondLst>
                              <p:cond delay="1000"/>
                            </p:stCondLst>
                            <p:childTnLst>
                              <p:par>
                                <p:cTn id="64" presetID="1" presetClass="entr" presetSubtype="0"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3" grpId="0" uiExpand="1" build="p"/>
      <p:bldP spid="6" grpId="0" animBg="1"/>
      <p:bldP spid="10" grpId="0"/>
      <p:bldP spid="16" grpId="0"/>
      <p:bldP spid="16" grpId="1"/>
      <p:bldP spid="18" grpId="0"/>
      <p:bldP spid="18" grpId="1"/>
      <p:bldP spid="19" grpId="0"/>
      <p:bldP spid="5" grpId="0"/>
      <p:bldP spid="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Rank</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Getting the SVD of a matrix </a:t>
                </a:r>
                <a14:m>
                  <m:oMath xmlns:m="http://schemas.openxmlformats.org/officeDocument/2006/math">
                    <m:r>
                      <a:rPr lang="en-IN" i="1">
                        <a:latin typeface="Cambria Math" panose="02040503050406030204" pitchFamily="18" charset="0"/>
                      </a:rPr>
                      <m:t>𝐴</m:t>
                    </m:r>
                    <m:r>
                      <a:rPr lang="en-IN" i="1">
                        <a:latin typeface="Cambria Math" panose="02040503050406030204" pitchFamily="18" charset="0"/>
                      </a:rPr>
                      <m:t>=</m:t>
                    </m:r>
                    <m:r>
                      <a:rPr lang="en-IN" i="1">
                        <a:latin typeface="Cambria Math" panose="02040503050406030204" pitchFamily="18" charset="0"/>
                      </a:rPr>
                      <m:t>𝑈</m:t>
                    </m:r>
                    <m:r>
                      <m:rPr>
                        <m:sty m:val="p"/>
                      </m:rPr>
                      <a:rPr lang="en-IN">
                        <a:latin typeface="Cambria Math" panose="02040503050406030204" pitchFamily="18" charset="0"/>
                      </a:rPr>
                      <m:t>Σ</m:t>
                    </m:r>
                    <m:sSup>
                      <m:sSupPr>
                        <m:ctrlPr>
                          <a:rPr lang="en-IN" i="1">
                            <a:latin typeface="Cambria Math" panose="02040503050406030204" pitchFamily="18" charset="0"/>
                          </a:rPr>
                        </m:ctrlPr>
                      </m:sSupPr>
                      <m:e>
                        <m:r>
                          <a:rPr lang="en-IN" i="1">
                            <a:latin typeface="Cambria Math" panose="02040503050406030204" pitchFamily="18" charset="0"/>
                          </a:rPr>
                          <m:t>𝑉</m:t>
                        </m:r>
                      </m:e>
                      <m:sup>
                        <m:r>
                          <a:rPr lang="en-IN" i="1">
                            <a:latin typeface="Cambria Math" panose="02040503050406030204" pitchFamily="18" charset="0"/>
                          </a:rPr>
                          <m:t>⊤</m:t>
                        </m:r>
                      </m:sup>
                    </m:sSup>
                  </m:oMath>
                </a14:m>
                <a:r>
                  <a:rPr lang="en-IN" dirty="0"/>
                  <a:t> immediately tells us a </a:t>
                </a:r>
                <a:r>
                  <a:rPr lang="en-IN" dirty="0" smtClean="0"/>
                  <a:t>lot</a:t>
                </a:r>
              </a:p>
              <a:p>
                <a:r>
                  <a:rPr lang="en-IN" b="1" dirty="0"/>
                  <a:t>Rank</a:t>
                </a:r>
                <a:r>
                  <a:rPr lang="en-IN" dirty="0"/>
                  <a:t>: We always have </a:t>
                </a:r>
                <a14:m>
                  <m:oMath xmlns:m="http://schemas.openxmlformats.org/officeDocument/2006/math">
                    <m:r>
                      <m:rPr>
                        <m:sty m:val="p"/>
                      </m:rPr>
                      <a:rPr lang="en-IN">
                        <a:latin typeface="Cambria Math" panose="02040503050406030204" pitchFamily="18" charset="0"/>
                      </a:rPr>
                      <m:t>rank</m:t>
                    </m:r>
                    <m:d>
                      <m:dPr>
                        <m:ctrlPr>
                          <a:rPr lang="en-IN" i="1">
                            <a:latin typeface="Cambria Math" panose="02040503050406030204" pitchFamily="18" charset="0"/>
                          </a:rPr>
                        </m:ctrlPr>
                      </m:dPr>
                      <m:e>
                        <m:r>
                          <a:rPr lang="en-IN" i="1">
                            <a:latin typeface="Cambria Math" panose="02040503050406030204" pitchFamily="18" charset="0"/>
                          </a:rPr>
                          <m:t>𝐴</m:t>
                        </m:r>
                      </m:e>
                    </m:d>
                    <m:r>
                      <a:rPr lang="en-IN" i="1">
                        <a:latin typeface="Cambria Math" panose="02040503050406030204" pitchFamily="18" charset="0"/>
                      </a:rPr>
                      <m:t>=</m:t>
                    </m:r>
                  </m:oMath>
                </a14:m>
                <a:r>
                  <a:rPr lang="en-IN" dirty="0"/>
                  <a:t> number of non-zero entries in </a:t>
                </a:r>
                <a14:m>
                  <m:oMath xmlns:m="http://schemas.openxmlformats.org/officeDocument/2006/math">
                    <m:r>
                      <m:rPr>
                        <m:sty m:val="p"/>
                      </m:rPr>
                      <a:rPr lang="en-IN">
                        <a:latin typeface="Cambria Math" panose="02040503050406030204" pitchFamily="18" charset="0"/>
                      </a:rPr>
                      <m:t>Σ</m:t>
                    </m:r>
                  </m:oMath>
                </a14:m>
                <a:endParaRPr lang="en-IN" dirty="0"/>
              </a:p>
              <a:p>
                <a:pPr lvl="2"/>
                <a:r>
                  <a:rPr lang="en-IN" dirty="0" smtClean="0"/>
                  <a:t>To see why, notice that if some diagonal entries of </a:t>
                </a:r>
                <a14:m>
                  <m:oMath xmlns:m="http://schemas.openxmlformats.org/officeDocument/2006/math">
                    <m:r>
                      <m:rPr>
                        <m:sty m:val="p"/>
                      </m:rPr>
                      <a:rPr lang="en-IN" b="0" i="0" smtClean="0">
                        <a:latin typeface="Cambria Math" panose="02040503050406030204" pitchFamily="18" charset="0"/>
                      </a:rPr>
                      <m:t>Σ</m:t>
                    </m:r>
                  </m:oMath>
                </a14:m>
                <a:r>
                  <a:rPr lang="en-IN" dirty="0" smtClean="0"/>
                  <a:t> are zero, we can remove those rows and the corresponding columns of </a:t>
                </a:r>
                <a14:m>
                  <m:oMath xmlns:m="http://schemas.openxmlformats.org/officeDocument/2006/math">
                    <m:r>
                      <a:rPr lang="en-IN" b="0" i="1" smtClean="0">
                        <a:latin typeface="Cambria Math" panose="02040503050406030204" pitchFamily="18" charset="0"/>
                      </a:rPr>
                      <m:t>𝑈</m:t>
                    </m:r>
                  </m:oMath>
                </a14:m>
                <a:endParaRPr lang="en-IN" dirty="0" smtClean="0"/>
              </a:p>
              <a:p>
                <a:pPr lvl="2"/>
                <a:endParaRPr lang="en-IN" dirty="0"/>
              </a:p>
              <a:p>
                <a:pPr marL="0" lvl="2" indent="0">
                  <a:buNone/>
                </a:pPr>
                <a:endParaRPr lang="en-IN" dirty="0"/>
              </a:p>
              <a:p>
                <a:pPr lvl="2"/>
                <a:endParaRPr lang="en-IN" dirty="0" smtClean="0"/>
              </a:p>
              <a:p>
                <a:pPr lvl="2"/>
                <a:r>
                  <a:rPr lang="en-IN" dirty="0" smtClean="0"/>
                  <a:t>If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r>
                  <a:rPr lang="en-IN" dirty="0" smtClean="0"/>
                  <a:t> and only </a:t>
                </a:r>
                <a14:m>
                  <m:oMath xmlns:m="http://schemas.openxmlformats.org/officeDocument/2006/math">
                    <m:r>
                      <a:rPr lang="en-IN" b="0" i="1" smtClean="0">
                        <a:latin typeface="Cambria Math" panose="02040503050406030204" pitchFamily="18" charset="0"/>
                      </a:rPr>
                      <m:t>𝑟</m:t>
                    </m:r>
                  </m:oMath>
                </a14:m>
                <a:r>
                  <a:rPr lang="en-IN" dirty="0" smtClean="0"/>
                  <a:t> entries of </a:t>
                </a:r>
                <a14:m>
                  <m:oMath xmlns:m="http://schemas.openxmlformats.org/officeDocument/2006/math">
                    <m:r>
                      <m:rPr>
                        <m:sty m:val="p"/>
                      </m:rPr>
                      <a:rPr lang="en-IN" b="0" i="0" smtClean="0">
                        <a:latin typeface="Cambria Math" panose="02040503050406030204" pitchFamily="18" charset="0"/>
                      </a:rPr>
                      <m:t>Σ</m:t>
                    </m:r>
                  </m:oMath>
                </a14:m>
                <a:r>
                  <a:rPr lang="en-IN" dirty="0" smtClean="0"/>
                  <a:t> are non-zero,</a:t>
                </a:r>
                <a:br>
                  <a:rPr lang="en-IN" dirty="0" smtClean="0"/>
                </a:br>
                <a:r>
                  <a:rPr lang="en-IN" dirty="0" smtClean="0"/>
                  <a:t>then we can equivalently write </a:t>
                </a:r>
                <a14:m>
                  <m:oMath xmlns:m="http://schemas.openxmlformats.org/officeDocument/2006/math">
                    <m:r>
                      <a:rPr lang="en-IN" b="0" i="1" smtClean="0">
                        <a:latin typeface="Cambria Math" panose="02040503050406030204" pitchFamily="18" charset="0"/>
                      </a:rPr>
                      <m:t>𝐴</m:t>
                    </m:r>
                  </m:oMath>
                </a14:m>
                <a:r>
                  <a:rPr lang="en-IN" dirty="0" smtClean="0"/>
                  <a:t> as</a:t>
                </a:r>
                <a:br>
                  <a:rPr lang="en-IN" dirty="0" smtClean="0"/>
                </a:b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𝑈</m:t>
                        </m:r>
                      </m:e>
                    </m:acc>
                    <m:acc>
                      <m:accPr>
                        <m:chr m:val="̃"/>
                        <m:ctrlPr>
                          <a:rPr lang="en-IN" b="0" i="1" dirty="0" smtClean="0">
                            <a:latin typeface="Cambria Math" panose="02040503050406030204" pitchFamily="18" charset="0"/>
                          </a:rPr>
                        </m:ctrlPr>
                      </m:accPr>
                      <m:e>
                        <m:r>
                          <m:rPr>
                            <m:sty m:val="p"/>
                          </m:rPr>
                          <a:rPr lang="en-IN" b="0" i="0" dirty="0" smtClean="0">
                            <a:latin typeface="Cambria Math" panose="02040503050406030204" pitchFamily="18" charset="0"/>
                          </a:rPr>
                          <m:t>Σ</m:t>
                        </m:r>
                      </m:e>
                    </m:acc>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𝑉</m:t>
                        </m:r>
                      </m:e>
                      <m:sup>
                        <m:r>
                          <a:rPr lang="en-IN" b="0" i="1" dirty="0" smtClean="0">
                            <a:latin typeface="Cambria Math" panose="02040503050406030204" pitchFamily="18" charset="0"/>
                          </a:rPr>
                          <m:t>⊤</m:t>
                        </m:r>
                      </m:sup>
                    </m:sSup>
                  </m:oMath>
                </a14:m>
                <a:r>
                  <a:rPr lang="en-IN" dirty="0" smtClean="0"/>
                  <a:t/>
                </a:r>
                <a:br>
                  <a:rPr lang="en-IN" dirty="0" smtClean="0"/>
                </a:br>
                <a:r>
                  <a:rPr lang="en-IN" dirty="0" smtClean="0"/>
                  <a:t>where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𝑈</m:t>
                        </m:r>
                      </m:e>
                    </m:acc>
                    <m:r>
                      <a:rPr lang="en-IN" b="0" i="1" dirty="0"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𝑚</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𝑟</m:t>
                        </m:r>
                      </m:sup>
                    </m:sSup>
                  </m:oMath>
                </a14:m>
                <a:r>
                  <a:rPr lang="en-IN" dirty="0" smtClean="0"/>
                  <a:t> and </a:t>
                </a:r>
                <a14:m>
                  <m:oMath xmlns:m="http://schemas.openxmlformats.org/officeDocument/2006/math">
                    <m:acc>
                      <m:accPr>
                        <m:chr m:val="̃"/>
                        <m:ctrlPr>
                          <a:rPr lang="en-IN" b="0" i="1" smtClean="0">
                            <a:latin typeface="Cambria Math" panose="02040503050406030204" pitchFamily="18" charset="0"/>
                          </a:rPr>
                        </m:ctrlPr>
                      </m:accPr>
                      <m:e>
                        <m:r>
                          <m:rPr>
                            <m:sty m:val="p"/>
                          </m:rPr>
                          <a:rPr lang="en-IN" b="0" i="0" smtClean="0">
                            <a:latin typeface="Cambria Math" panose="02040503050406030204" pitchFamily="18" charset="0"/>
                          </a:rPr>
                          <m:t>Σ</m:t>
                        </m:r>
                      </m:e>
                    </m:acc>
                    <m:r>
                      <a:rPr lang="en-IN" b="0" i="1" dirty="0"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𝑟</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𝑛</m:t>
                        </m:r>
                      </m:sup>
                    </m:sSup>
                  </m:oMath>
                </a14:m>
                <a:r>
                  <a:rPr lang="en-IN" dirty="0" smtClean="0"/>
                  <a:t>. This is often called the </a:t>
                </a:r>
                <a:r>
                  <a:rPr lang="en-IN" i="0" dirty="0" smtClean="0"/>
                  <a:t>thin SVD</a:t>
                </a:r>
                <a:r>
                  <a:rPr lang="en-IN" dirty="0" smtClean="0"/>
                  <a:t> of </a:t>
                </a:r>
                <a14:m>
                  <m:oMath xmlns:m="http://schemas.openxmlformats.org/officeDocument/2006/math">
                    <m:r>
                      <a:rPr lang="en-IN" i="1" dirty="0" smtClean="0">
                        <a:latin typeface="Cambria Math" panose="02040503050406030204" pitchFamily="18" charset="0"/>
                      </a:rPr>
                      <m:t>𝐴</m:t>
                    </m:r>
                  </m:oMath>
                </a14:m>
                <a:endParaRPr lang="en-IN" dirty="0" smtClean="0"/>
              </a:p>
              <a:p>
                <a:pPr lvl="2"/>
                <a:r>
                  <a:rPr lang="en-IN" dirty="0" smtClean="0"/>
                  <a:t>Finally, notice </a:t>
                </a:r>
                <a:r>
                  <a:rPr lang="en-IN" dirty="0"/>
                  <a:t>that </a:t>
                </a:r>
                <a14:m>
                  <m:oMath xmlns:m="http://schemas.openxmlformats.org/officeDocument/2006/math">
                    <m:r>
                      <a:rPr lang="en-IN">
                        <a:latin typeface="Cambria Math" panose="02040503050406030204" pitchFamily="18" charset="0"/>
                      </a:rPr>
                      <m:t>𝐴</m:t>
                    </m:r>
                    <m:r>
                      <a:rPr lang="en-IN" b="1">
                        <a:latin typeface="Cambria Math" panose="02040503050406030204" pitchFamily="18" charset="0"/>
                      </a:rPr>
                      <m:t>𝐯</m:t>
                    </m:r>
                    <m:r>
                      <a:rPr lang="en-IN">
                        <a:latin typeface="Cambria Math" panose="02040503050406030204" pitchFamily="18" charset="0"/>
                      </a:rPr>
                      <m:t>=</m:t>
                    </m:r>
                    <m:acc>
                      <m:accPr>
                        <m:chr m:val="̃"/>
                        <m:ctrlPr>
                          <a:rPr lang="en-IN" b="1" i="1" smtClean="0">
                            <a:latin typeface="Cambria Math" panose="02040503050406030204" pitchFamily="18" charset="0"/>
                          </a:rPr>
                        </m:ctrlPr>
                      </m:accPr>
                      <m:e>
                        <m:r>
                          <a:rPr lang="en-IN">
                            <a:latin typeface="Cambria Math" panose="02040503050406030204" pitchFamily="18" charset="0"/>
                          </a:rPr>
                          <m:t>𝑈</m:t>
                        </m:r>
                      </m:e>
                    </m:acc>
                    <m:r>
                      <a:rPr lang="en-IN" b="1">
                        <a:latin typeface="Cambria Math" panose="02040503050406030204" pitchFamily="18" charset="0"/>
                      </a:rPr>
                      <m:t>𝐳</m:t>
                    </m:r>
                  </m:oMath>
                </a14:m>
                <a:r>
                  <a:rPr lang="en-IN" dirty="0"/>
                  <a:t> where </a:t>
                </a:r>
                <a14:m>
                  <m:oMath xmlns:m="http://schemas.openxmlformats.org/officeDocument/2006/math">
                    <m:r>
                      <a:rPr lang="en-IN" b="1">
                        <a:latin typeface="Cambria Math" panose="02040503050406030204" pitchFamily="18" charset="0"/>
                      </a:rPr>
                      <m:t>𝐳</m:t>
                    </m:r>
                    <m:r>
                      <a:rPr lang="en-IN">
                        <a:latin typeface="Cambria Math" panose="02040503050406030204" pitchFamily="18" charset="0"/>
                      </a:rPr>
                      <m:t>=</m:t>
                    </m:r>
                    <m:acc>
                      <m:accPr>
                        <m:chr m:val="̃"/>
                        <m:ctrlPr>
                          <a:rPr lang="en-IN" b="0" i="1" smtClean="0">
                            <a:latin typeface="Cambria Math" panose="02040503050406030204" pitchFamily="18" charset="0"/>
                          </a:rPr>
                        </m:ctrlPr>
                      </m:accPr>
                      <m:e>
                        <m:r>
                          <m:rPr>
                            <m:sty m:val="p"/>
                          </m:rPr>
                          <a:rPr lang="en-IN">
                            <a:latin typeface="Cambria Math" panose="02040503050406030204" pitchFamily="18" charset="0"/>
                          </a:rPr>
                          <m:t>Σ</m:t>
                        </m:r>
                      </m:e>
                    </m:acc>
                    <m:sSup>
                      <m:sSupPr>
                        <m:ctrlPr>
                          <a:rPr lang="en-IN" i="1">
                            <a:latin typeface="Cambria Math" panose="02040503050406030204" pitchFamily="18" charset="0"/>
                          </a:rPr>
                        </m:ctrlPr>
                      </m:sSupPr>
                      <m:e>
                        <m:r>
                          <a:rPr lang="en-IN">
                            <a:latin typeface="Cambria Math" panose="02040503050406030204" pitchFamily="18" charset="0"/>
                          </a:rPr>
                          <m:t>𝑉</m:t>
                        </m:r>
                      </m:e>
                      <m:sup>
                        <m:r>
                          <a:rPr lang="en-IN">
                            <a:latin typeface="Cambria Math" panose="02040503050406030204" pitchFamily="18" charset="0"/>
                          </a:rPr>
                          <m:t>⊤</m:t>
                        </m:r>
                      </m:sup>
                    </m:sSup>
                    <m:r>
                      <a:rPr lang="en-IN" b="1">
                        <a:latin typeface="Cambria Math" panose="02040503050406030204" pitchFamily="18" charset="0"/>
                      </a:rPr>
                      <m:t>𝐯</m:t>
                    </m:r>
                    <m:r>
                      <a:rPr lang="en-IN" b="1"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𝑟</m:t>
                        </m:r>
                      </m:sup>
                    </m:sSup>
                  </m:oMath>
                </a14:m>
                <a:r>
                  <a:rPr lang="en-IN" dirty="0" smtClean="0"/>
                  <a:t> and thus, the column space of </a:t>
                </a:r>
                <a14:m>
                  <m:oMath xmlns:m="http://schemas.openxmlformats.org/officeDocument/2006/math">
                    <m:r>
                      <a:rPr lang="en-IN" b="0" i="1" smtClean="0">
                        <a:latin typeface="Cambria Math" panose="02040503050406030204" pitchFamily="18" charset="0"/>
                      </a:rPr>
                      <m:t>𝐴</m:t>
                    </m:r>
                  </m:oMath>
                </a14:m>
                <a:r>
                  <a:rPr lang="en-IN" dirty="0" smtClean="0"/>
                  <a:t> is nothing but the span of columns of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𝑈</m:t>
                        </m:r>
                      </m:e>
                    </m:acc>
                  </m:oMath>
                </a14:m>
                <a:r>
                  <a:rPr lang="en-IN" dirty="0" smtClean="0"/>
                  <a:t> and clearly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dim</m:t>
                        </m:r>
                      </m:fName>
                      <m:e>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𝑈</m:t>
                                </m:r>
                              </m:e>
                            </m:acc>
                          </m:e>
                        </m:d>
                        <m:r>
                          <a:rPr lang="en-IN" b="0" i="1" smtClean="0">
                            <a:latin typeface="Cambria Math" panose="02040503050406030204" pitchFamily="18" charset="0"/>
                          </a:rPr>
                          <m:t>=</m:t>
                        </m:r>
                        <m:r>
                          <a:rPr lang="en-IN" b="0" i="1" smtClean="0">
                            <a:latin typeface="Cambria Math" panose="02040503050406030204" pitchFamily="18" charset="0"/>
                          </a:rPr>
                          <m:t>𝑟</m:t>
                        </m:r>
                      </m:e>
                    </m:func>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b="-42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33</a:t>
            </a:fld>
            <a:endParaRPr lang="en-US"/>
          </a:p>
        </p:txBody>
      </p:sp>
      <mc:AlternateContent xmlns:mc="http://schemas.openxmlformats.org/markup-compatibility/2006" xmlns:a14="http://schemas.microsoft.com/office/drawing/2010/main">
        <mc:Choice Requires="a14">
          <p:sp>
            <p:nvSpPr>
              <p:cNvPr id="5" name="Rectangle 4"/>
              <p:cNvSpPr/>
              <p:nvPr/>
            </p:nvSpPr>
            <p:spPr>
              <a:xfrm>
                <a:off x="2039788" y="3127918"/>
                <a:ext cx="1800000" cy="900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IN" sz="4400" i="1" dirty="0" smtClean="0">
                          <a:latin typeface="Cambria Math" panose="02040503050406030204" pitchFamily="18" charset="0"/>
                        </a:rPr>
                        <m:t>𝐴</m:t>
                      </m:r>
                    </m:oMath>
                  </m:oMathPara>
                </a14:m>
                <a:endParaRPr lang="en-IN" sz="4400" dirty="0">
                  <a:latin typeface="+mj-lt"/>
                </a:endParaRPr>
              </a:p>
            </p:txBody>
          </p:sp>
        </mc:Choice>
        <mc:Fallback xmlns="">
          <p:sp>
            <p:nvSpPr>
              <p:cNvPr id="5" name="Rectangle 4"/>
              <p:cNvSpPr>
                <a:spLocks noRot="1" noChangeAspect="1" noMove="1" noResize="1" noEditPoints="1" noAdjustHandles="1" noChangeArrowheads="1" noChangeShapeType="1" noTextEdit="1"/>
              </p:cNvSpPr>
              <p:nvPr/>
            </p:nvSpPr>
            <p:spPr>
              <a:xfrm>
                <a:off x="2039788" y="3127918"/>
                <a:ext cx="1800000" cy="900000"/>
              </a:xfrm>
              <a:prstGeom prst="rect">
                <a:avLst/>
              </a:prstGeom>
              <a:blipFill>
                <a:blip r:embed="rId3"/>
                <a:stretch>
                  <a:fillRect/>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810538" y="3127918"/>
                <a:ext cx="900000" cy="9000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IN" sz="4400" i="1" dirty="0" smtClean="0">
                          <a:latin typeface="Cambria Math" panose="02040503050406030204" pitchFamily="18" charset="0"/>
                        </a:rPr>
                        <m:t>𝑈</m:t>
                      </m:r>
                    </m:oMath>
                  </m:oMathPara>
                </a14:m>
                <a:endParaRPr lang="en-IN" sz="4400" dirty="0">
                  <a:latin typeface="+mj-lt"/>
                </a:endParaRPr>
              </a:p>
            </p:txBody>
          </p:sp>
        </mc:Choice>
        <mc:Fallback xmlns="">
          <p:sp>
            <p:nvSpPr>
              <p:cNvPr id="6" name="Rectangle 5"/>
              <p:cNvSpPr>
                <a:spLocks noRot="1" noChangeAspect="1" noMove="1" noResize="1" noEditPoints="1" noAdjustHandles="1" noChangeArrowheads="1" noChangeShapeType="1" noTextEdit="1"/>
              </p:cNvSpPr>
              <p:nvPr/>
            </p:nvSpPr>
            <p:spPr>
              <a:xfrm>
                <a:off x="4810538" y="3127918"/>
                <a:ext cx="900000" cy="900000"/>
              </a:xfrm>
              <a:prstGeom prst="rect">
                <a:avLst/>
              </a:prstGeom>
              <a:blipFill>
                <a:blip r:embed="rId4"/>
                <a:stretch>
                  <a:fillRect/>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8534816" y="3127918"/>
                <a:ext cx="1800000" cy="1800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sz="4400" b="0" i="1" dirty="0" smtClean="0">
                              <a:latin typeface="Cambria Math" panose="02040503050406030204" pitchFamily="18" charset="0"/>
                            </a:rPr>
                          </m:ctrlPr>
                        </m:sSupPr>
                        <m:e>
                          <m:r>
                            <a:rPr lang="en-IN" sz="4400" b="0" i="1" dirty="0" smtClean="0">
                              <a:latin typeface="Cambria Math" panose="02040503050406030204" pitchFamily="18" charset="0"/>
                            </a:rPr>
                            <m:t>𝑉</m:t>
                          </m:r>
                        </m:e>
                        <m:sup>
                          <m:r>
                            <a:rPr lang="en-IN" sz="4400" b="0" i="1" dirty="0" smtClean="0">
                              <a:latin typeface="Cambria Math" panose="02040503050406030204" pitchFamily="18" charset="0"/>
                            </a:rPr>
                            <m:t>⊤</m:t>
                          </m:r>
                        </m:sup>
                      </m:sSup>
                    </m:oMath>
                  </m:oMathPara>
                </a14:m>
                <a:endParaRPr lang="en-IN" sz="4400" dirty="0">
                  <a:latin typeface="+mj-lt"/>
                </a:endParaRPr>
              </a:p>
            </p:txBody>
          </p:sp>
        </mc:Choice>
        <mc:Fallback xmlns="">
          <p:sp>
            <p:nvSpPr>
              <p:cNvPr id="7" name="Rectangle 6"/>
              <p:cNvSpPr>
                <a:spLocks noRot="1" noChangeAspect="1" noMove="1" noResize="1" noEditPoints="1" noAdjustHandles="1" noChangeArrowheads="1" noChangeShapeType="1" noTextEdit="1"/>
              </p:cNvSpPr>
              <p:nvPr/>
            </p:nvSpPr>
            <p:spPr>
              <a:xfrm>
                <a:off x="8534816" y="3127918"/>
                <a:ext cx="1800000" cy="1800000"/>
              </a:xfrm>
              <a:prstGeom prst="rect">
                <a:avLst/>
              </a:prstGeom>
              <a:blipFill>
                <a:blip r:embed="rId5"/>
                <a:stretch>
                  <a:fillRect/>
                </a:stretch>
              </a:blipFill>
              <a:ln>
                <a:solidFill>
                  <a:schemeClr val="tx1"/>
                </a:solidFill>
              </a:ln>
            </p:spPr>
            <p:txBody>
              <a:bodyPr/>
              <a:lstStyle/>
              <a:p>
                <a:r>
                  <a:rPr lang="en-IN">
                    <a:noFill/>
                  </a:rPr>
                  <a:t> </a:t>
                </a:r>
              </a:p>
            </p:txBody>
          </p:sp>
        </mc:Fallback>
      </mc:AlternateContent>
      <p:grpSp>
        <p:nvGrpSpPr>
          <p:cNvPr id="8" name="Group 7"/>
          <p:cNvGrpSpPr/>
          <p:nvPr/>
        </p:nvGrpSpPr>
        <p:grpSpPr>
          <a:xfrm>
            <a:off x="6222677" y="3045060"/>
            <a:ext cx="1800000" cy="1074637"/>
            <a:chOff x="6222677" y="4742591"/>
            <a:chExt cx="1800000" cy="1074637"/>
          </a:xfrm>
        </p:grpSpPr>
        <p:sp>
          <p:nvSpPr>
            <p:cNvPr id="9" name="Rectangle 8"/>
            <p:cNvSpPr/>
            <p:nvPr/>
          </p:nvSpPr>
          <p:spPr>
            <a:xfrm rot="-2700000">
              <a:off x="6585699" y="4742591"/>
              <a:ext cx="182880" cy="1074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Rectangle 9"/>
                <p:cNvSpPr/>
                <p:nvPr/>
              </p:nvSpPr>
              <p:spPr>
                <a:xfrm>
                  <a:off x="6222677" y="4825449"/>
                  <a:ext cx="1800000" cy="90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IN" sz="4400" b="0" i="0" smtClean="0">
                            <a:solidFill>
                              <a:schemeClr val="tx1"/>
                            </a:solidFill>
                            <a:latin typeface="Cambria Math" panose="02040503050406030204" pitchFamily="18" charset="0"/>
                          </a:rPr>
                          <m:t>Σ</m:t>
                        </m:r>
                      </m:oMath>
                    </m:oMathPara>
                  </a14:m>
                  <a:endParaRPr lang="en-IN" sz="4400" dirty="0">
                    <a:solidFill>
                      <a:schemeClr val="tx1"/>
                    </a:solidFill>
                    <a:latin typeface="+mj-lt"/>
                  </a:endParaRPr>
                </a:p>
              </p:txBody>
            </p:sp>
          </mc:Choice>
          <mc:Fallback xmlns="">
            <p:sp>
              <p:nvSpPr>
                <p:cNvPr id="10" name="Rectangle 9"/>
                <p:cNvSpPr>
                  <a:spLocks noRot="1" noChangeAspect="1" noMove="1" noResize="1" noEditPoints="1" noAdjustHandles="1" noChangeArrowheads="1" noChangeShapeType="1" noTextEdit="1"/>
                </p:cNvSpPr>
                <p:nvPr/>
              </p:nvSpPr>
              <p:spPr>
                <a:xfrm>
                  <a:off x="6222677" y="4825449"/>
                  <a:ext cx="1800000" cy="900000"/>
                </a:xfrm>
                <a:prstGeom prst="rect">
                  <a:avLst/>
                </a:prstGeom>
                <a:blipFill>
                  <a:blip r:embed="rId6"/>
                  <a:stretch>
                    <a:fillRect/>
                  </a:stretch>
                </a:blipFill>
                <a:ln>
                  <a:solidFill>
                    <a:schemeClr val="tx1"/>
                  </a:solidFill>
                </a:ln>
              </p:spPr>
              <p:txBody>
                <a:bodyPr/>
                <a:lstStyle/>
                <a:p>
                  <a:r>
                    <a:rPr lang="en-IN">
                      <a:noFill/>
                    </a:rPr>
                    <a:t> </a:t>
                  </a:r>
                </a:p>
              </p:txBody>
            </p:sp>
          </mc:Fallback>
        </mc:AlternateContent>
      </p:grpSp>
      <p:sp>
        <p:nvSpPr>
          <p:cNvPr id="12" name="Rectangle 11"/>
          <p:cNvSpPr/>
          <p:nvPr/>
        </p:nvSpPr>
        <p:spPr>
          <a:xfrm>
            <a:off x="5509378" y="3041704"/>
            <a:ext cx="211022" cy="10287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TextBox 13"/>
              <p:cNvSpPr txBox="1"/>
              <p:nvPr/>
            </p:nvSpPr>
            <p:spPr>
              <a:xfrm>
                <a:off x="6794501" y="3731850"/>
                <a:ext cx="3683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600" i="1" dirty="0" smtClean="0">
                          <a:latin typeface="Cambria Math" panose="02040503050406030204" pitchFamily="18" charset="0"/>
                        </a:rPr>
                        <m:t>0</m:t>
                      </m:r>
                    </m:oMath>
                  </m:oMathPara>
                </a14:m>
                <a:endParaRPr lang="en-IN" dirty="0"/>
              </a:p>
            </p:txBody>
          </p:sp>
        </mc:Choice>
        <mc:Fallback xmlns="">
          <p:sp>
            <p:nvSpPr>
              <p:cNvPr id="14" name="TextBox 13"/>
              <p:cNvSpPr txBox="1">
                <a:spLocks noRot="1" noChangeAspect="1" noMove="1" noResize="1" noEditPoints="1" noAdjustHandles="1" noChangeArrowheads="1" noChangeShapeType="1" noTextEdit="1"/>
              </p:cNvSpPr>
              <p:nvPr/>
            </p:nvSpPr>
            <p:spPr>
              <a:xfrm>
                <a:off x="6794501" y="3731850"/>
                <a:ext cx="368300" cy="338554"/>
              </a:xfrm>
              <a:prstGeom prst="rect">
                <a:avLst/>
              </a:prstGeom>
              <a:blipFill>
                <a:blip r:embed="rId7"/>
                <a:stretch>
                  <a:fillRect/>
                </a:stretch>
              </a:blipFill>
            </p:spPr>
            <p:txBody>
              <a:bodyPr/>
              <a:lstStyle/>
              <a:p>
                <a:r>
                  <a:rPr lang="en-IN">
                    <a:noFill/>
                  </a:rPr>
                  <a:t> </a:t>
                </a:r>
              </a:p>
            </p:txBody>
          </p:sp>
        </mc:Fallback>
      </mc:AlternateContent>
      <p:sp>
        <p:nvSpPr>
          <p:cNvPr id="15" name="Rectangle 14"/>
          <p:cNvSpPr/>
          <p:nvPr/>
        </p:nvSpPr>
        <p:spPr>
          <a:xfrm>
            <a:off x="6222676" y="3841387"/>
            <a:ext cx="1800001" cy="22901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6" name="TextBox 15"/>
              <p:cNvSpPr txBox="1"/>
              <p:nvPr/>
            </p:nvSpPr>
            <p:spPr>
              <a:xfrm>
                <a:off x="3532901" y="3232888"/>
                <a:ext cx="128734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600" i="1" dirty="0" smtClean="0">
                          <a:latin typeface="Cambria Math" panose="02040503050406030204" pitchFamily="18" charset="0"/>
                        </a:rPr>
                        <m:t>=</m:t>
                      </m:r>
                    </m:oMath>
                  </m:oMathPara>
                </a14:m>
                <a:endParaRPr lang="en-IN" sz="3600" dirty="0">
                  <a:latin typeface="+mj-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532901" y="3232888"/>
                <a:ext cx="1287341" cy="646331"/>
              </a:xfrm>
              <a:prstGeom prst="rect">
                <a:avLst/>
              </a:prstGeom>
              <a:blipFill>
                <a:blip r:embed="rId8"/>
                <a:stretch>
                  <a:fillRect/>
                </a:stretch>
              </a:blipFill>
            </p:spPr>
            <p:txBody>
              <a:bodyPr/>
              <a:lstStyle/>
              <a:p>
                <a:r>
                  <a:rPr lang="en-IN">
                    <a:noFill/>
                  </a:rPr>
                  <a:t> </a:t>
                </a:r>
              </a:p>
            </p:txBody>
          </p:sp>
        </mc:Fallback>
      </mc:AlternateContent>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68052" y="173142"/>
            <a:ext cx="1792096" cy="1792096"/>
          </a:xfrm>
          <a:prstGeom prst="rect">
            <a:avLst/>
          </a:prstGeom>
        </p:spPr>
      </p:pic>
      <mc:AlternateContent xmlns:mc="http://schemas.openxmlformats.org/markup-compatibility/2006" xmlns:a14="http://schemas.microsoft.com/office/drawing/2010/main">
        <mc:Choice Requires="a14">
          <p:sp>
            <p:nvSpPr>
              <p:cNvPr id="18" name="Rectangular Callout 17"/>
              <p:cNvSpPr/>
              <p:nvPr/>
            </p:nvSpPr>
            <p:spPr>
              <a:xfrm>
                <a:off x="2568539" y="173141"/>
                <a:ext cx="7941542" cy="1523255"/>
              </a:xfrm>
              <a:prstGeom prst="wedgeRectCallout">
                <a:avLst>
                  <a:gd name="adj1" fmla="val 56582"/>
                  <a:gd name="adj2" fmla="val 3455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Not that this automatically shows that row rank and column rank are the same.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𝐴</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𝑉</m:t>
                    </m:r>
                    <m:sSup>
                      <m:sSupPr>
                        <m:ctrlPr>
                          <a:rPr lang="en-IN" sz="2400" b="0" i="1" smtClean="0">
                            <a:solidFill>
                              <a:schemeClr val="tx1"/>
                            </a:solidFill>
                            <a:latin typeface="Cambria Math" panose="02040503050406030204" pitchFamily="18" charset="0"/>
                          </a:rPr>
                        </m:ctrlPr>
                      </m:sSupPr>
                      <m:e>
                        <m:r>
                          <m:rPr>
                            <m:sty m:val="p"/>
                          </m:rPr>
                          <a:rPr lang="en-IN" sz="2400" b="0" i="0" smtClean="0">
                            <a:solidFill>
                              <a:schemeClr val="tx1"/>
                            </a:solidFill>
                            <a:latin typeface="Cambria Math" panose="02040503050406030204" pitchFamily="18" charset="0"/>
                          </a:rPr>
                          <m:t>Σ</m:t>
                        </m:r>
                      </m:e>
                      <m:sup>
                        <m:r>
                          <a:rPr lang="en-IN" sz="2400" b="0" i="1" smtClean="0">
                            <a:solidFill>
                              <a:schemeClr val="tx1"/>
                            </a:solidFill>
                            <a:latin typeface="Cambria Math" panose="02040503050406030204" pitchFamily="18" charset="0"/>
                          </a:rPr>
                          <m:t>⊤</m:t>
                        </m:r>
                      </m:sup>
                    </m:sSup>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𝑈</m:t>
                        </m:r>
                      </m:e>
                      <m:sup>
                        <m:r>
                          <a:rPr lang="en-IN" sz="2400" b="0" i="1" smtClean="0">
                            <a:solidFill>
                              <a:schemeClr val="tx1"/>
                            </a:solidFill>
                            <a:latin typeface="Cambria Math" panose="02040503050406030204" pitchFamily="18" charset="0"/>
                          </a:rPr>
                          <m:t>⊤</m:t>
                        </m:r>
                      </m:sup>
                    </m:sSup>
                  </m:oMath>
                </a14:m>
                <a:r>
                  <a:rPr lang="en-IN" sz="2400" dirty="0" smtClean="0">
                    <a:solidFill>
                      <a:schemeClr val="tx1"/>
                    </a:solidFill>
                    <a:latin typeface="+mj-lt"/>
                  </a:rPr>
                  <a:t> and the column rank of this matrix is clearly the same as that of the matrix </a:t>
                </a:r>
                <a14:m>
                  <m:oMath xmlns:m="http://schemas.openxmlformats.org/officeDocument/2006/math">
                    <m:r>
                      <a:rPr lang="en-IN" sz="2400" b="0" i="1" smtClean="0">
                        <a:solidFill>
                          <a:schemeClr val="tx1"/>
                        </a:solidFill>
                        <a:latin typeface="Cambria Math" panose="02040503050406030204" pitchFamily="18" charset="0"/>
                      </a:rPr>
                      <m:t>𝐴</m:t>
                    </m:r>
                  </m:oMath>
                </a14:m>
                <a:r>
                  <a:rPr lang="en-IN" sz="2400" dirty="0" smtClean="0">
                    <a:solidFill>
                      <a:schemeClr val="tx1"/>
                    </a:solidFill>
                    <a:latin typeface="+mj-lt"/>
                  </a:rPr>
                  <a:t> since the number of non-zeros in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m:rPr>
                            <m:sty m:val="p"/>
                          </m:rPr>
                          <a:rPr lang="en-IN" sz="2400" b="0" i="0" smtClean="0">
                            <a:solidFill>
                              <a:schemeClr val="tx1"/>
                            </a:solidFill>
                            <a:latin typeface="Cambria Math" panose="02040503050406030204" pitchFamily="18" charset="0"/>
                          </a:rPr>
                          <m:t>Σ</m:t>
                        </m:r>
                      </m:e>
                      <m:sup>
                        <m:r>
                          <a:rPr lang="en-IN" sz="2400" b="0" i="1" smtClean="0">
                            <a:solidFill>
                              <a:schemeClr val="tx1"/>
                            </a:solidFill>
                            <a:latin typeface="Cambria Math" panose="02040503050406030204" pitchFamily="18" charset="0"/>
                          </a:rPr>
                          <m:t>⊤</m:t>
                        </m:r>
                      </m:sup>
                    </m:sSup>
                  </m:oMath>
                </a14:m>
                <a:r>
                  <a:rPr lang="en-IN" sz="2400" dirty="0" smtClean="0">
                    <a:solidFill>
                      <a:schemeClr val="tx1"/>
                    </a:solidFill>
                    <a:latin typeface="+mj-lt"/>
                  </a:rPr>
                  <a:t> does not change at all.</a:t>
                </a:r>
              </a:p>
            </p:txBody>
          </p:sp>
        </mc:Choice>
        <mc:Fallback xmlns="">
          <p:sp>
            <p:nvSpPr>
              <p:cNvPr id="18" name="Rectangular Callout 17"/>
              <p:cNvSpPr>
                <a:spLocks noRot="1" noChangeAspect="1" noMove="1" noResize="1" noEditPoints="1" noAdjustHandles="1" noChangeArrowheads="1" noChangeShapeType="1" noTextEdit="1"/>
              </p:cNvSpPr>
              <p:nvPr/>
            </p:nvSpPr>
            <p:spPr>
              <a:xfrm>
                <a:off x="2568539" y="173141"/>
                <a:ext cx="7941542" cy="1523255"/>
              </a:xfrm>
              <a:prstGeom prst="wedgeRectCallout">
                <a:avLst>
                  <a:gd name="adj1" fmla="val 56582"/>
                  <a:gd name="adj2" fmla="val 34553"/>
                </a:avLst>
              </a:prstGeom>
              <a:blipFill>
                <a:blip r:embed="rId10"/>
                <a:stretch>
                  <a:fillRect t="-2734" b="-8984"/>
                </a:stretch>
              </a:blipFill>
              <a:ln w="38100">
                <a:solidFill>
                  <a:schemeClr val="accent1"/>
                </a:solidFill>
              </a:ln>
            </p:spPr>
            <p:txBody>
              <a:bodyPr/>
              <a:lstStyle/>
              <a:p>
                <a:r>
                  <a:rPr lang="en-IN">
                    <a:noFill/>
                  </a:rPr>
                  <a:t> </a:t>
                </a:r>
              </a:p>
            </p:txBody>
          </p:sp>
        </mc:Fallback>
      </mc:AlternateContent>
      <p:cxnSp>
        <p:nvCxnSpPr>
          <p:cNvPr id="20" name="Straight Connector 19"/>
          <p:cNvCxnSpPr/>
          <p:nvPr/>
        </p:nvCxnSpPr>
        <p:spPr>
          <a:xfrm>
            <a:off x="6222676" y="3841387"/>
            <a:ext cx="1800001"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5509378" y="3127918"/>
            <a:ext cx="0" cy="89906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83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par>
                                <p:cTn id="53" presetID="22" presetClass="entr" presetSubtype="1"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up)">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7"/>
                                        </p:tgtEl>
                                        <p:attrNameLst>
                                          <p:attrName>style.visibility</p:attrName>
                                        </p:attrNameLst>
                                      </p:cBhvr>
                                      <p:to>
                                        <p:strVal val="visible"/>
                                      </p:to>
                                    </p:set>
                                  </p:childTnLst>
                                </p:cTn>
                              </p:par>
                            </p:childTnLst>
                          </p:cTn>
                        </p:par>
                        <p:par>
                          <p:cTn id="68" fill="hold">
                            <p:stCondLst>
                              <p:cond delay="0"/>
                            </p:stCondLst>
                            <p:childTnLst>
                              <p:par>
                                <p:cTn id="69" presetID="22" presetClass="entr" presetSubtype="2"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right)">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12" grpId="0" animBg="1"/>
      <p:bldP spid="14" grpId="0"/>
      <p:bldP spid="15" grpId="0" animBg="1"/>
      <p:bldP spid="16" grpId="0"/>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Trace and Determinant</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Trace and determinant are defined only for square matrices</a:t>
                </a:r>
              </a:p>
              <a:p>
                <a:r>
                  <a:rPr lang="en-IN" b="1" dirty="0" smtClean="0"/>
                  <a:t>Trace</a:t>
                </a:r>
                <a:r>
                  <a:rPr lang="en-IN" dirty="0"/>
                  <a:t>: </a:t>
                </a:r>
                <a:r>
                  <a:rPr lang="en-IN" dirty="0" smtClean="0"/>
                  <a:t>For a square matrix </a:t>
                </a:r>
                <a14:m>
                  <m:oMath xmlns:m="http://schemas.openxmlformats.org/officeDocument/2006/math">
                    <m:r>
                      <a:rPr lang="en-IN">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i="0" dirty="0"/>
                  <a:t>, </a:t>
                </a:r>
                <a14:m>
                  <m:oMath xmlns:m="http://schemas.openxmlformats.org/officeDocument/2006/math">
                    <m:r>
                      <m:rPr>
                        <m:sty m:val="p"/>
                      </m:rPr>
                      <a:rPr lang="en-IN" i="0">
                        <a:latin typeface="Cambria Math" panose="02040503050406030204" pitchFamily="18" charset="0"/>
                      </a:rPr>
                      <m:t>tr</m:t>
                    </m:r>
                    <m:d>
                      <m:dPr>
                        <m:ctrlPr>
                          <a:rPr lang="en-IN" i="1">
                            <a:latin typeface="Cambria Math" panose="02040503050406030204" pitchFamily="18" charset="0"/>
                          </a:rPr>
                        </m:ctrlPr>
                      </m:dPr>
                      <m:e>
                        <m:r>
                          <a:rPr lang="en-IN">
                            <a:latin typeface="Cambria Math" panose="02040503050406030204" pitchFamily="18" charset="0"/>
                          </a:rPr>
                          <m:t>𝐴</m:t>
                        </m:r>
                      </m:e>
                    </m:d>
                    <m:r>
                      <a:rPr lang="en-IN">
                        <a:latin typeface="Cambria Math" panose="02040503050406030204" pitchFamily="18" charset="0"/>
                      </a:rPr>
                      <m:t>=</m:t>
                    </m:r>
                    <m:nary>
                      <m:naryPr>
                        <m:chr m:val="∑"/>
                        <m:limLoc m:val="subSup"/>
                        <m:ctrlPr>
                          <a:rPr lang="en-IN" i="1" smtClean="0">
                            <a:latin typeface="Cambria Math" panose="02040503050406030204" pitchFamily="18" charset="0"/>
                          </a:rPr>
                        </m:ctrlPr>
                      </m:naryPr>
                      <m:sub>
                        <m:r>
                          <m:rPr>
                            <m:brk m:alnAt="25"/>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𝑑</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𝑗𝑗</m:t>
                            </m:r>
                          </m:sub>
                        </m:sSub>
                      </m:e>
                    </m:nary>
                  </m:oMath>
                </a14:m>
                <a:endParaRPr lang="en-IN" i="0" dirty="0" smtClean="0"/>
              </a:p>
              <a:p>
                <a:pPr lvl="2"/>
                <a:r>
                  <a:rPr lang="en-IN" dirty="0" smtClean="0"/>
                  <a:t>Can use SVD to get another definition of trace</a:t>
                </a:r>
              </a:p>
              <a:p>
                <a:pPr lvl="2"/>
                <a:r>
                  <a:rPr lang="en-IN" i="0" dirty="0"/>
                  <a:t>Trace has a funny property: </a:t>
                </a:r>
                <a14:m>
                  <m:oMath xmlns:m="http://schemas.openxmlformats.org/officeDocument/2006/math">
                    <m:r>
                      <m:rPr>
                        <m:sty m:val="p"/>
                      </m:rPr>
                      <a:rPr lang="en-IN" i="0">
                        <a:latin typeface="Cambria Math" panose="02040503050406030204" pitchFamily="18" charset="0"/>
                      </a:rPr>
                      <m:t>tr</m:t>
                    </m:r>
                    <m:d>
                      <m:dPr>
                        <m:ctrlPr>
                          <a:rPr lang="en-IN" i="1">
                            <a:latin typeface="Cambria Math" panose="02040503050406030204" pitchFamily="18" charset="0"/>
                          </a:rPr>
                        </m:ctrlPr>
                      </m:dPr>
                      <m:e>
                        <m:r>
                          <a:rPr lang="en-IN">
                            <a:latin typeface="Cambria Math" panose="02040503050406030204" pitchFamily="18" charset="0"/>
                          </a:rPr>
                          <m:t>𝑃𝑄</m:t>
                        </m:r>
                      </m:e>
                    </m:d>
                    <m:r>
                      <a:rPr lang="en-IN">
                        <a:latin typeface="Cambria Math" panose="02040503050406030204" pitchFamily="18" charset="0"/>
                      </a:rPr>
                      <m:t>=</m:t>
                    </m:r>
                    <m:r>
                      <m:rPr>
                        <m:sty m:val="p"/>
                      </m:rPr>
                      <a:rPr lang="en-IN" i="0">
                        <a:latin typeface="Cambria Math" panose="02040503050406030204" pitchFamily="18" charset="0"/>
                      </a:rPr>
                      <m:t>tr</m:t>
                    </m:r>
                    <m:d>
                      <m:dPr>
                        <m:ctrlPr>
                          <a:rPr lang="en-IN" i="1">
                            <a:latin typeface="Cambria Math" panose="02040503050406030204" pitchFamily="18" charset="0"/>
                          </a:rPr>
                        </m:ctrlPr>
                      </m:dPr>
                      <m:e>
                        <m:r>
                          <a:rPr lang="en-IN">
                            <a:latin typeface="Cambria Math" panose="02040503050406030204" pitchFamily="18" charset="0"/>
                          </a:rPr>
                          <m:t>𝑄𝑃</m:t>
                        </m:r>
                      </m:e>
                    </m:d>
                  </m:oMath>
                </a14:m>
                <a:r>
                  <a:rPr lang="en-IN" dirty="0"/>
                  <a:t> for any </a:t>
                </a:r>
                <a14:m>
                  <m:oMath xmlns:m="http://schemas.openxmlformats.org/officeDocument/2006/math">
                    <m:r>
                      <a:rPr lang="en-IN">
                        <a:latin typeface="Cambria Math" panose="02040503050406030204" pitchFamily="18" charset="0"/>
                      </a:rPr>
                      <m:t>𝑃</m:t>
                    </m:r>
                    <m:r>
                      <a:rPr lang="en-IN">
                        <a:latin typeface="Cambria Math" panose="02040503050406030204" pitchFamily="18" charset="0"/>
                      </a:rPr>
                      <m:t>,</m:t>
                    </m:r>
                    <m:r>
                      <a:rPr lang="en-IN">
                        <a:latin typeface="Cambria Math" panose="02040503050406030204" pitchFamily="18" charset="0"/>
                      </a:rPr>
                      <m:t>𝑄</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𝑑</m:t>
                        </m:r>
                      </m:sup>
                    </m:sSup>
                  </m:oMath>
                </a14:m>
                <a:endParaRPr lang="en-IN" dirty="0" smtClean="0">
                  <a:ea typeface="Cambria Math" panose="02040503050406030204" pitchFamily="18" charset="0"/>
                </a:endParaRPr>
              </a:p>
              <a:p>
                <a:pPr lvl="2"/>
                <a:r>
                  <a:rPr lang="en-IN" dirty="0" smtClean="0"/>
                  <a:t>Trace also satisfies linearity properties </a:t>
                </a:r>
                <a:r>
                  <a:rPr lang="en-IN" i="0" dirty="0"/>
                  <a:t>if </a:t>
                </a:r>
                <a14:m>
                  <m:oMath xmlns:m="http://schemas.openxmlformats.org/officeDocument/2006/math">
                    <m:r>
                      <a:rPr lang="en-IN">
                        <a:latin typeface="Cambria Math" panose="02040503050406030204" pitchFamily="18" charset="0"/>
                      </a:rPr>
                      <m:t>𝑃</m:t>
                    </m:r>
                    <m:r>
                      <a:rPr lang="en-IN">
                        <a:latin typeface="Cambria Math" panose="02040503050406030204" pitchFamily="18" charset="0"/>
                      </a:rPr>
                      <m:t>,</m:t>
                    </m:r>
                    <m:r>
                      <a:rPr lang="en-IN">
                        <a:latin typeface="Cambria Math" panose="02040503050406030204" pitchFamily="18" charset="0"/>
                      </a:rPr>
                      <m:t>𝑄</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𝑑</m:t>
                        </m:r>
                      </m:sup>
                    </m:sSup>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then we have </a:t>
                </a:r>
                <a14:m>
                  <m:oMath xmlns:m="http://schemas.openxmlformats.org/officeDocument/2006/math">
                    <m:r>
                      <m:rPr>
                        <m:sty m:val="p"/>
                      </m:rPr>
                      <a:rPr lang="en-IN" i="0">
                        <a:latin typeface="Cambria Math" panose="02040503050406030204" pitchFamily="18" charset="0"/>
                      </a:rPr>
                      <m:t>tr</m:t>
                    </m:r>
                    <m:d>
                      <m:dPr>
                        <m:ctrlPr>
                          <a:rPr lang="en-IN" i="1">
                            <a:latin typeface="Cambria Math" panose="02040503050406030204" pitchFamily="18" charset="0"/>
                          </a:rPr>
                        </m:ctrlPr>
                      </m:dPr>
                      <m:e>
                        <m:r>
                          <a:rPr lang="en-IN">
                            <a:latin typeface="Cambria Math" panose="02040503050406030204" pitchFamily="18" charset="0"/>
                          </a:rPr>
                          <m:t>𝑃</m:t>
                        </m:r>
                        <m:r>
                          <a:rPr lang="en-IN">
                            <a:latin typeface="Cambria Math" panose="02040503050406030204" pitchFamily="18" charset="0"/>
                          </a:rPr>
                          <m:t>+</m:t>
                        </m:r>
                        <m:r>
                          <a:rPr lang="en-IN">
                            <a:latin typeface="Cambria Math" panose="02040503050406030204" pitchFamily="18" charset="0"/>
                          </a:rPr>
                          <m:t>𝑄</m:t>
                        </m:r>
                      </m:e>
                    </m:d>
                    <m:r>
                      <a:rPr lang="en-IN">
                        <a:latin typeface="Cambria Math" panose="02040503050406030204" pitchFamily="18" charset="0"/>
                      </a:rPr>
                      <m:t>=</m:t>
                    </m:r>
                    <m:r>
                      <m:rPr>
                        <m:sty m:val="p"/>
                      </m:rPr>
                      <a:rPr lang="en-IN" i="0">
                        <a:latin typeface="Cambria Math" panose="02040503050406030204" pitchFamily="18" charset="0"/>
                      </a:rPr>
                      <m:t>tr</m:t>
                    </m:r>
                    <m:d>
                      <m:dPr>
                        <m:ctrlPr>
                          <a:rPr lang="en-IN" i="1">
                            <a:latin typeface="Cambria Math" panose="02040503050406030204" pitchFamily="18" charset="0"/>
                          </a:rPr>
                        </m:ctrlPr>
                      </m:dPr>
                      <m:e>
                        <m:r>
                          <a:rPr lang="en-IN">
                            <a:latin typeface="Cambria Math" panose="02040503050406030204" pitchFamily="18" charset="0"/>
                          </a:rPr>
                          <m:t>𝑃</m:t>
                        </m:r>
                      </m:e>
                    </m:d>
                    <m:r>
                      <a:rPr lang="en-IN" i="0">
                        <a:latin typeface="Cambria Math" panose="02040503050406030204" pitchFamily="18" charset="0"/>
                      </a:rPr>
                      <m:t>+</m:t>
                    </m:r>
                    <m:r>
                      <m:rPr>
                        <m:sty m:val="p"/>
                      </m:rPr>
                      <a:rPr lang="en-IN" i="0">
                        <a:latin typeface="Cambria Math" panose="02040503050406030204" pitchFamily="18" charset="0"/>
                      </a:rPr>
                      <m:t>tr</m:t>
                    </m:r>
                    <m:d>
                      <m:dPr>
                        <m:ctrlPr>
                          <a:rPr lang="en-IN" i="1">
                            <a:latin typeface="Cambria Math" panose="02040503050406030204" pitchFamily="18" charset="0"/>
                          </a:rPr>
                        </m:ctrlPr>
                      </m:dPr>
                      <m:e>
                        <m:r>
                          <a:rPr lang="en-IN">
                            <a:latin typeface="Cambria Math" panose="02040503050406030204" pitchFamily="18" charset="0"/>
                          </a:rPr>
                          <m:t>𝑄</m:t>
                        </m:r>
                      </m:e>
                    </m:d>
                  </m:oMath>
                </a14:m>
                <a:r>
                  <a:rPr lang="en-IN" dirty="0" smtClean="0"/>
                  <a:t> and </a:t>
                </a:r>
                <a14:m>
                  <m:oMath xmlns:m="http://schemas.openxmlformats.org/officeDocument/2006/math">
                    <m:r>
                      <m:rPr>
                        <m:sty m:val="p"/>
                      </m:rPr>
                      <a:rPr lang="en-IN" i="0">
                        <a:latin typeface="Cambria Math" panose="02040503050406030204" pitchFamily="18" charset="0"/>
                      </a:rPr>
                      <m:t>tr</m:t>
                    </m:r>
                    <m:d>
                      <m:dPr>
                        <m:ctrlPr>
                          <a:rPr lang="en-IN" i="1">
                            <a:latin typeface="Cambria Math" panose="02040503050406030204" pitchFamily="18" charset="0"/>
                          </a:rPr>
                        </m:ctrlPr>
                      </m:dPr>
                      <m:e>
                        <m:r>
                          <a:rPr lang="en-IN" b="0" i="1" smtClean="0">
                            <a:latin typeface="Cambria Math" panose="02040503050406030204" pitchFamily="18" charset="0"/>
                          </a:rPr>
                          <m:t>𝑐</m:t>
                        </m:r>
                        <m:r>
                          <a:rPr lang="en-IN" b="0" i="1" smtClean="0">
                            <a:latin typeface="Cambria Math" panose="02040503050406030204" pitchFamily="18" charset="0"/>
                          </a:rPr>
                          <m:t>⋅</m:t>
                        </m:r>
                        <m:r>
                          <a:rPr lang="en-IN">
                            <a:latin typeface="Cambria Math" panose="02040503050406030204" pitchFamily="18" charset="0"/>
                          </a:rPr>
                          <m:t>𝑃</m:t>
                        </m:r>
                      </m:e>
                    </m:d>
                    <m:r>
                      <a:rPr lang="en-IN">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m:t>
                    </m:r>
                    <m:r>
                      <m:rPr>
                        <m:sty m:val="p"/>
                      </m:rPr>
                      <a:rPr lang="en-IN" i="0">
                        <a:latin typeface="Cambria Math" panose="02040503050406030204" pitchFamily="18" charset="0"/>
                      </a:rPr>
                      <m:t>tr</m:t>
                    </m:r>
                    <m:d>
                      <m:dPr>
                        <m:ctrlPr>
                          <a:rPr lang="en-IN" i="1">
                            <a:latin typeface="Cambria Math" panose="02040503050406030204" pitchFamily="18" charset="0"/>
                          </a:rPr>
                        </m:ctrlPr>
                      </m:dPr>
                      <m:e>
                        <m:r>
                          <a:rPr lang="en-IN">
                            <a:latin typeface="Cambria Math" panose="02040503050406030204" pitchFamily="18" charset="0"/>
                          </a:rPr>
                          <m:t>𝑃</m:t>
                        </m:r>
                      </m:e>
                    </m:d>
                  </m:oMath>
                </a14:m>
                <a:r>
                  <a:rPr lang="en-IN" dirty="0" smtClean="0"/>
                  <a:t>. This gives us</a:t>
                </a:r>
              </a:p>
              <a:p>
                <a:pPr lvl="2"/>
                <a14:m>
                  <m:oMath xmlns:m="http://schemas.openxmlformats.org/officeDocument/2006/math">
                    <m:r>
                      <m:rPr>
                        <m:sty m:val="p"/>
                      </m:rPr>
                      <a:rPr lang="en-IN" b="0" i="0" smtClean="0">
                        <a:latin typeface="Cambria Math" panose="02040503050406030204" pitchFamily="18" charset="0"/>
                      </a:rPr>
                      <m:t>tr</m:t>
                    </m:r>
                    <m:d>
                      <m:dPr>
                        <m:ctrlPr>
                          <a:rPr lang="en-IN" b="0" i="1" smtClean="0">
                            <a:latin typeface="Cambria Math" panose="02040503050406030204" pitchFamily="18" charset="0"/>
                          </a:rPr>
                        </m:ctrlPr>
                      </m:dPr>
                      <m:e>
                        <m:r>
                          <a:rPr lang="en-IN">
                            <a:latin typeface="Cambria Math" panose="02040503050406030204" pitchFamily="18" charset="0"/>
                          </a:rPr>
                          <m:t>𝐴</m:t>
                        </m:r>
                      </m:e>
                    </m:d>
                    <m:r>
                      <a:rPr lang="en-IN">
                        <a:latin typeface="Cambria Math" panose="02040503050406030204" pitchFamily="18" charset="0"/>
                      </a:rPr>
                      <m:t>=</m:t>
                    </m:r>
                    <m:r>
                      <m:rPr>
                        <m:sty m:val="p"/>
                      </m:rPr>
                      <a:rPr lang="en-IN" b="0" i="0" smtClean="0">
                        <a:latin typeface="Cambria Math" panose="02040503050406030204" pitchFamily="18" charset="0"/>
                      </a:rPr>
                      <m:t>tr</m:t>
                    </m:r>
                    <m:d>
                      <m:dPr>
                        <m:ctrlPr>
                          <a:rPr lang="en-IN" b="0" i="1" smtClean="0">
                            <a:latin typeface="Cambria Math" panose="02040503050406030204" pitchFamily="18" charset="0"/>
                          </a:rPr>
                        </m:ctrlPr>
                      </m:dPr>
                      <m:e>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𝑗</m:t>
                            </m:r>
                            <m:r>
                              <a:rPr lang="en-IN">
                                <a:latin typeface="Cambria Math" panose="02040503050406030204" pitchFamily="18" charset="0"/>
                              </a:rPr>
                              <m:t>=1</m:t>
                            </m:r>
                          </m:sub>
                          <m:sup>
                            <m:r>
                              <a:rPr lang="en-IN">
                                <a:latin typeface="Cambria Math" panose="02040503050406030204" pitchFamily="18" charset="0"/>
                              </a:rPr>
                              <m:t>𝑑</m:t>
                            </m:r>
                          </m:sup>
                          <m:e>
                            <m:sSub>
                              <m:sSubPr>
                                <m:ctrlPr>
                                  <a:rPr lang="en-IN" i="1">
                                    <a:latin typeface="Cambria Math" panose="02040503050406030204" pitchFamily="18" charset="0"/>
                                  </a:rPr>
                                </m:ctrlPr>
                              </m:sSubPr>
                              <m:e>
                                <m:r>
                                  <a:rPr lang="en-IN">
                                    <a:latin typeface="Cambria Math" panose="02040503050406030204" pitchFamily="18" charset="0"/>
                                  </a:rPr>
                                  <m:t>𝜎</m:t>
                                </m:r>
                              </m:e>
                              <m:sub>
                                <m:r>
                                  <a:rPr lang="en-IN">
                                    <a:latin typeface="Cambria Math" panose="02040503050406030204" pitchFamily="18" charset="0"/>
                                  </a:rPr>
                                  <m:t>𝑖</m:t>
                                </m:r>
                              </m:sub>
                            </m:sSub>
                          </m:e>
                        </m:nary>
                        <m:sSup>
                          <m:sSupPr>
                            <m:ctrlPr>
                              <a:rPr lang="en-IN" i="1">
                                <a:latin typeface="Cambria Math" panose="02040503050406030204" pitchFamily="18" charset="0"/>
                              </a:rPr>
                            </m:ctrlPr>
                          </m:sSupPr>
                          <m:e>
                            <m:r>
                              <a:rPr lang="en-IN" b="1">
                                <a:latin typeface="Cambria Math" panose="02040503050406030204" pitchFamily="18" charset="0"/>
                              </a:rPr>
                              <m:t>𝐮</m:t>
                            </m:r>
                          </m:e>
                          <m:sup>
                            <m:r>
                              <a:rPr lang="en-IN">
                                <a:latin typeface="Cambria Math" panose="02040503050406030204" pitchFamily="18" charset="0"/>
                              </a:rPr>
                              <m:t>𝑖</m:t>
                            </m:r>
                          </m:sup>
                        </m:sSup>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𝐯</m:t>
                                    </m:r>
                                  </m:e>
                                  <m:sup>
                                    <m:r>
                                      <a:rPr lang="en-IN">
                                        <a:latin typeface="Cambria Math" panose="02040503050406030204" pitchFamily="18" charset="0"/>
                                      </a:rPr>
                                      <m:t>𝑖</m:t>
                                    </m:r>
                                  </m:sup>
                                </m:sSup>
                              </m:e>
                            </m:d>
                          </m:e>
                          <m:sup>
                            <m:r>
                              <a:rPr lang="en-IN">
                                <a:latin typeface="Cambria Math" panose="02040503050406030204" pitchFamily="18" charset="0"/>
                              </a:rPr>
                              <m:t>⊤</m:t>
                            </m:r>
                          </m:sup>
                        </m:sSup>
                      </m:e>
                    </m:d>
                    <m:r>
                      <a:rPr lang="en-IN" b="0" i="1" smtClean="0">
                        <a:latin typeface="Cambria Math" panose="02040503050406030204" pitchFamily="18" charset="0"/>
                      </a:rPr>
                      <m:t>=</m:t>
                    </m:r>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𝑗</m:t>
                        </m:r>
                        <m:r>
                          <a:rPr lang="en-IN">
                            <a:latin typeface="Cambria Math" panose="02040503050406030204" pitchFamily="18" charset="0"/>
                          </a:rPr>
                          <m:t>=1</m:t>
                        </m:r>
                      </m:sub>
                      <m:sup>
                        <m:r>
                          <a:rPr lang="en-IN">
                            <a:latin typeface="Cambria Math" panose="02040503050406030204" pitchFamily="18" charset="0"/>
                          </a:rPr>
                          <m:t>𝑑</m:t>
                        </m:r>
                      </m:sup>
                      <m:e>
                        <m:sSub>
                          <m:sSubPr>
                            <m:ctrlPr>
                              <a:rPr lang="en-IN" i="1">
                                <a:latin typeface="Cambria Math" panose="02040503050406030204" pitchFamily="18" charset="0"/>
                              </a:rPr>
                            </m:ctrlPr>
                          </m:sSubPr>
                          <m:e>
                            <m:r>
                              <a:rPr lang="en-IN">
                                <a:latin typeface="Cambria Math" panose="02040503050406030204" pitchFamily="18" charset="0"/>
                              </a:rPr>
                              <m:t>𝜎</m:t>
                            </m:r>
                          </m:e>
                          <m:sub>
                            <m:r>
                              <a:rPr lang="en-IN">
                                <a:latin typeface="Cambria Math" panose="02040503050406030204" pitchFamily="18" charset="0"/>
                              </a:rPr>
                              <m:t>𝑖</m:t>
                            </m:r>
                          </m:sub>
                        </m:sSub>
                      </m:e>
                    </m:nary>
                    <m:r>
                      <a:rPr lang="en-IN" b="0" i="1" smtClean="0">
                        <a:latin typeface="Cambria Math" panose="02040503050406030204" pitchFamily="18" charset="0"/>
                      </a:rPr>
                      <m:t>⋅</m:t>
                    </m:r>
                    <m:r>
                      <m:rPr>
                        <m:sty m:val="p"/>
                      </m:rPr>
                      <a:rPr lang="en-IN" b="0" i="0" smtClean="0">
                        <a:latin typeface="Cambria Math" panose="02040503050406030204" pitchFamily="18" charset="0"/>
                      </a:rPr>
                      <m:t>tr</m:t>
                    </m:r>
                    <m:d>
                      <m:dPr>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𝐮</m:t>
                            </m:r>
                          </m:e>
                          <m:sup>
                            <m:r>
                              <a:rPr lang="en-IN">
                                <a:latin typeface="Cambria Math" panose="02040503050406030204" pitchFamily="18" charset="0"/>
                              </a:rPr>
                              <m:t>𝑖</m:t>
                            </m:r>
                          </m:sup>
                        </m:sSup>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𝐯</m:t>
                                    </m:r>
                                  </m:e>
                                  <m:sup>
                                    <m:r>
                                      <a:rPr lang="en-IN">
                                        <a:latin typeface="Cambria Math" panose="02040503050406030204" pitchFamily="18" charset="0"/>
                                      </a:rPr>
                                      <m:t>𝑖</m:t>
                                    </m:r>
                                  </m:sup>
                                </m:sSup>
                              </m:e>
                            </m:d>
                          </m:e>
                          <m:sup>
                            <m:r>
                              <a:rPr lang="en-IN">
                                <a:latin typeface="Cambria Math" panose="02040503050406030204" pitchFamily="18" charset="0"/>
                              </a:rPr>
                              <m:t>⊤</m:t>
                            </m:r>
                          </m:sup>
                        </m:sSup>
                      </m:e>
                    </m:d>
                  </m:oMath>
                </a14:m>
                <a:endParaRPr lang="en-IN" dirty="0" smtClean="0"/>
              </a:p>
              <a:p>
                <a:pPr lvl="2"/>
                <a14:m>
                  <m:oMath xmlns:m="http://schemas.openxmlformats.org/officeDocument/2006/math">
                    <m:r>
                      <a:rPr lang="en-IN" i="1">
                        <a:latin typeface="Cambria Math" panose="02040503050406030204" pitchFamily="18" charset="0"/>
                      </a:rPr>
                      <m:t>=</m:t>
                    </m:r>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𝑗</m:t>
                        </m:r>
                        <m:r>
                          <a:rPr lang="en-IN">
                            <a:latin typeface="Cambria Math" panose="02040503050406030204" pitchFamily="18" charset="0"/>
                          </a:rPr>
                          <m:t>=1</m:t>
                        </m:r>
                      </m:sub>
                      <m:sup>
                        <m:r>
                          <a:rPr lang="en-IN">
                            <a:latin typeface="Cambria Math" panose="02040503050406030204" pitchFamily="18" charset="0"/>
                          </a:rPr>
                          <m:t>𝑑</m:t>
                        </m:r>
                      </m:sup>
                      <m:e>
                        <m:sSub>
                          <m:sSubPr>
                            <m:ctrlPr>
                              <a:rPr lang="en-IN" i="1">
                                <a:latin typeface="Cambria Math" panose="02040503050406030204" pitchFamily="18" charset="0"/>
                              </a:rPr>
                            </m:ctrlPr>
                          </m:sSubPr>
                          <m:e>
                            <m:r>
                              <a:rPr lang="en-IN">
                                <a:latin typeface="Cambria Math" panose="02040503050406030204" pitchFamily="18" charset="0"/>
                              </a:rPr>
                              <m:t>𝜎</m:t>
                            </m:r>
                          </m:e>
                          <m:sub>
                            <m:r>
                              <a:rPr lang="en-IN">
                                <a:latin typeface="Cambria Math" panose="02040503050406030204" pitchFamily="18" charset="0"/>
                              </a:rPr>
                              <m:t>𝑖</m:t>
                            </m:r>
                          </m:sub>
                        </m:sSub>
                      </m:e>
                    </m:nary>
                    <m:r>
                      <a:rPr lang="en-IN">
                        <a:latin typeface="Cambria Math" panose="02040503050406030204" pitchFamily="18" charset="0"/>
                      </a:rPr>
                      <m:t>⋅</m:t>
                    </m:r>
                    <m:r>
                      <m:rPr>
                        <m:sty m:val="p"/>
                      </m:rPr>
                      <a:rPr lang="en-IN">
                        <a:latin typeface="Cambria Math" panose="02040503050406030204" pitchFamily="18" charset="0"/>
                      </a:rPr>
                      <m:t>tr</m:t>
                    </m:r>
                    <m:d>
                      <m:dPr>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b="1">
                                        <a:latin typeface="Cambria Math" panose="02040503050406030204" pitchFamily="18" charset="0"/>
                                      </a:rPr>
                                      <m:t>𝐮</m:t>
                                    </m:r>
                                  </m:e>
                                  <m:sup>
                                    <m:r>
                                      <a:rPr lang="en-IN">
                                        <a:latin typeface="Cambria Math" panose="02040503050406030204" pitchFamily="18" charset="0"/>
                                      </a:rPr>
                                      <m:t>𝑖</m:t>
                                    </m:r>
                                  </m:sup>
                                </m:sSup>
                                <m:r>
                                  <a:rPr lang="en-IN" b="1">
                                    <a:latin typeface="Cambria Math" panose="02040503050406030204" pitchFamily="18" charset="0"/>
                                  </a:rPr>
                                  <m:t>,</m:t>
                                </m:r>
                                <m:r>
                                  <a:rPr lang="en-IN" b="1">
                                    <a:latin typeface="Cambria Math" panose="02040503050406030204" pitchFamily="18" charset="0"/>
                                  </a:rPr>
                                  <m:t>𝐯</m:t>
                                </m:r>
                              </m:e>
                              <m:sup>
                                <m:r>
                                  <a:rPr lang="en-IN">
                                    <a:latin typeface="Cambria Math" panose="02040503050406030204" pitchFamily="18" charset="0"/>
                                  </a:rPr>
                                  <m:t>𝑖</m:t>
                                </m:r>
                              </m:sup>
                            </m:sSup>
                          </m:e>
                        </m:d>
                      </m:e>
                    </m:d>
                    <m:r>
                      <a:rPr lang="en-IN" b="0" i="1" smtClean="0">
                        <a:latin typeface="Cambria Math" panose="02040503050406030204" pitchFamily="18" charset="0"/>
                      </a:rPr>
                      <m:t>=</m:t>
                    </m:r>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𝑗</m:t>
                        </m:r>
                        <m:r>
                          <a:rPr lang="en-IN">
                            <a:latin typeface="Cambria Math" panose="02040503050406030204" pitchFamily="18" charset="0"/>
                          </a:rPr>
                          <m:t>=1</m:t>
                        </m:r>
                      </m:sub>
                      <m:sup>
                        <m:r>
                          <a:rPr lang="en-IN">
                            <a:latin typeface="Cambria Math" panose="02040503050406030204" pitchFamily="18" charset="0"/>
                          </a:rPr>
                          <m:t>𝑑</m:t>
                        </m:r>
                      </m:sup>
                      <m:e>
                        <m:sSub>
                          <m:sSubPr>
                            <m:ctrlPr>
                              <a:rPr lang="en-IN" i="1">
                                <a:latin typeface="Cambria Math" panose="02040503050406030204" pitchFamily="18" charset="0"/>
                              </a:rPr>
                            </m:ctrlPr>
                          </m:sSubPr>
                          <m:e>
                            <m:r>
                              <a:rPr lang="en-IN">
                                <a:latin typeface="Cambria Math" panose="02040503050406030204" pitchFamily="18" charset="0"/>
                              </a:rPr>
                              <m:t>𝜎</m:t>
                            </m:r>
                          </m:e>
                          <m:sub>
                            <m:r>
                              <a:rPr lang="en-IN">
                                <a:latin typeface="Cambria Math" panose="02040503050406030204" pitchFamily="18" charset="0"/>
                              </a:rPr>
                              <m:t>𝑖</m:t>
                            </m:r>
                          </m:sub>
                        </m:sSub>
                      </m:e>
                    </m:nary>
                    <m:r>
                      <a:rPr lang="en-IN">
                        <a:latin typeface="Cambria Math" panose="02040503050406030204" pitchFamily="18" charset="0"/>
                      </a:rPr>
                      <m:t>⋅</m:t>
                    </m:r>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b="1">
                                    <a:latin typeface="Cambria Math" panose="02040503050406030204" pitchFamily="18" charset="0"/>
                                  </a:rPr>
                                  <m:t>𝐮</m:t>
                                </m:r>
                              </m:e>
                              <m:sup>
                                <m:r>
                                  <a:rPr lang="en-IN">
                                    <a:latin typeface="Cambria Math" panose="02040503050406030204" pitchFamily="18" charset="0"/>
                                  </a:rPr>
                                  <m:t>𝑖</m:t>
                                </m:r>
                              </m:sup>
                            </m:sSup>
                            <m:r>
                              <a:rPr lang="en-IN" b="1">
                                <a:latin typeface="Cambria Math" panose="02040503050406030204" pitchFamily="18" charset="0"/>
                              </a:rPr>
                              <m:t>,</m:t>
                            </m:r>
                            <m:r>
                              <a:rPr lang="en-IN" b="1">
                                <a:latin typeface="Cambria Math" panose="02040503050406030204" pitchFamily="18" charset="0"/>
                              </a:rPr>
                              <m:t>𝐯</m:t>
                            </m:r>
                          </m:e>
                          <m:sup>
                            <m:r>
                              <a:rPr lang="en-IN">
                                <a:latin typeface="Cambria Math" panose="02040503050406030204" pitchFamily="18" charset="0"/>
                              </a:rPr>
                              <m:t>𝑖</m:t>
                            </m:r>
                          </m:sup>
                        </m:sSup>
                      </m:e>
                    </m:d>
                  </m:oMath>
                </a14:m>
                <a:endParaRPr lang="en-IN" b="1" dirty="0" smtClean="0"/>
              </a:p>
              <a:p>
                <a:r>
                  <a:rPr lang="en-IN" b="1" dirty="0" smtClean="0"/>
                  <a:t>Determinant</a:t>
                </a:r>
                <a:r>
                  <a:rPr lang="en-IN" dirty="0"/>
                  <a:t>: For a square matrix </a:t>
                </a:r>
                <a14:m>
                  <m:oMath xmlns:m="http://schemas.openxmlformats.org/officeDocument/2006/math">
                    <m:r>
                      <a:rPr lang="en-IN">
                        <a:latin typeface="Cambria Math" panose="02040503050406030204" pitchFamily="18" charset="0"/>
                      </a:rPr>
                      <m:t>𝐴</m:t>
                    </m:r>
                  </m:oMath>
                </a14:m>
                <a:r>
                  <a:rPr lang="en-IN" i="0" dirty="0"/>
                  <a:t>, </a:t>
                </a:r>
                <a14:m>
                  <m:oMath xmlns:m="http://schemas.openxmlformats.org/officeDocument/2006/math">
                    <m:d>
                      <m:dPr>
                        <m:begChr m:val="|"/>
                        <m:endChr m:val="|"/>
                        <m:ctrlPr>
                          <a:rPr lang="en-IN" i="1">
                            <a:latin typeface="Cambria Math" panose="02040503050406030204" pitchFamily="18" charset="0"/>
                          </a:rPr>
                        </m:ctrlPr>
                      </m:dPr>
                      <m:e>
                        <m:func>
                          <m:funcPr>
                            <m:ctrlPr>
                              <a:rPr lang="en-IN" i="1">
                                <a:latin typeface="Cambria Math" panose="02040503050406030204" pitchFamily="18" charset="0"/>
                              </a:rPr>
                            </m:ctrlPr>
                          </m:funcPr>
                          <m:fName>
                            <m:r>
                              <m:rPr>
                                <m:sty m:val="p"/>
                              </m:rPr>
                              <a:rPr lang="en-IN" i="0">
                                <a:latin typeface="Cambria Math" panose="02040503050406030204" pitchFamily="18" charset="0"/>
                              </a:rPr>
                              <m:t>det</m:t>
                            </m:r>
                          </m:fName>
                          <m:e>
                            <m:d>
                              <m:dPr>
                                <m:ctrlPr>
                                  <a:rPr lang="en-IN" i="1">
                                    <a:latin typeface="Cambria Math" panose="02040503050406030204" pitchFamily="18" charset="0"/>
                                  </a:rPr>
                                </m:ctrlPr>
                              </m:dPr>
                              <m:e>
                                <m:r>
                                  <a:rPr lang="en-IN">
                                    <a:latin typeface="Cambria Math" panose="02040503050406030204" pitchFamily="18" charset="0"/>
                                  </a:rPr>
                                  <m:t>𝐴</m:t>
                                </m:r>
                              </m:e>
                            </m:d>
                          </m:e>
                        </m:func>
                      </m:e>
                    </m:d>
                    <m:r>
                      <a:rPr lang="en-IN">
                        <a:latin typeface="Cambria Math" panose="02040503050406030204" pitchFamily="18" charset="0"/>
                      </a:rPr>
                      <m:t>=</m:t>
                    </m:r>
                    <m:nary>
                      <m:naryPr>
                        <m:chr m:val="∏"/>
                        <m:limLoc m:val="subSup"/>
                        <m:supHide m:val="on"/>
                        <m:ctrlPr>
                          <a:rPr lang="en-IN" i="1">
                            <a:latin typeface="Cambria Math" panose="02040503050406030204" pitchFamily="18" charset="0"/>
                          </a:rPr>
                        </m:ctrlPr>
                      </m:naryPr>
                      <m:sub>
                        <m:r>
                          <m:rPr>
                            <m:brk m:alnAt="9"/>
                          </m:rPr>
                          <a:rPr lang="en-IN">
                            <a:latin typeface="Cambria Math" panose="02040503050406030204" pitchFamily="18" charset="0"/>
                          </a:rPr>
                          <m:t>𝑗</m:t>
                        </m:r>
                      </m:sub>
                      <m:sup/>
                      <m:e>
                        <m:sSub>
                          <m:sSubPr>
                            <m:ctrlPr>
                              <a:rPr lang="en-IN" i="1">
                                <a:latin typeface="Cambria Math" panose="02040503050406030204" pitchFamily="18" charset="0"/>
                              </a:rPr>
                            </m:ctrlPr>
                          </m:sSubPr>
                          <m:e>
                            <m:r>
                              <a:rPr lang="en-IN">
                                <a:latin typeface="Cambria Math" panose="02040503050406030204" pitchFamily="18" charset="0"/>
                              </a:rPr>
                              <m:t>𝜎</m:t>
                            </m:r>
                          </m:e>
                          <m:sub>
                            <m:r>
                              <a:rPr lang="en-IN">
                                <a:latin typeface="Cambria Math" panose="02040503050406030204" pitchFamily="18" charset="0"/>
                              </a:rPr>
                              <m:t>𝑗</m:t>
                            </m:r>
                          </m:sub>
                        </m:sSub>
                      </m:e>
                    </m:nary>
                  </m:oMath>
                </a14:m>
                <a:endParaRPr lang="en-IN" i="0" dirty="0"/>
              </a:p>
              <a:p>
                <a:pPr lvl="2"/>
                <a:r>
                  <a:rPr lang="en-IN" i="0" dirty="0"/>
                  <a:t>Sign of the </a:t>
                </a:r>
                <a14:m>
                  <m:oMath xmlns:m="http://schemas.openxmlformats.org/officeDocument/2006/math">
                    <m:func>
                      <m:funcPr>
                        <m:ctrlPr>
                          <a:rPr lang="en-IN" i="1">
                            <a:latin typeface="Cambria Math" panose="02040503050406030204" pitchFamily="18" charset="0"/>
                          </a:rPr>
                        </m:ctrlPr>
                      </m:funcPr>
                      <m:fName>
                        <m:r>
                          <m:rPr>
                            <m:sty m:val="p"/>
                          </m:rPr>
                          <a:rPr lang="en-IN" i="0">
                            <a:latin typeface="Cambria Math" panose="02040503050406030204" pitchFamily="18" charset="0"/>
                          </a:rPr>
                          <m:t>det</m:t>
                        </m:r>
                      </m:fName>
                      <m:e>
                        <m:d>
                          <m:dPr>
                            <m:ctrlPr>
                              <a:rPr lang="en-IN" i="1">
                                <a:latin typeface="Cambria Math" panose="02040503050406030204" pitchFamily="18" charset="0"/>
                              </a:rPr>
                            </m:ctrlPr>
                          </m:dPr>
                          <m:e>
                            <m:r>
                              <a:rPr lang="en-IN">
                                <a:latin typeface="Cambria Math" panose="02040503050406030204" pitchFamily="18" charset="0"/>
                              </a:rPr>
                              <m:t>𝐴</m:t>
                            </m:r>
                          </m:e>
                        </m:d>
                      </m:e>
                    </m:func>
                  </m:oMath>
                </a14:m>
                <a:r>
                  <a:rPr lang="en-IN" i="0" dirty="0"/>
                  <a:t> depends on how many axes did </a:t>
                </a:r>
                <a14:m>
                  <m:oMath xmlns:m="http://schemas.openxmlformats.org/officeDocument/2006/math">
                    <m:r>
                      <a:rPr lang="en-IN">
                        <a:latin typeface="Cambria Math" panose="02040503050406030204" pitchFamily="18" charset="0"/>
                      </a:rPr>
                      <m:t>𝑈</m:t>
                    </m:r>
                    <m:r>
                      <a:rPr lang="en-IN">
                        <a:latin typeface="Cambria Math" panose="02040503050406030204" pitchFamily="18" charset="0"/>
                      </a:rPr>
                      <m:t>,</m:t>
                    </m:r>
                    <m:r>
                      <a:rPr lang="en-IN">
                        <a:latin typeface="Cambria Math" panose="02040503050406030204" pitchFamily="18" charset="0"/>
                      </a:rPr>
                      <m:t>𝑉</m:t>
                    </m:r>
                  </m:oMath>
                </a14:m>
                <a:r>
                  <a:rPr lang="en-IN" i="0" dirty="0"/>
                  <a:t> flip/swap</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34</a:t>
            </a:fld>
            <a:endParaRPr lang="en-US"/>
          </a:p>
        </p:txBody>
      </p:sp>
    </p:spTree>
    <p:extLst>
      <p:ext uri="{BB962C8B-B14F-4D97-AF65-F5344CB8AC3E}">
        <p14:creationId xmlns:p14="http://schemas.microsoft.com/office/powerpoint/2010/main" val="34903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Inverses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2081107" cy="5300823"/>
              </a:xfrm>
            </p:spPr>
            <p:txBody>
              <a:bodyPr>
                <a:normAutofit/>
              </a:bodyPr>
              <a:lstStyle/>
              <a:p>
                <a:r>
                  <a:rPr lang="en-IN" dirty="0" smtClean="0"/>
                  <a:t>A </a:t>
                </a:r>
                <a:r>
                  <a:rPr lang="en-IN" dirty="0"/>
                  <a:t>square matrix </a:t>
                </a:r>
                <a14:m>
                  <m:oMath xmlns:m="http://schemas.openxmlformats.org/officeDocument/2006/math">
                    <m:r>
                      <a:rPr lang="en-IN">
                        <a:latin typeface="Cambria Math" panose="02040503050406030204" pitchFamily="18" charset="0"/>
                      </a:rPr>
                      <m:t>𝐴</m:t>
                    </m:r>
                  </m:oMath>
                </a14:m>
                <a:r>
                  <a:rPr lang="en-IN" dirty="0"/>
                  <a:t> is invertible </a:t>
                </a:r>
                <a:r>
                  <a:rPr lang="en-IN" dirty="0" err="1"/>
                  <a:t>iff</a:t>
                </a:r>
                <a:r>
                  <a:rPr lang="en-IN" dirty="0"/>
                  <a:t> all its singular values are </a:t>
                </a:r>
                <a:r>
                  <a:rPr lang="en-IN" dirty="0" smtClean="0"/>
                  <a:t>non-zero</a:t>
                </a:r>
              </a:p>
              <a:p>
                <a:pPr lvl="2"/>
                <a:r>
                  <a:rPr lang="en-IN" dirty="0" smtClean="0"/>
                  <a:t>A singular value being zero means that </a:t>
                </a:r>
                <a14:m>
                  <m:oMath xmlns:m="http://schemas.openxmlformats.org/officeDocument/2006/math">
                    <m:r>
                      <a:rPr lang="en-IN" b="0" i="1" smtClean="0">
                        <a:latin typeface="Cambria Math" panose="02040503050406030204" pitchFamily="18" charset="0"/>
                      </a:rPr>
                      <m:t>𝐴</m:t>
                    </m:r>
                  </m:oMath>
                </a14:m>
                <a:r>
                  <a:rPr lang="en-IN" dirty="0" smtClean="0"/>
                  <a:t> squishes vectors along some direction to the origin. This means that multiple input vectors map to the same output vector. This means that we cannot undo the linear map of </a:t>
                </a:r>
                <a14:m>
                  <m:oMath xmlns:m="http://schemas.openxmlformats.org/officeDocument/2006/math">
                    <m:r>
                      <a:rPr lang="en-IN" b="0" i="1" smtClean="0">
                        <a:latin typeface="Cambria Math" panose="02040503050406030204" pitchFamily="18" charset="0"/>
                      </a:rPr>
                      <m:t>𝐴</m:t>
                    </m:r>
                  </m:oMath>
                </a14:m>
                <a:endParaRPr lang="en-IN" dirty="0" smtClean="0"/>
              </a:p>
              <a:p>
                <a:pPr lvl="2"/>
                <a:r>
                  <a:rPr lang="en-IN" dirty="0" smtClean="0"/>
                  <a:t>Note </a:t>
                </a:r>
                <a:r>
                  <a:rPr lang="en-IN" dirty="0"/>
                  <a:t>that this means </a:t>
                </a:r>
                <a14:m>
                  <m:oMath xmlns:m="http://schemas.openxmlformats.org/officeDocument/2006/math">
                    <m:r>
                      <a:rPr lang="en-IN">
                        <a:latin typeface="Cambria Math" panose="02040503050406030204" pitchFamily="18" charset="0"/>
                      </a:rPr>
                      <m:t>𝐴</m:t>
                    </m:r>
                  </m:oMath>
                </a14:m>
                <a:r>
                  <a:rPr lang="en-IN" dirty="0"/>
                  <a:t> is invertible </a:t>
                </a:r>
                <a:r>
                  <a:rPr lang="en-IN" dirty="0" err="1"/>
                  <a:t>iff</a:t>
                </a:r>
                <a:r>
                  <a:rPr lang="en-IN" dirty="0"/>
                  <a:t> </a:t>
                </a:r>
                <a14:m>
                  <m:oMath xmlns:m="http://schemas.openxmlformats.org/officeDocument/2006/math">
                    <m:func>
                      <m:funcPr>
                        <m:ctrlPr>
                          <a:rPr lang="en-IN" i="1">
                            <a:latin typeface="Cambria Math" panose="02040503050406030204" pitchFamily="18" charset="0"/>
                          </a:rPr>
                        </m:ctrlPr>
                      </m:funcPr>
                      <m:fName>
                        <m:r>
                          <m:rPr>
                            <m:sty m:val="p"/>
                          </m:rPr>
                          <a:rPr lang="en-IN" i="0">
                            <a:latin typeface="Cambria Math" panose="02040503050406030204" pitchFamily="18" charset="0"/>
                          </a:rPr>
                          <m:t>det</m:t>
                        </m:r>
                      </m:fName>
                      <m:e>
                        <m:d>
                          <m:dPr>
                            <m:ctrlPr>
                              <a:rPr lang="en-IN" i="1">
                                <a:latin typeface="Cambria Math" panose="02040503050406030204" pitchFamily="18" charset="0"/>
                              </a:rPr>
                            </m:ctrlPr>
                          </m:dPr>
                          <m:e>
                            <m:r>
                              <a:rPr lang="en-IN">
                                <a:latin typeface="Cambria Math" panose="02040503050406030204" pitchFamily="18" charset="0"/>
                              </a:rPr>
                              <m:t>𝐴</m:t>
                            </m:r>
                          </m:e>
                        </m:d>
                      </m:e>
                    </m:func>
                    <m:r>
                      <a:rPr lang="en-IN">
                        <a:latin typeface="Cambria Math" panose="02040503050406030204" pitchFamily="18" charset="0"/>
                      </a:rPr>
                      <m:t>≠0</m:t>
                    </m:r>
                  </m:oMath>
                </a14:m>
                <a:endParaRPr lang="en-IN" dirty="0" smtClean="0"/>
              </a:p>
              <a:p>
                <a:r>
                  <a:rPr lang="en-IN" dirty="0" smtClean="0"/>
                  <a:t>If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𝑈</m:t>
                    </m:r>
                    <m:r>
                      <m:rPr>
                        <m:sty m:val="p"/>
                      </m:rPr>
                      <a:rPr lang="en-IN" b="0" i="0" smtClean="0">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m:t>
                        </m:r>
                      </m:sup>
                    </m:sSup>
                  </m:oMath>
                </a14:m>
                <a:r>
                  <a:rPr lang="en-IN" dirty="0" smtClean="0"/>
                  <a:t> is invertible, then we always have </a:t>
                </a:r>
                <a14:m>
                  <m:oMath xmlns:m="http://schemas.openxmlformats.org/officeDocument/2006/math">
                    <m:sSup>
                      <m:sSupPr>
                        <m:ctrlPr>
                          <a:rPr lang="en-IN" i="1">
                            <a:latin typeface="Cambria Math" panose="02040503050406030204" pitchFamily="18" charset="0"/>
                          </a:rPr>
                        </m:ctrlPr>
                      </m:sSupPr>
                      <m:e>
                        <m:r>
                          <a:rPr lang="en-IN">
                            <a:latin typeface="Cambria Math" panose="02040503050406030204" pitchFamily="18" charset="0"/>
                          </a:rPr>
                          <m:t>𝐴</m:t>
                        </m:r>
                      </m:e>
                      <m:sup>
                        <m:r>
                          <a:rPr lang="en-IN">
                            <a:latin typeface="Cambria Math" panose="02040503050406030204" pitchFamily="18" charset="0"/>
                          </a:rPr>
                          <m:t>−1</m:t>
                        </m:r>
                      </m:sup>
                    </m:sSup>
                    <m:r>
                      <a:rPr lang="en-IN">
                        <a:latin typeface="Cambria Math" panose="02040503050406030204" pitchFamily="18" charset="0"/>
                      </a:rPr>
                      <m:t>=</m:t>
                    </m:r>
                    <m:r>
                      <a:rPr lang="en-IN">
                        <a:latin typeface="Cambria Math" panose="02040503050406030204" pitchFamily="18" charset="0"/>
                      </a:rPr>
                      <m:t>𝑉</m:t>
                    </m:r>
                    <m:sSup>
                      <m:sSupPr>
                        <m:ctrlPr>
                          <a:rPr lang="en-IN" i="1">
                            <a:latin typeface="Cambria Math" panose="02040503050406030204" pitchFamily="18" charset="0"/>
                          </a:rPr>
                        </m:ctrlPr>
                      </m:sSupPr>
                      <m:e>
                        <m:r>
                          <m:rPr>
                            <m:sty m:val="p"/>
                          </m:rPr>
                          <a:rPr lang="en-IN" i="0">
                            <a:latin typeface="Cambria Math" panose="02040503050406030204" pitchFamily="18" charset="0"/>
                          </a:rPr>
                          <m:t>Σ</m:t>
                        </m:r>
                      </m:e>
                      <m:sup>
                        <m:r>
                          <a:rPr lang="en-IN">
                            <a:latin typeface="Cambria Math" panose="02040503050406030204" pitchFamily="18" charset="0"/>
                          </a:rPr>
                          <m:t>−1</m:t>
                        </m:r>
                      </m:sup>
                    </m:sSup>
                    <m:sSup>
                      <m:sSupPr>
                        <m:ctrlPr>
                          <a:rPr lang="en-IN" i="1">
                            <a:latin typeface="Cambria Math" panose="02040503050406030204" pitchFamily="18" charset="0"/>
                          </a:rPr>
                        </m:ctrlPr>
                      </m:sSupPr>
                      <m:e>
                        <m:r>
                          <a:rPr lang="en-IN">
                            <a:latin typeface="Cambria Math" panose="02040503050406030204" pitchFamily="18" charset="0"/>
                          </a:rPr>
                          <m:t>𝑈</m:t>
                        </m:r>
                      </m:e>
                      <m:sup>
                        <m:r>
                          <a:rPr lang="en-IN">
                            <a:latin typeface="Cambria Math" panose="02040503050406030204" pitchFamily="18" charset="0"/>
                          </a:rPr>
                          <m:t>⊤</m:t>
                        </m:r>
                      </m:sup>
                    </m:sSup>
                  </m:oMath>
                </a14:m>
                <a:endParaRPr lang="en-IN" dirty="0"/>
              </a:p>
              <a:p>
                <a:pPr lvl="2"/>
                <a:r>
                  <a:rPr lang="en-IN" dirty="0"/>
                  <a:t>Nice because inverse of a diagonal matrix is simply element wise </a:t>
                </a:r>
                <a:r>
                  <a:rPr lang="en-IN" dirty="0" smtClean="0"/>
                  <a:t>inverse</a:t>
                </a:r>
              </a:p>
              <a:p>
                <a:pPr lvl="2"/>
                <a:r>
                  <a:rPr lang="en-IN" dirty="0" smtClean="0"/>
                  <a:t>If </a:t>
                </a:r>
                <a14:m>
                  <m:oMath xmlns:m="http://schemas.openxmlformats.org/officeDocument/2006/math">
                    <m:r>
                      <m:rPr>
                        <m:sty m:val="p"/>
                      </m:rPr>
                      <a:rPr lang="en-IN" i="0">
                        <a:latin typeface="Cambria Math" panose="02040503050406030204" pitchFamily="18" charset="0"/>
                      </a:rPr>
                      <m:t>Σ</m:t>
                    </m:r>
                    <m:r>
                      <a:rPr lang="en-IN">
                        <a:latin typeface="Cambria Math" panose="02040503050406030204" pitchFamily="18" charset="0"/>
                      </a:rPr>
                      <m:t>=</m:t>
                    </m:r>
                    <m:r>
                      <m:rPr>
                        <m:sty m:val="p"/>
                      </m:rPr>
                      <a:rPr lang="en-IN" i="0">
                        <a:latin typeface="Cambria Math" panose="02040503050406030204" pitchFamily="18" charset="0"/>
                      </a:rPr>
                      <m:t>diag</m:t>
                    </m:r>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𝜎</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𝜎</m:t>
                        </m:r>
                      </m:e>
                      <m:sub>
                        <m:r>
                          <a:rPr lang="en-IN">
                            <a:latin typeface="Cambria Math" panose="02040503050406030204" pitchFamily="18" charset="0"/>
                          </a:rPr>
                          <m:t>𝑑</m:t>
                        </m:r>
                      </m:sub>
                    </m:sSub>
                    <m:r>
                      <a:rPr lang="en-IN">
                        <a:latin typeface="Cambria Math" panose="02040503050406030204" pitchFamily="18" charset="0"/>
                      </a:rPr>
                      <m:t>)</m:t>
                    </m:r>
                  </m:oMath>
                </a14:m>
                <a:r>
                  <a:rPr lang="en-IN" dirty="0"/>
                  <a:t>, </a:t>
                </a:r>
                <a:r>
                  <a:rPr lang="en-IN" dirty="0" smtClean="0"/>
                  <a:t>then </a:t>
                </a:r>
                <a14:m>
                  <m:oMath xmlns:m="http://schemas.openxmlformats.org/officeDocument/2006/math">
                    <m:sSup>
                      <m:sSupPr>
                        <m:ctrlPr>
                          <a:rPr lang="en-IN" b="0" i="1" smtClean="0">
                            <a:latin typeface="Cambria Math" panose="02040503050406030204" pitchFamily="18" charset="0"/>
                          </a:rPr>
                        </m:ctrlPr>
                      </m:sSupPr>
                      <m:e>
                        <m:r>
                          <m:rPr>
                            <m:sty m:val="p"/>
                          </m:rPr>
                          <a:rPr lang="en-IN" i="0">
                            <a:latin typeface="Cambria Math" panose="02040503050406030204" pitchFamily="18" charset="0"/>
                          </a:rPr>
                          <m:t>Σ</m:t>
                        </m:r>
                      </m:e>
                      <m:sup>
                        <m:r>
                          <a:rPr lang="en-IN" b="0" i="0" smtClean="0">
                            <a:latin typeface="Cambria Math" panose="02040503050406030204" pitchFamily="18" charset="0"/>
                          </a:rPr>
                          <m:t>−1</m:t>
                        </m:r>
                      </m:sup>
                    </m:sSup>
                    <m:r>
                      <a:rPr lang="en-IN">
                        <a:latin typeface="Cambria Math" panose="02040503050406030204" pitchFamily="18" charset="0"/>
                      </a:rPr>
                      <m:t>=</m:t>
                    </m:r>
                    <m:r>
                      <m:rPr>
                        <m:sty m:val="p"/>
                      </m:rPr>
                      <a:rPr lang="en-IN" i="0">
                        <a:latin typeface="Cambria Math" panose="02040503050406030204" pitchFamily="18" charset="0"/>
                      </a:rPr>
                      <m:t>diag</m:t>
                    </m:r>
                    <m:d>
                      <m:dPr>
                        <m:ctrlPr>
                          <a:rPr lang="en-IN" i="1">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i="1">
                                    <a:latin typeface="Cambria Math" panose="02040503050406030204" pitchFamily="18" charset="0"/>
                                  </a:rPr>
                                </m:ctrlPr>
                              </m:sSubPr>
                              <m:e>
                                <m:r>
                                  <a:rPr lang="en-IN">
                                    <a:latin typeface="Cambria Math" panose="02040503050406030204" pitchFamily="18" charset="0"/>
                                  </a:rPr>
                                  <m:t>𝜎</m:t>
                                </m:r>
                              </m:e>
                              <m:sub>
                                <m:r>
                                  <a:rPr lang="en-IN">
                                    <a:latin typeface="Cambria Math" panose="02040503050406030204" pitchFamily="18" charset="0"/>
                                  </a:rPr>
                                  <m:t>1</m:t>
                                </m:r>
                              </m:sub>
                            </m:sSub>
                          </m:den>
                        </m:f>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1</m:t>
                            </m:r>
                          </m:num>
                          <m:den>
                            <m:sSub>
                              <m:sSubPr>
                                <m:ctrlPr>
                                  <a:rPr lang="en-IN" i="1">
                                    <a:latin typeface="Cambria Math" panose="02040503050406030204" pitchFamily="18" charset="0"/>
                                  </a:rPr>
                                </m:ctrlPr>
                              </m:sSubPr>
                              <m:e>
                                <m:r>
                                  <a:rPr lang="en-IN">
                                    <a:latin typeface="Cambria Math" panose="02040503050406030204" pitchFamily="18" charset="0"/>
                                  </a:rPr>
                                  <m:t>𝜎</m:t>
                                </m:r>
                              </m:e>
                              <m:sub>
                                <m:r>
                                  <a:rPr lang="en-IN" b="0" i="1" smtClean="0">
                                    <a:latin typeface="Cambria Math" panose="02040503050406030204" pitchFamily="18" charset="0"/>
                                  </a:rPr>
                                  <m:t>𝑑</m:t>
                                </m:r>
                              </m:sub>
                            </m:sSub>
                          </m:den>
                        </m:f>
                      </m:e>
                    </m:d>
                  </m:oMath>
                </a14:m>
                <a:endParaRPr lang="en-IN" dirty="0" smtClean="0"/>
              </a:p>
              <a:p>
                <a:pPr lvl="2"/>
                <a:r>
                  <a:rPr lang="en-IN" dirty="0" smtClean="0"/>
                  <a:t>Recall that we do insist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𝑖</m:t>
                        </m:r>
                      </m:sub>
                    </m:sSub>
                    <m:r>
                      <a:rPr lang="en-IN" b="0" i="1" smtClean="0">
                        <a:latin typeface="Cambria Math" panose="02040503050406030204" pitchFamily="18" charset="0"/>
                      </a:rPr>
                      <m:t>≠0</m:t>
                    </m:r>
                  </m:oMath>
                </a14:m>
                <a:r>
                  <a:rPr lang="en-IN" dirty="0" smtClean="0"/>
                  <a:t>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𝑖</m:t>
                        </m:r>
                      </m:sub>
                    </m:sSub>
                    <m:r>
                      <a:rPr lang="en-IN" b="0" i="1" smtClean="0">
                        <a:latin typeface="Cambria Math" panose="02040503050406030204" pitchFamily="18" charset="0"/>
                      </a:rPr>
                      <m:t>&gt;0</m:t>
                    </m:r>
                  </m:oMath>
                </a14:m>
                <a:r>
                  <a:rPr lang="en-IN" dirty="0" smtClean="0"/>
                  <a:t> and so </a:t>
                </a:r>
                <a14:m>
                  <m:oMath xmlns:m="http://schemas.openxmlformats.org/officeDocument/2006/math">
                    <m:r>
                      <a:rPr lang="en-IN" b="0" i="1" smtClean="0">
                        <a:latin typeface="Cambria Math" panose="02040503050406030204" pitchFamily="18" charset="0"/>
                      </a:rPr>
                      <m:t>1/</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𝑖</m:t>
                        </m:r>
                      </m:sub>
                    </m:sSub>
                  </m:oMath>
                </a14:m>
                <a:r>
                  <a:rPr lang="en-IN" dirty="0" smtClean="0"/>
                  <a:t> is well defined</a:t>
                </a:r>
                <a:endParaRPr lang="en-IN" dirty="0"/>
              </a:p>
              <a:p>
                <a:pPr lvl="2"/>
                <a:r>
                  <a:rPr lang="en-IN" dirty="0" smtClean="0"/>
                  <a:t>Indeed </a:t>
                </a:r>
                <a14:m>
                  <m:oMath xmlns:m="http://schemas.openxmlformats.org/officeDocument/2006/math">
                    <m:sSup>
                      <m:sSupPr>
                        <m:ctrlPr>
                          <a:rPr lang="en-IN" i="1">
                            <a:latin typeface="Cambria Math" panose="02040503050406030204" pitchFamily="18" charset="0"/>
                          </a:rPr>
                        </m:ctrlPr>
                      </m:sSupPr>
                      <m:e>
                        <m:r>
                          <a:rPr lang="en-IN">
                            <a:latin typeface="Cambria Math" panose="02040503050406030204" pitchFamily="18" charset="0"/>
                          </a:rPr>
                          <m:t>𝐴</m:t>
                        </m:r>
                      </m:e>
                      <m:sup>
                        <m:r>
                          <a:rPr lang="en-IN">
                            <a:latin typeface="Cambria Math" panose="02040503050406030204" pitchFamily="18" charset="0"/>
                          </a:rPr>
                          <m:t>−1</m:t>
                        </m:r>
                      </m:sup>
                    </m:sSup>
                    <m:r>
                      <a:rPr lang="en-IN" b="0" i="1" smtClean="0">
                        <a:latin typeface="Cambria Math" panose="02040503050406030204" pitchFamily="18" charset="0"/>
                      </a:rPr>
                      <m:t>𝐴</m:t>
                    </m:r>
                    <m:r>
                      <a:rPr lang="en-IN" b="0" i="1" smtClean="0">
                        <a:latin typeface="Cambria Math" panose="02040503050406030204" pitchFamily="18" charset="0"/>
                      </a:rPr>
                      <m:t>=</m:t>
                    </m:r>
                    <m:r>
                      <a:rPr lang="en-IN">
                        <a:latin typeface="Cambria Math" panose="02040503050406030204" pitchFamily="18" charset="0"/>
                      </a:rPr>
                      <m:t>𝑉</m:t>
                    </m:r>
                    <m:sSup>
                      <m:sSupPr>
                        <m:ctrlPr>
                          <a:rPr lang="en-IN" i="1">
                            <a:latin typeface="Cambria Math" panose="02040503050406030204" pitchFamily="18" charset="0"/>
                          </a:rPr>
                        </m:ctrlPr>
                      </m:sSupPr>
                      <m:e>
                        <m:r>
                          <m:rPr>
                            <m:sty m:val="p"/>
                          </m:rPr>
                          <a:rPr lang="en-IN" i="0">
                            <a:latin typeface="Cambria Math" panose="02040503050406030204" pitchFamily="18" charset="0"/>
                          </a:rPr>
                          <m:t>Σ</m:t>
                        </m:r>
                      </m:e>
                      <m:sup>
                        <m:r>
                          <a:rPr lang="en-IN">
                            <a:latin typeface="Cambria Math" panose="02040503050406030204" pitchFamily="18" charset="0"/>
                          </a:rPr>
                          <m:t>−1</m:t>
                        </m:r>
                      </m:sup>
                    </m:sSup>
                    <m:sSup>
                      <m:sSupPr>
                        <m:ctrlPr>
                          <a:rPr lang="en-IN" i="1">
                            <a:latin typeface="Cambria Math" panose="02040503050406030204" pitchFamily="18" charset="0"/>
                          </a:rPr>
                        </m:ctrlPr>
                      </m:sSupPr>
                      <m:e>
                        <m:r>
                          <a:rPr lang="en-IN">
                            <a:latin typeface="Cambria Math" panose="02040503050406030204" pitchFamily="18" charset="0"/>
                          </a:rPr>
                          <m:t>𝑈</m:t>
                        </m:r>
                      </m:e>
                      <m:sup>
                        <m:r>
                          <a:rPr lang="en-IN">
                            <a:latin typeface="Cambria Math" panose="02040503050406030204" pitchFamily="18" charset="0"/>
                          </a:rPr>
                          <m:t>⊤</m:t>
                        </m:r>
                      </m:sup>
                    </m:sSup>
                    <m:r>
                      <a:rPr lang="en-IN">
                        <a:latin typeface="Cambria Math" panose="02040503050406030204" pitchFamily="18" charset="0"/>
                      </a:rPr>
                      <m:t>𝐴</m:t>
                    </m:r>
                    <m:r>
                      <a:rPr lang="en-IN">
                        <a:latin typeface="Cambria Math" panose="02040503050406030204" pitchFamily="18" charset="0"/>
                      </a:rPr>
                      <m:t>=</m:t>
                    </m:r>
                    <m:r>
                      <a:rPr lang="en-IN">
                        <a:latin typeface="Cambria Math" panose="02040503050406030204" pitchFamily="18" charset="0"/>
                      </a:rPr>
                      <m:t>𝑉</m:t>
                    </m:r>
                    <m:sSup>
                      <m:sSupPr>
                        <m:ctrlPr>
                          <a:rPr lang="en-IN" i="1">
                            <a:latin typeface="Cambria Math" panose="02040503050406030204" pitchFamily="18" charset="0"/>
                          </a:rPr>
                        </m:ctrlPr>
                      </m:sSupPr>
                      <m:e>
                        <m:r>
                          <m:rPr>
                            <m:sty m:val="p"/>
                          </m:rPr>
                          <a:rPr lang="en-IN" i="0">
                            <a:latin typeface="Cambria Math" panose="02040503050406030204" pitchFamily="18" charset="0"/>
                          </a:rPr>
                          <m:t>Σ</m:t>
                        </m:r>
                      </m:e>
                      <m:sup>
                        <m:r>
                          <a:rPr lang="en-IN">
                            <a:latin typeface="Cambria Math" panose="02040503050406030204" pitchFamily="18" charset="0"/>
                          </a:rPr>
                          <m:t>−1</m:t>
                        </m:r>
                      </m:sup>
                    </m:sSup>
                    <m:sSup>
                      <m:sSupPr>
                        <m:ctrlPr>
                          <a:rPr lang="en-IN" i="1">
                            <a:latin typeface="Cambria Math" panose="02040503050406030204" pitchFamily="18" charset="0"/>
                          </a:rPr>
                        </m:ctrlPr>
                      </m:sSupPr>
                      <m:e>
                        <m:r>
                          <a:rPr lang="en-IN">
                            <a:latin typeface="Cambria Math" panose="02040503050406030204" pitchFamily="18" charset="0"/>
                          </a:rPr>
                          <m:t>𝑈</m:t>
                        </m:r>
                      </m:e>
                      <m:sup>
                        <m:r>
                          <a:rPr lang="en-IN">
                            <a:latin typeface="Cambria Math" panose="02040503050406030204" pitchFamily="18" charset="0"/>
                          </a:rPr>
                          <m:t>⊤</m:t>
                        </m:r>
                      </m:sup>
                    </m:sSup>
                    <m:r>
                      <a:rPr lang="en-IN">
                        <a:latin typeface="Cambria Math" panose="02040503050406030204" pitchFamily="18" charset="0"/>
                      </a:rPr>
                      <m:t>𝑈</m:t>
                    </m:r>
                    <m:r>
                      <m:rPr>
                        <m:sty m:val="p"/>
                      </m:rPr>
                      <a:rPr lang="en-IN" i="0">
                        <a:latin typeface="Cambria Math" panose="02040503050406030204" pitchFamily="18" charset="0"/>
                      </a:rPr>
                      <m:t>Σ</m:t>
                    </m:r>
                    <m:sSup>
                      <m:sSupPr>
                        <m:ctrlPr>
                          <a:rPr lang="en-IN" i="1">
                            <a:latin typeface="Cambria Math" panose="02040503050406030204" pitchFamily="18" charset="0"/>
                          </a:rPr>
                        </m:ctrlPr>
                      </m:sSupPr>
                      <m:e>
                        <m:r>
                          <a:rPr lang="en-IN">
                            <a:latin typeface="Cambria Math" panose="02040503050406030204" pitchFamily="18" charset="0"/>
                          </a:rPr>
                          <m:t>𝑉</m:t>
                        </m:r>
                      </m:e>
                      <m:sup>
                        <m:r>
                          <a:rPr lang="en-IN">
                            <a:latin typeface="Cambria Math" panose="02040503050406030204" pitchFamily="18" charset="0"/>
                          </a:rPr>
                          <m:t>⊤</m:t>
                        </m:r>
                      </m:sup>
                    </m:sSup>
                    <m:r>
                      <a:rPr lang="en-IN">
                        <a:latin typeface="Cambria Math" panose="02040503050406030204" pitchFamily="18" charset="0"/>
                      </a:rPr>
                      <m:t>=</m:t>
                    </m:r>
                    <m:r>
                      <a:rPr lang="en-IN">
                        <a:latin typeface="Cambria Math" panose="02040503050406030204" pitchFamily="18" charset="0"/>
                      </a:rPr>
                      <m:t>𝑉</m:t>
                    </m:r>
                    <m:sSup>
                      <m:sSupPr>
                        <m:ctrlPr>
                          <a:rPr lang="en-IN" i="1">
                            <a:latin typeface="Cambria Math" panose="02040503050406030204" pitchFamily="18" charset="0"/>
                          </a:rPr>
                        </m:ctrlPr>
                      </m:sSupPr>
                      <m:e>
                        <m:r>
                          <m:rPr>
                            <m:sty m:val="p"/>
                          </m:rPr>
                          <a:rPr lang="en-IN" i="0">
                            <a:latin typeface="Cambria Math" panose="02040503050406030204" pitchFamily="18" charset="0"/>
                          </a:rPr>
                          <m:t>Σ</m:t>
                        </m:r>
                      </m:e>
                      <m:sup>
                        <m:r>
                          <a:rPr lang="en-IN">
                            <a:latin typeface="Cambria Math" panose="02040503050406030204" pitchFamily="18" charset="0"/>
                          </a:rPr>
                          <m:t>−1</m:t>
                        </m:r>
                      </m:sup>
                    </m:sSup>
                    <m:r>
                      <m:rPr>
                        <m:sty m:val="p"/>
                      </m:rPr>
                      <a:rPr lang="en-IN" i="0">
                        <a:latin typeface="Cambria Math" panose="02040503050406030204" pitchFamily="18" charset="0"/>
                      </a:rPr>
                      <m:t>Σ</m:t>
                    </m:r>
                    <m:sSup>
                      <m:sSupPr>
                        <m:ctrlPr>
                          <a:rPr lang="en-IN" i="1">
                            <a:latin typeface="Cambria Math" panose="02040503050406030204" pitchFamily="18" charset="0"/>
                          </a:rPr>
                        </m:ctrlPr>
                      </m:sSupPr>
                      <m:e>
                        <m:r>
                          <a:rPr lang="en-IN">
                            <a:latin typeface="Cambria Math" panose="02040503050406030204" pitchFamily="18" charset="0"/>
                          </a:rPr>
                          <m:t>𝑉</m:t>
                        </m:r>
                      </m:e>
                      <m:sup>
                        <m:r>
                          <a:rPr lang="en-IN">
                            <a:latin typeface="Cambria Math" panose="02040503050406030204" pitchFamily="18" charset="0"/>
                          </a:rPr>
                          <m:t>⊤</m:t>
                        </m:r>
                      </m:sup>
                    </m:sSup>
                    <m:r>
                      <a:rPr lang="en-IN">
                        <a:latin typeface="Cambria Math" panose="02040503050406030204" pitchFamily="18" charset="0"/>
                      </a:rPr>
                      <m:t>=</m:t>
                    </m:r>
                    <m:r>
                      <a:rPr lang="en-IN">
                        <a:latin typeface="Cambria Math" panose="02040503050406030204" pitchFamily="18" charset="0"/>
                      </a:rPr>
                      <m:t>𝑉</m:t>
                    </m:r>
                    <m:sSup>
                      <m:sSupPr>
                        <m:ctrlPr>
                          <a:rPr lang="en-IN" i="1">
                            <a:latin typeface="Cambria Math" panose="02040503050406030204" pitchFamily="18" charset="0"/>
                          </a:rPr>
                        </m:ctrlPr>
                      </m:sSupPr>
                      <m:e>
                        <m:r>
                          <a:rPr lang="en-IN">
                            <a:latin typeface="Cambria Math" panose="02040503050406030204" pitchFamily="18" charset="0"/>
                          </a:rPr>
                          <m:t>𝑉</m:t>
                        </m:r>
                      </m:e>
                      <m:sup>
                        <m:r>
                          <a:rPr lang="en-IN">
                            <a:latin typeface="Cambria Math" panose="02040503050406030204" pitchFamily="18" charset="0"/>
                          </a:rPr>
                          <m:t>⊤</m:t>
                        </m:r>
                      </m:sup>
                    </m:sSup>
                    <m:r>
                      <a:rPr lang="en-IN">
                        <a:latin typeface="Cambria Math" panose="02040503050406030204" pitchFamily="18" charset="0"/>
                      </a:rPr>
                      <m:t>=</m:t>
                    </m:r>
                    <m:r>
                      <a:rPr lang="en-IN">
                        <a:latin typeface="Cambria Math" panose="02040503050406030204" pitchFamily="18" charset="0"/>
                      </a:rPr>
                      <m:t>𝐼</m:t>
                    </m:r>
                  </m:oMath>
                </a14:m>
                <a:endParaRPr lang="en-IN" dirty="0" smtClean="0"/>
              </a:p>
              <a:p>
                <a:pPr lvl="2"/>
                <a:r>
                  <a:rPr lang="en-IN" dirty="0" smtClean="0"/>
                  <a:t>Verify that </a:t>
                </a:r>
                <a14:m>
                  <m:oMath xmlns:m="http://schemas.openxmlformats.org/officeDocument/2006/math">
                    <m:r>
                      <a:rPr lang="en-IN">
                        <a:latin typeface="Cambria Math" panose="02040503050406030204" pitchFamily="18" charset="0"/>
                      </a:rPr>
                      <m:t>𝐴</m:t>
                    </m:r>
                    <m:sSup>
                      <m:sSupPr>
                        <m:ctrlPr>
                          <a:rPr lang="en-IN" i="1">
                            <a:latin typeface="Cambria Math" panose="02040503050406030204" pitchFamily="18" charset="0"/>
                          </a:rPr>
                        </m:ctrlPr>
                      </m:sSupPr>
                      <m:e>
                        <m:r>
                          <a:rPr lang="en-IN">
                            <a:latin typeface="Cambria Math" panose="02040503050406030204" pitchFamily="18" charset="0"/>
                          </a:rPr>
                          <m:t>𝐴</m:t>
                        </m:r>
                      </m:e>
                      <m:sup>
                        <m:r>
                          <a:rPr lang="en-IN">
                            <a:latin typeface="Cambria Math" panose="02040503050406030204" pitchFamily="18" charset="0"/>
                          </a:rPr>
                          <m:t>−1</m:t>
                        </m:r>
                      </m:sup>
                    </m:sSup>
                    <m:r>
                      <a:rPr lang="en-IN" b="0" i="1" smtClean="0">
                        <a:latin typeface="Cambria Math" panose="02040503050406030204" pitchFamily="18" charset="0"/>
                      </a:rPr>
                      <m:t>=</m:t>
                    </m:r>
                    <m:r>
                      <a:rPr lang="en-IN" b="0" i="1" smtClean="0">
                        <a:latin typeface="Cambria Math" panose="02040503050406030204" pitchFamily="18" charset="0"/>
                      </a:rPr>
                      <m:t>𝐼</m:t>
                    </m:r>
                  </m:oMath>
                </a14:m>
                <a:r>
                  <a:rPr lang="en-IN" dirty="0" smtClean="0"/>
                  <a:t> as well</a:t>
                </a:r>
              </a:p>
              <a:p>
                <a:endParaRPr lang="en-IN" b="1" dirty="0"/>
              </a:p>
              <a:p>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2081107" cy="5300823"/>
              </a:xfrm>
              <a:blipFill>
                <a:blip r:embed="rId2"/>
                <a:stretch>
                  <a:fillRect l="-555" t="-2759" r="-1060" b="-69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35</a:t>
            </a:fld>
            <a:endParaRPr lang="en-US"/>
          </a:p>
        </p:txBody>
      </p:sp>
    </p:spTree>
    <p:extLst>
      <p:ext uri="{BB962C8B-B14F-4D97-AF65-F5344CB8AC3E}">
        <p14:creationId xmlns:p14="http://schemas.microsoft.com/office/powerpoint/2010/main" val="168725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Pseudo Inverse</a:t>
            </a:r>
            <a:endParaRPr lang="en-IN"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3353" y="1111624"/>
                <a:ext cx="11600329" cy="5746376"/>
              </a:xfrm>
            </p:spPr>
            <p:txBody>
              <a:bodyPr>
                <a:normAutofit/>
              </a:bodyPr>
              <a:lstStyle/>
              <a:p>
                <a:r>
                  <a:rPr lang="en-IN" dirty="0" smtClean="0"/>
                  <a:t>Even if a matrix </a:t>
                </a:r>
                <a14:m>
                  <m:oMath xmlns:m="http://schemas.openxmlformats.org/officeDocument/2006/math">
                    <m:r>
                      <a:rPr lang="en-IN" i="1">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𝑈</m:t>
                    </m:r>
                    <m:r>
                      <m:rPr>
                        <m:sty m:val="p"/>
                      </m:rPr>
                      <a:rPr lang="en-IN" b="0" i="0" smtClean="0">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m:t>
                        </m:r>
                      </m:sup>
                    </m:sSup>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r>
                  <a:rPr lang="en-IN" dirty="0"/>
                  <a:t> is not invertible (even if </a:t>
                </a:r>
                <a14:m>
                  <m:oMath xmlns:m="http://schemas.openxmlformats.org/officeDocument/2006/math">
                    <m:r>
                      <a:rPr lang="en-IN" i="1">
                        <a:latin typeface="Cambria Math" panose="02040503050406030204" pitchFamily="18" charset="0"/>
                      </a:rPr>
                      <m:t>𝐴</m:t>
                    </m:r>
                  </m:oMath>
                </a14:m>
                <a:r>
                  <a:rPr lang="en-IN" dirty="0"/>
                  <a:t> is not square), we can still define the Moore-Penrose inverse of </a:t>
                </a:r>
                <a14:m>
                  <m:oMath xmlns:m="http://schemas.openxmlformats.org/officeDocument/2006/math">
                    <m:r>
                      <a:rPr lang="en-IN" i="1">
                        <a:latin typeface="Cambria Math" panose="02040503050406030204" pitchFamily="18" charset="0"/>
                      </a:rPr>
                      <m:t>𝐴</m:t>
                    </m:r>
                  </m:oMath>
                </a14:m>
                <a:r>
                  <a:rPr lang="en-IN" dirty="0" smtClean="0"/>
                  <a:t/>
                </a:r>
                <a:br>
                  <a:rPr lang="en-IN" dirty="0" smtClean="0"/>
                </a:b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𝑉</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Σ</m:t>
                        </m:r>
                      </m:e>
                      <m:sup>
                        <m:r>
                          <a:rPr lang="en-IN" b="0" i="1" smtClean="0">
                            <a:latin typeface="Cambria Math" panose="02040503050406030204" pitchFamily="18" charset="0"/>
                          </a:rPr>
                          <m:t>+</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𝑈</m:t>
                        </m:r>
                      </m:e>
                      <m:sup>
                        <m:r>
                          <a:rPr lang="en-IN" b="0" i="1" smtClean="0">
                            <a:latin typeface="Cambria Math" panose="02040503050406030204" pitchFamily="18" charset="0"/>
                          </a:rPr>
                          <m:t>⊤</m:t>
                        </m:r>
                      </m:sup>
                    </m:sSup>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𝑚</m:t>
                        </m:r>
                      </m:sup>
                    </m:sSup>
                  </m:oMath>
                </a14:m>
                <a:r>
                  <a:rPr lang="en-IN" dirty="0" smtClean="0"/>
                  <a:t/>
                </a:r>
                <a:br>
                  <a:rPr lang="en-IN" dirty="0" smtClean="0"/>
                </a:br>
                <a:r>
                  <a:rPr lang="en-IN" dirty="0" smtClean="0"/>
                  <a:t>if </a:t>
                </a:r>
                <a14:m>
                  <m:oMath xmlns:m="http://schemas.openxmlformats.org/officeDocument/2006/math">
                    <m:r>
                      <m:rPr>
                        <m:sty m:val="p"/>
                      </m:rPr>
                      <a:rPr lang="en-IN">
                        <a:latin typeface="Cambria Math" panose="02040503050406030204" pitchFamily="18" charset="0"/>
                      </a:rPr>
                      <m:t>Σ</m:t>
                    </m:r>
                    <m:r>
                      <a:rPr lang="en-IN">
                        <a:latin typeface="Cambria Math" panose="02040503050406030204" pitchFamily="18" charset="0"/>
                      </a:rPr>
                      <m:t>=</m:t>
                    </m:r>
                    <m:r>
                      <m:rPr>
                        <m:sty m:val="p"/>
                      </m:rPr>
                      <a:rPr lang="en-IN">
                        <a:latin typeface="Cambria Math" panose="02040503050406030204" pitchFamily="18" charset="0"/>
                      </a:rPr>
                      <m:t>diag</m:t>
                    </m:r>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𝜎</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𝜎</m:t>
                        </m:r>
                      </m:e>
                      <m:sub>
                        <m:r>
                          <m:rPr>
                            <m:sty m:val="p"/>
                          </m:rPr>
                          <a:rPr lang="en-IN" b="0" i="0" smtClean="0">
                            <a:latin typeface="Cambria Math" panose="02040503050406030204" pitchFamily="18" charset="0"/>
                          </a:rPr>
                          <m:t>k</m:t>
                        </m:r>
                      </m:sub>
                    </m:sSub>
                    <m:r>
                      <a:rPr lang="en-IN">
                        <a:latin typeface="Cambria Math" panose="02040503050406030204" pitchFamily="18" charset="0"/>
                      </a:rPr>
                      <m:t>)</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𝑚</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𝑛</m:t>
                        </m:r>
                      </m:sup>
                    </m:sSup>
                  </m:oMath>
                </a14:m>
                <a:r>
                  <a:rPr lang="en-IN" dirty="0" smtClean="0"/>
                  <a:t>, where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min</m:t>
                        </m:r>
                      </m:fName>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d>
                      </m:e>
                    </m:func>
                  </m:oMath>
                </a14:m>
                <a:r>
                  <a:rPr lang="en-IN" dirty="0" smtClean="0"/>
                  <a:t> we define </a:t>
                </a:r>
                <a14:m>
                  <m:oMath xmlns:m="http://schemas.openxmlformats.org/officeDocument/2006/math">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b="0" i="1" smtClean="0">
                            <a:latin typeface="Cambria Math" panose="02040503050406030204" pitchFamily="18" charset="0"/>
                          </a:rPr>
                          <m:t>+</m:t>
                        </m:r>
                      </m:sup>
                    </m:sSup>
                    <m:r>
                      <a:rPr lang="en-IN">
                        <a:latin typeface="Cambria Math" panose="02040503050406030204" pitchFamily="18" charset="0"/>
                      </a:rPr>
                      <m:t>=</m:t>
                    </m:r>
                    <m:r>
                      <m:rPr>
                        <m:sty m:val="p"/>
                      </m:rPr>
                      <a:rPr lang="en-IN">
                        <a:latin typeface="Cambria Math" panose="02040503050406030204" pitchFamily="18" charset="0"/>
                      </a:rPr>
                      <m:t>diag</m:t>
                    </m:r>
                    <m:r>
                      <a:rPr lang="en-IN">
                        <a:latin typeface="Cambria Math" panose="02040503050406030204" pitchFamily="18" charset="0"/>
                      </a:rPr>
                      <m:t>(</m:t>
                    </m:r>
                    <m:sSub>
                      <m:sSubPr>
                        <m:ctrlPr>
                          <a:rPr lang="en-IN" i="1">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a:latin typeface="Cambria Math" panose="02040503050406030204" pitchFamily="18" charset="0"/>
                              </a:rPr>
                              <m:t>𝜎</m:t>
                            </m:r>
                          </m:e>
                        </m:acc>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a:latin typeface="Cambria Math" panose="02040503050406030204" pitchFamily="18" charset="0"/>
                              </a:rPr>
                              <m:t>𝜎</m:t>
                            </m:r>
                          </m:e>
                        </m:acc>
                      </m:e>
                      <m:sub>
                        <m:r>
                          <m:rPr>
                            <m:sty m:val="p"/>
                          </m:rPr>
                          <a:rPr lang="en-IN" b="0" i="0" smtClean="0">
                            <a:latin typeface="Cambria Math" panose="02040503050406030204" pitchFamily="18" charset="0"/>
                          </a:rPr>
                          <m:t>k</m:t>
                        </m:r>
                      </m:sub>
                    </m:sSub>
                    <m:r>
                      <a:rPr lang="en-IN">
                        <a:latin typeface="Cambria Math" panose="02040503050406030204" pitchFamily="18" charset="0"/>
                      </a:rPr>
                      <m:t>)</m:t>
                    </m:r>
                  </m:oMath>
                </a14:m>
                <a:r>
                  <a:rPr lang="en-IN" dirty="0"/>
                  <a:t> </a:t>
                </a:r>
                <a14:m>
                  <m:oMath xmlns:m="http://schemas.openxmlformats.org/officeDocument/2006/math">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𝑚</m:t>
                        </m:r>
                      </m:sup>
                    </m:sSup>
                  </m:oMath>
                </a14:m>
                <a:r>
                  <a:rPr lang="en-IN" dirty="0" smtClean="0"/>
                  <a:t> where </a:t>
                </a: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𝜎</m:t>
                            </m:r>
                          </m:e>
                        </m:acc>
                      </m:e>
                      <m:sub>
                        <m:r>
                          <a:rPr lang="en-IN" b="0" i="1" dirty="0" smtClean="0">
                            <a:latin typeface="Cambria Math" panose="02040503050406030204" pitchFamily="18" charset="0"/>
                          </a:rPr>
                          <m:t>𝑖</m:t>
                        </m:r>
                      </m:sub>
                    </m:sSub>
                    <m:r>
                      <a:rPr lang="en-IN" b="0" i="1" dirty="0" smtClean="0">
                        <a:latin typeface="Cambria Math" panose="02040503050406030204" pitchFamily="18" charset="0"/>
                      </a:rPr>
                      <m:t>=1/</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𝜎</m:t>
                        </m:r>
                      </m:e>
                      <m:sub>
                        <m:r>
                          <a:rPr lang="en-IN" b="0" i="1" dirty="0" smtClean="0">
                            <a:latin typeface="Cambria Math" panose="02040503050406030204" pitchFamily="18" charset="0"/>
                          </a:rPr>
                          <m:t>𝑖</m:t>
                        </m:r>
                      </m:sub>
                    </m:sSub>
                  </m:oMath>
                </a14:m>
                <a:r>
                  <a:rPr lang="en-IN" dirty="0" smtClean="0"/>
                  <a:t> if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𝑖</m:t>
                        </m:r>
                      </m:sub>
                    </m:sSub>
                    <m:r>
                      <a:rPr lang="en-IN" b="0" i="1" smtClean="0">
                        <a:latin typeface="Cambria Math" panose="02040503050406030204" pitchFamily="18" charset="0"/>
                      </a:rPr>
                      <m:t>&gt;0</m:t>
                    </m:r>
                  </m:oMath>
                </a14:m>
                <a:r>
                  <a:rPr lang="en-IN" dirty="0" smtClean="0"/>
                  <a:t> else </a:t>
                </a:r>
                <a14:m>
                  <m:oMath xmlns:m="http://schemas.openxmlformats.org/officeDocument/2006/math">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𝜎</m:t>
                            </m:r>
                          </m:e>
                        </m:acc>
                      </m:e>
                      <m:sub>
                        <m:r>
                          <a:rPr lang="en-IN" i="1" dirty="0">
                            <a:latin typeface="Cambria Math" panose="02040503050406030204" pitchFamily="18" charset="0"/>
                          </a:rPr>
                          <m:t>𝑖</m:t>
                        </m:r>
                      </m:sub>
                    </m:sSub>
                    <m:r>
                      <a:rPr lang="en-IN" i="1" dirty="0">
                        <a:latin typeface="Cambria Math" panose="02040503050406030204" pitchFamily="18" charset="0"/>
                      </a:rPr>
                      <m:t>=</m:t>
                    </m:r>
                    <m:r>
                      <a:rPr lang="en-IN" b="0" i="1" dirty="0" smtClean="0">
                        <a:latin typeface="Cambria Math" panose="02040503050406030204" pitchFamily="18" charset="0"/>
                      </a:rPr>
                      <m:t>0</m:t>
                    </m:r>
                  </m:oMath>
                </a14:m>
                <a:endParaRPr lang="en-IN" dirty="0" smtClean="0"/>
              </a:p>
              <a:p>
                <a:r>
                  <a:rPr lang="en-IN" dirty="0" smtClean="0"/>
                  <a:t>The pseudo inverse satisfies a few nice properties</a:t>
                </a:r>
              </a:p>
              <a:p>
                <a:pPr lvl="2"/>
                <a:r>
                  <a:rPr lang="en-IN" dirty="0" smtClean="0"/>
                  <a:t>If </a:t>
                </a:r>
                <a14:m>
                  <m:oMath xmlns:m="http://schemas.openxmlformats.org/officeDocument/2006/math">
                    <m:r>
                      <a:rPr lang="en-IN" b="0" i="1" smtClean="0">
                        <a:latin typeface="Cambria Math" panose="02040503050406030204" pitchFamily="18" charset="0"/>
                      </a:rPr>
                      <m:t>𝐴</m:t>
                    </m:r>
                  </m:oMath>
                </a14:m>
                <a:r>
                  <a:rPr lang="en-IN" dirty="0" smtClean="0"/>
                  <a:t> is indeed invertible then </a:t>
                </a:r>
                <a14:m>
                  <m:oMath xmlns:m="http://schemas.openxmlformats.org/officeDocument/2006/math">
                    <m:sSup>
                      <m:sSupPr>
                        <m:ctrlPr>
                          <a:rPr lang="en-IN" i="1">
                            <a:latin typeface="Cambria Math" panose="02040503050406030204" pitchFamily="18" charset="0"/>
                          </a:rPr>
                        </m:ctrlPr>
                      </m:sSupPr>
                      <m:e>
                        <m:r>
                          <a:rPr lang="en-IN">
                            <a:latin typeface="Cambria Math" panose="02040503050406030204" pitchFamily="18" charset="0"/>
                          </a:rPr>
                          <m:t>𝐴</m:t>
                        </m:r>
                      </m:e>
                      <m:sup>
                        <m:r>
                          <a:rPr lang="en-IN" b="0" i="1" smtClean="0">
                            <a:latin typeface="Cambria Math" panose="02040503050406030204" pitchFamily="18" charset="0"/>
                          </a:rPr>
                          <m:t>+</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−1</m:t>
                        </m:r>
                      </m:sup>
                    </m:sSup>
                  </m:oMath>
                </a14:m>
                <a:endParaRPr lang="en-IN" dirty="0" smtClean="0"/>
              </a:p>
              <a:p>
                <a:pPr lvl="2"/>
                <a:r>
                  <a:rPr lang="en-IN" dirty="0" smtClean="0"/>
                  <a:t>If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𝐚</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𝐚</m:t>
                            </m:r>
                          </m:e>
                          <m:sup>
                            <m:r>
                              <a:rPr lang="en-IN" b="0" i="1" smtClean="0">
                                <a:latin typeface="Cambria Math" panose="02040503050406030204" pitchFamily="18" charset="0"/>
                              </a:rPr>
                              <m:t>𝑛</m:t>
                            </m:r>
                          </m:sup>
                        </m:sSup>
                      </m:e>
                    </m:d>
                  </m:oMath>
                </a14:m>
                <a:r>
                  <a:rPr lang="en-IN" dirty="0" smtClean="0"/>
                  <a:t> with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𝐚</m:t>
                        </m:r>
                      </m:e>
                      <m:sup>
                        <m:r>
                          <a:rPr lang="en-IN" b="0" i="1" smtClean="0">
                            <a:latin typeface="Cambria Math" panose="02040503050406030204" pitchFamily="18" charset="0"/>
                          </a:rPr>
                          <m:t>𝑗</m:t>
                        </m:r>
                      </m:sup>
                    </m:sSup>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𝑚</m:t>
                        </m:r>
                      </m:sup>
                    </m:sSup>
                  </m:oMath>
                </a14:m>
                <a:r>
                  <a:rPr lang="en-IN" dirty="0" smtClean="0"/>
                  <a:t>, then </a:t>
                </a:r>
                <a14:m>
                  <m:oMath xmlns:m="http://schemas.openxmlformats.org/officeDocument/2006/math">
                    <m:r>
                      <a:rPr lang="en-IN" b="0" i="1" smtClean="0">
                        <a:latin typeface="Cambria Math" panose="02040503050406030204" pitchFamily="18" charset="0"/>
                      </a:rPr>
                      <m:t>𝐴</m:t>
                    </m:r>
                    <m:sSup>
                      <m:sSupPr>
                        <m:ctrlPr>
                          <a:rPr lang="en-IN" i="1">
                            <a:latin typeface="Cambria Math" panose="02040503050406030204" pitchFamily="18" charset="0"/>
                          </a:rPr>
                        </m:ctrlPr>
                      </m:sSupPr>
                      <m:e>
                        <m:r>
                          <a:rPr lang="en-IN">
                            <a:latin typeface="Cambria Math" panose="02040503050406030204" pitchFamily="18" charset="0"/>
                          </a:rPr>
                          <m:t>𝐴</m:t>
                        </m:r>
                      </m:e>
                      <m:sup>
                        <m:r>
                          <a:rPr lang="en-IN" b="0" i="1" smtClean="0">
                            <a:latin typeface="Cambria Math" panose="02040503050406030204" pitchFamily="18" charset="0"/>
                          </a:rPr>
                          <m:t>+</m:t>
                        </m:r>
                      </m:sup>
                    </m:sSup>
                    <m:sSup>
                      <m:sSupPr>
                        <m:ctrlPr>
                          <a:rPr lang="en-IN" i="1">
                            <a:latin typeface="Cambria Math" panose="02040503050406030204" pitchFamily="18" charset="0"/>
                          </a:rPr>
                        </m:ctrlPr>
                      </m:sSupPr>
                      <m:e>
                        <m:r>
                          <a:rPr lang="en-IN" b="1" i="0">
                            <a:latin typeface="Cambria Math" panose="02040503050406030204" pitchFamily="18" charset="0"/>
                          </a:rPr>
                          <m:t>𝐚</m:t>
                        </m:r>
                      </m:e>
                      <m:sup>
                        <m:r>
                          <a:rPr lang="en-IN">
                            <a:latin typeface="Cambria Math" panose="02040503050406030204" pitchFamily="18" charset="0"/>
                          </a:rPr>
                          <m:t>𝑗</m:t>
                        </m:r>
                      </m:sup>
                    </m:sSup>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b="1" i="0">
                            <a:latin typeface="Cambria Math" panose="02040503050406030204" pitchFamily="18" charset="0"/>
                          </a:rPr>
                          <m:t>𝐚</m:t>
                        </m:r>
                      </m:e>
                      <m:sup>
                        <m:r>
                          <a:rPr lang="en-IN">
                            <a:latin typeface="Cambria Math" panose="02040503050406030204" pitchFamily="18" charset="0"/>
                          </a:rPr>
                          <m:t>𝑗</m:t>
                        </m:r>
                      </m:sup>
                    </m:sSup>
                  </m:oMath>
                </a14:m>
                <a:r>
                  <a:rPr lang="en-IN" dirty="0" smtClean="0"/>
                  <a:t> i.e. </a:t>
                </a:r>
                <a14:m>
                  <m:oMath xmlns:m="http://schemas.openxmlformats.org/officeDocument/2006/math">
                    <m:r>
                      <a:rPr lang="en-IN">
                        <a:latin typeface="Cambria Math" panose="02040503050406030204" pitchFamily="18" charset="0"/>
                      </a:rPr>
                      <m:t>𝐴</m:t>
                    </m:r>
                    <m:sSup>
                      <m:sSupPr>
                        <m:ctrlPr>
                          <a:rPr lang="en-IN" i="1">
                            <a:latin typeface="Cambria Math" panose="02040503050406030204" pitchFamily="18" charset="0"/>
                          </a:rPr>
                        </m:ctrlPr>
                      </m:sSupPr>
                      <m:e>
                        <m:r>
                          <a:rPr lang="en-IN">
                            <a:latin typeface="Cambria Math" panose="02040503050406030204" pitchFamily="18" charset="0"/>
                          </a:rPr>
                          <m:t>𝐴</m:t>
                        </m:r>
                      </m:e>
                      <m:sup>
                        <m:r>
                          <a:rPr lang="en-IN" b="0" i="1" smtClean="0">
                            <a:latin typeface="Cambria Math" panose="02040503050406030204" pitchFamily="18" charset="0"/>
                          </a:rPr>
                          <m:t>+</m:t>
                        </m:r>
                      </m:sup>
                    </m:sSup>
                  </m:oMath>
                </a14:m>
                <a:r>
                  <a:rPr lang="en-IN" dirty="0" smtClean="0"/>
                  <a:t> acts as identity for columns of </a:t>
                </a:r>
                <a14:m>
                  <m:oMath xmlns:m="http://schemas.openxmlformats.org/officeDocument/2006/math">
                    <m:r>
                      <a:rPr lang="en-IN" b="0" i="1" smtClean="0">
                        <a:latin typeface="Cambria Math" panose="02040503050406030204" pitchFamily="18" charset="0"/>
                      </a:rPr>
                      <m:t>𝐴</m:t>
                    </m:r>
                  </m:oMath>
                </a14:m>
                <a:r>
                  <a:rPr lang="en-IN" dirty="0" smtClean="0"/>
                  <a:t>. This means that </a:t>
                </a:r>
                <a14:m>
                  <m:oMath xmlns:m="http://schemas.openxmlformats.org/officeDocument/2006/math">
                    <m:r>
                      <a:rPr lang="en-IN" b="0" i="1" smtClean="0">
                        <a:latin typeface="Cambria Math" panose="02040503050406030204" pitchFamily="18" charset="0"/>
                      </a:rPr>
                      <m:t>𝐴</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m:t>
                        </m:r>
                      </m:sup>
                    </m:sSup>
                    <m:r>
                      <a:rPr lang="en-IN" b="0" i="1" smtClean="0">
                        <a:latin typeface="Cambria Math" panose="02040503050406030204" pitchFamily="18" charset="0"/>
                      </a:rPr>
                      <m:t>𝐴</m:t>
                    </m:r>
                    <m:r>
                      <a:rPr lang="en-IN" b="1" i="0" smtClean="0">
                        <a:latin typeface="Cambria Math" panose="02040503050406030204" pitchFamily="18" charset="0"/>
                      </a:rPr>
                      <m:t>𝐳</m:t>
                    </m:r>
                    <m:r>
                      <a:rPr lang="en-IN" b="0" i="1" smtClean="0">
                        <a:latin typeface="Cambria Math" panose="02040503050406030204" pitchFamily="18" charset="0"/>
                      </a:rPr>
                      <m:t>=</m:t>
                    </m:r>
                    <m:r>
                      <a:rPr lang="en-IN" b="0" i="1" smtClean="0">
                        <a:latin typeface="Cambria Math" panose="02040503050406030204" pitchFamily="18" charset="0"/>
                      </a:rPr>
                      <m:t>𝐴</m:t>
                    </m:r>
                    <m:r>
                      <a:rPr lang="en-IN" b="1" i="0" smtClean="0">
                        <a:latin typeface="Cambria Math" panose="02040503050406030204" pitchFamily="18" charset="0"/>
                      </a:rPr>
                      <m:t>𝐳</m:t>
                    </m:r>
                  </m:oMath>
                </a14:m>
                <a:r>
                  <a:rPr lang="en-IN" dirty="0" smtClean="0"/>
                  <a:t> for all </a:t>
                </a:r>
                <a14:m>
                  <m:oMath xmlns:m="http://schemas.openxmlformats.org/officeDocument/2006/math">
                    <m:r>
                      <a:rPr lang="en-IN" b="1" i="0" smtClean="0">
                        <a:latin typeface="Cambria Math" panose="02040503050406030204" pitchFamily="18" charset="0"/>
                      </a:rPr>
                      <m:t>𝐳</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sup>
                    </m:sSup>
                  </m:oMath>
                </a14:m>
                <a:r>
                  <a:rPr lang="en-IN" dirty="0" smtClean="0"/>
                  <a:t>. However this means that if </a:t>
                </a:r>
                <a14:m>
                  <m:oMath xmlns:m="http://schemas.openxmlformats.org/officeDocument/2006/math">
                    <m:r>
                      <a:rPr lang="en-IN" b="1" i="0" smtClean="0">
                        <a:latin typeface="Cambria Math" panose="02040503050406030204" pitchFamily="18" charset="0"/>
                      </a:rPr>
                      <m:t>𝐮</m:t>
                    </m:r>
                    <m:r>
                      <a:rPr lang="en-IN" b="1" i="0" smtClean="0">
                        <a:latin typeface="Cambria Math" panose="02040503050406030204" pitchFamily="18" charset="0"/>
                      </a:rPr>
                      <m:t>=</m:t>
                    </m:r>
                    <m:r>
                      <a:rPr lang="en-IN">
                        <a:latin typeface="Cambria Math" panose="02040503050406030204" pitchFamily="18" charset="0"/>
                      </a:rPr>
                      <m:t>𝐴</m:t>
                    </m:r>
                    <m:r>
                      <a:rPr lang="en-IN" b="1" i="0">
                        <a:latin typeface="Cambria Math" panose="02040503050406030204" pitchFamily="18" charset="0"/>
                      </a:rPr>
                      <m:t>𝐳</m:t>
                    </m:r>
                  </m:oMath>
                </a14:m>
                <a:r>
                  <a:rPr lang="en-IN" i="0" dirty="0" smtClean="0"/>
                  <a:t>, then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m:t>
                        </m:r>
                      </m:sup>
                    </m:sSup>
                    <m:r>
                      <a:rPr lang="en-IN" b="1" i="0" smtClean="0">
                        <a:latin typeface="Cambria Math" panose="02040503050406030204" pitchFamily="18" charset="0"/>
                      </a:rPr>
                      <m:t>𝐮</m:t>
                    </m:r>
                  </m:oMath>
                </a14:m>
                <a:r>
                  <a:rPr lang="en-IN" i="0" dirty="0" smtClean="0"/>
                  <a:t> is a vector </a:t>
                </a:r>
                <a14:m>
                  <m:oMath xmlns:m="http://schemas.openxmlformats.org/officeDocument/2006/math">
                    <m:r>
                      <a:rPr lang="en-IN" b="1" i="0" smtClean="0">
                        <a:latin typeface="Cambria Math" panose="02040503050406030204" pitchFamily="18" charset="0"/>
                      </a:rPr>
                      <m:t>𝐯</m:t>
                    </m:r>
                  </m:oMath>
                </a14:m>
                <a:r>
                  <a:rPr lang="en-IN" i="0" dirty="0" smtClean="0"/>
                  <a:t> such that </a:t>
                </a:r>
                <a14:m>
                  <m:oMath xmlns:m="http://schemas.openxmlformats.org/officeDocument/2006/math">
                    <m:r>
                      <a:rPr lang="en-IN">
                        <a:latin typeface="Cambria Math" panose="02040503050406030204" pitchFamily="18" charset="0"/>
                      </a:rPr>
                      <m:t>𝐴</m:t>
                    </m:r>
                    <m:r>
                      <a:rPr lang="en-IN" b="1" i="0" smtClean="0">
                        <a:latin typeface="Cambria Math" panose="02040503050406030204" pitchFamily="18" charset="0"/>
                      </a:rPr>
                      <m:t>𝐯</m:t>
                    </m:r>
                    <m:r>
                      <a:rPr lang="en-IN" b="0" i="1" smtClean="0">
                        <a:latin typeface="Cambria Math" panose="02040503050406030204" pitchFamily="18" charset="0"/>
                      </a:rPr>
                      <m:t>=</m:t>
                    </m:r>
                    <m:r>
                      <a:rPr lang="en-IN" b="1" i="0">
                        <a:latin typeface="Cambria Math" panose="02040503050406030204" pitchFamily="18" charset="0"/>
                      </a:rPr>
                      <m:t>𝐮</m:t>
                    </m:r>
                    <m:r>
                      <a:rPr lang="en-IN" b="1" i="0" smtClean="0">
                        <a:latin typeface="Cambria Math" panose="02040503050406030204" pitchFamily="18" charset="0"/>
                      </a:rPr>
                      <m:t>=</m:t>
                    </m:r>
                    <m:r>
                      <a:rPr lang="en-IN">
                        <a:latin typeface="Cambria Math" panose="02040503050406030204" pitchFamily="18" charset="0"/>
                      </a:rPr>
                      <m:t>𝐴</m:t>
                    </m:r>
                    <m:r>
                      <a:rPr lang="en-IN" b="1" i="0">
                        <a:latin typeface="Cambria Math" panose="02040503050406030204" pitchFamily="18" charset="0"/>
                      </a:rPr>
                      <m:t>𝐳</m:t>
                    </m:r>
                  </m:oMath>
                </a14:m>
                <a:r>
                  <a:rPr lang="en-IN" i="0" dirty="0" smtClean="0"/>
                  <a:t>. Thus,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m:t>
                        </m:r>
                      </m:sup>
                    </m:sSup>
                  </m:oMath>
                </a14:m>
                <a:r>
                  <a:rPr lang="en-IN" i="0" dirty="0" smtClean="0"/>
                  <a:t> does invert the map of </a:t>
                </a:r>
                <a14:m>
                  <m:oMath xmlns:m="http://schemas.openxmlformats.org/officeDocument/2006/math">
                    <m:r>
                      <a:rPr lang="en-IN" b="0" i="1" smtClean="0">
                        <a:latin typeface="Cambria Math" panose="02040503050406030204" pitchFamily="18" charset="0"/>
                      </a:rPr>
                      <m:t>𝐴</m:t>
                    </m:r>
                  </m:oMath>
                </a14:m>
                <a:r>
                  <a:rPr lang="en-IN" i="0" dirty="0" smtClean="0"/>
                  <a:t> by sending a valid output </a:t>
                </a:r>
                <a14:m>
                  <m:oMath xmlns:m="http://schemas.openxmlformats.org/officeDocument/2006/math">
                    <m:r>
                      <a:rPr lang="en-IN" b="1" i="0">
                        <a:latin typeface="Cambria Math" panose="02040503050406030204" pitchFamily="18" charset="0"/>
                      </a:rPr>
                      <m:t>𝐮</m:t>
                    </m:r>
                  </m:oMath>
                </a14:m>
                <a:r>
                  <a:rPr lang="en-IN" i="0" dirty="0" smtClean="0"/>
                  <a:t> of the map </a:t>
                </a:r>
                <a14:m>
                  <m:oMath xmlns:m="http://schemas.openxmlformats.org/officeDocument/2006/math">
                    <m:r>
                      <a:rPr lang="en-IN" b="0" i="1" smtClean="0">
                        <a:latin typeface="Cambria Math" panose="02040503050406030204" pitchFamily="18" charset="0"/>
                      </a:rPr>
                      <m:t>𝐴</m:t>
                    </m:r>
                  </m:oMath>
                </a14:m>
                <a:r>
                  <a:rPr lang="en-IN" i="0" dirty="0" smtClean="0"/>
                  <a:t> to an input </a:t>
                </a:r>
                <a14:m>
                  <m:oMath xmlns:m="http://schemas.openxmlformats.org/officeDocument/2006/math">
                    <m:r>
                      <a:rPr lang="en-IN" b="1" i="0" smtClean="0">
                        <a:latin typeface="Cambria Math" panose="02040503050406030204" pitchFamily="18" charset="0"/>
                      </a:rPr>
                      <m:t>𝐯</m:t>
                    </m:r>
                  </m:oMath>
                </a14:m>
                <a:r>
                  <a:rPr lang="en-IN" b="1" i="0" dirty="0" smtClean="0"/>
                  <a:t> </a:t>
                </a:r>
                <a:r>
                  <a:rPr lang="en-IN" i="0" dirty="0" smtClean="0"/>
                  <a:t>which does indeed generate that very output with that map.</a:t>
                </a:r>
              </a:p>
              <a:p>
                <a:pPr lvl="2"/>
                <a:r>
                  <a:rPr lang="en-IN" i="0" dirty="0" smtClean="0"/>
                  <a:t>Can be shown that </a:t>
                </a:r>
                <a14:m>
                  <m:oMath xmlns:m="http://schemas.openxmlformats.org/officeDocument/2006/math">
                    <m:r>
                      <a:rPr lang="en-IN" b="1" i="0" smtClean="0">
                        <a:latin typeface="Cambria Math" panose="02040503050406030204" pitchFamily="18" charset="0"/>
                      </a:rPr>
                      <m:t>𝐯</m:t>
                    </m:r>
                  </m:oMath>
                </a14:m>
                <a:r>
                  <a:rPr lang="en-IN" i="0" dirty="0" smtClean="0"/>
                  <a:t> is the vector with smallest L2 norm </a:t>
                </a:r>
                <a:r>
                  <a:rPr lang="en-IN" i="0" dirty="0" err="1" smtClean="0"/>
                  <a:t>s.t.</a:t>
                </a:r>
                <a:r>
                  <a:rPr lang="en-IN" i="0" dirty="0" smtClean="0"/>
                  <a:t> </a:t>
                </a:r>
                <a14:m>
                  <m:oMath xmlns:m="http://schemas.openxmlformats.org/officeDocument/2006/math">
                    <m:r>
                      <a:rPr lang="en-IN">
                        <a:latin typeface="Cambria Math" panose="02040503050406030204" pitchFamily="18" charset="0"/>
                      </a:rPr>
                      <m:t>𝐴</m:t>
                    </m:r>
                    <m:r>
                      <a:rPr lang="en-IN" b="1" i="0">
                        <a:latin typeface="Cambria Math" panose="02040503050406030204" pitchFamily="18" charset="0"/>
                      </a:rPr>
                      <m:t>𝐯</m:t>
                    </m:r>
                    <m:r>
                      <a:rPr lang="en-IN">
                        <a:latin typeface="Cambria Math" panose="02040503050406030204" pitchFamily="18" charset="0"/>
                      </a:rPr>
                      <m:t>=</m:t>
                    </m:r>
                    <m:r>
                      <a:rPr lang="en-IN" b="1" i="0">
                        <a:latin typeface="Cambria Math" panose="02040503050406030204" pitchFamily="18" charset="0"/>
                      </a:rPr>
                      <m:t>𝐮</m:t>
                    </m:r>
                  </m:oMath>
                </a14:m>
                <a:endParaRPr lang="en-IN" i="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3353" y="1111624"/>
                <a:ext cx="11600329" cy="5746376"/>
              </a:xfrm>
              <a:blipFill>
                <a:blip r:embed="rId2"/>
                <a:stretch>
                  <a:fillRect l="-578" t="-2545" r="-147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36</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0072" y="125740"/>
            <a:ext cx="1740936" cy="174093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5059017" y="234580"/>
                <a:ext cx="5590936" cy="1523255"/>
              </a:xfrm>
              <a:prstGeom prst="wedgeRectCallout">
                <a:avLst>
                  <a:gd name="adj1" fmla="val 64616"/>
                  <a:gd name="adj2" fmla="val 2132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Indeed, the pseudo inverse always gives us the “least squares” solution. If </a:t>
                </a:r>
                <a14:m>
                  <m:oMath xmlns:m="http://schemas.openxmlformats.org/officeDocument/2006/math">
                    <m:r>
                      <a:rPr lang="en-IN" sz="2400" b="1">
                        <a:solidFill>
                          <a:schemeClr val="tx1"/>
                        </a:solidFill>
                        <a:latin typeface="Cambria Math" panose="02040503050406030204" pitchFamily="18" charset="0"/>
                      </a:rPr>
                      <m:t>𝐮</m:t>
                    </m:r>
                    <m:r>
                      <a:rPr lang="en-IN" sz="2400" b="1">
                        <a:solidFill>
                          <a:schemeClr val="tx1"/>
                        </a:solidFill>
                        <a:latin typeface="Cambria Math" panose="02040503050406030204" pitchFamily="18" charset="0"/>
                      </a:rPr>
                      <m:t>=</m:t>
                    </m:r>
                    <m:r>
                      <a:rPr lang="en-IN" sz="2400">
                        <a:solidFill>
                          <a:schemeClr val="tx1"/>
                        </a:solidFill>
                        <a:latin typeface="Cambria Math" panose="02040503050406030204" pitchFamily="18" charset="0"/>
                      </a:rPr>
                      <m:t>𝐴</m:t>
                    </m:r>
                    <m:r>
                      <a:rPr lang="en-IN" sz="2400" b="1">
                        <a:solidFill>
                          <a:schemeClr val="tx1"/>
                        </a:solidFill>
                        <a:latin typeface="Cambria Math" panose="02040503050406030204" pitchFamily="18" charset="0"/>
                      </a:rPr>
                      <m:t>𝐳</m:t>
                    </m:r>
                  </m:oMath>
                </a14:m>
                <a:r>
                  <a:rPr lang="en-IN" sz="2400" dirty="0" smtClean="0">
                    <a:solidFill>
                      <a:schemeClr val="tx1"/>
                    </a:solidFill>
                    <a:latin typeface="+mj-lt"/>
                  </a:rPr>
                  <a:t>, then</a:t>
                </a:r>
                <a:br>
                  <a:rPr lang="en-IN" sz="2400" dirty="0" smtClean="0">
                    <a:solidFill>
                      <a:schemeClr val="tx1"/>
                    </a:solidFill>
                    <a:latin typeface="+mj-lt"/>
                  </a:rPr>
                </a:br>
                <a14:m>
                  <m:oMathPara xmlns:m="http://schemas.openxmlformats.org/officeDocument/2006/math">
                    <m:oMathParaPr>
                      <m:jc m:val="centerGroup"/>
                    </m:oMathParaPr>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𝐴</m:t>
                          </m:r>
                        </m:e>
                        <m:sup>
                          <m:r>
                            <a:rPr lang="en-IN" sz="2400" b="0" i="1" smtClean="0">
                              <a:solidFill>
                                <a:schemeClr val="tx1"/>
                              </a:solidFill>
                              <a:latin typeface="Cambria Math" panose="02040503050406030204" pitchFamily="18" charset="0"/>
                            </a:rPr>
                            <m:t>+</m:t>
                          </m:r>
                        </m:sup>
                      </m:sSup>
                      <m:r>
                        <a:rPr lang="en-IN" sz="2400" b="1">
                          <a:solidFill>
                            <a:schemeClr val="tx1"/>
                          </a:solidFill>
                          <a:latin typeface="Cambria Math" panose="02040503050406030204" pitchFamily="18" charset="0"/>
                        </a:rPr>
                        <m:t>𝐮</m:t>
                      </m:r>
                      <m:r>
                        <a:rPr lang="en-IN" sz="2400" b="0" i="0" smtClean="0">
                          <a:solidFill>
                            <a:schemeClr val="tx1"/>
                          </a:solidFill>
                          <a:latin typeface="Cambria Math" panose="02040503050406030204" pitchFamily="18" charset="0"/>
                        </a:rPr>
                        <m:t>=</m:t>
                      </m:r>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arg</m:t>
                          </m:r>
                        </m:fName>
                        <m:e>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min</m:t>
                              </m:r>
                            </m:fName>
                            <m:e>
                              <m:r>
                                <a:rPr lang="en-IN" sz="2400" b="0" i="1" smtClean="0">
                                  <a:solidFill>
                                    <a:schemeClr val="tx1"/>
                                  </a:solidFill>
                                  <a:latin typeface="Cambria Math" panose="02040503050406030204" pitchFamily="18" charset="0"/>
                                </a:rPr>
                                <m:t> </m:t>
                              </m:r>
                              <m:sSubSup>
                                <m:sSubSupPr>
                                  <m:ctrlPr>
                                    <a:rPr lang="en-IN" sz="2400" b="0" i="1" smtClean="0">
                                      <a:solidFill>
                                        <a:schemeClr val="tx1"/>
                                      </a:solidFill>
                                      <a:latin typeface="Cambria Math" panose="02040503050406030204" pitchFamily="18" charset="0"/>
                                    </a:rPr>
                                  </m:ctrlPr>
                                </m:sSubSupPr>
                                <m:e>
                                  <m:d>
                                    <m:dPr>
                                      <m:begChr m:val="‖"/>
                                      <m:endChr m:val="‖"/>
                                      <m:ctrlPr>
                                        <a:rPr lang="en-IN" sz="2400" b="0" i="1" smtClean="0">
                                          <a:solidFill>
                                            <a:schemeClr val="tx1"/>
                                          </a:solidFill>
                                          <a:latin typeface="Cambria Math" panose="02040503050406030204" pitchFamily="18" charset="0"/>
                                        </a:rPr>
                                      </m:ctrlPr>
                                    </m:dPr>
                                    <m:e>
                                      <m:r>
                                        <a:rPr lang="en-IN" sz="2400" b="1" i="0" smtClean="0">
                                          <a:solidFill>
                                            <a:schemeClr val="tx1"/>
                                          </a:solidFill>
                                          <a:latin typeface="Cambria Math" panose="02040503050406030204" pitchFamily="18" charset="0"/>
                                        </a:rPr>
                                        <m:t>𝐱</m:t>
                                      </m:r>
                                    </m:e>
                                  </m:d>
                                </m:e>
                                <m:sub>
                                  <m:r>
                                    <a:rPr lang="en-IN" sz="2400" b="0" i="1" smtClean="0">
                                      <a:solidFill>
                                        <a:schemeClr val="tx1"/>
                                      </a:solidFill>
                                      <a:latin typeface="Cambria Math" panose="02040503050406030204" pitchFamily="18" charset="0"/>
                                    </a:rPr>
                                    <m:t>2</m:t>
                                  </m:r>
                                </m:sub>
                                <m:sup>
                                  <m:r>
                                    <a:rPr lang="en-IN" sz="2400" b="0" i="1" smtClean="0">
                                      <a:solidFill>
                                        <a:schemeClr val="tx1"/>
                                      </a:solidFill>
                                      <a:latin typeface="Cambria Math" panose="02040503050406030204" pitchFamily="18" charset="0"/>
                                    </a:rPr>
                                    <m:t>2</m:t>
                                  </m:r>
                                </m:sup>
                              </m:sSubSup>
                            </m:e>
                          </m:func>
                        </m:e>
                      </m:func>
                      <m:r>
                        <a:rPr lang="en-IN" sz="2400" b="0" i="1" smtClean="0">
                          <a:solidFill>
                            <a:schemeClr val="tx1"/>
                          </a:solidFill>
                          <a:latin typeface="Cambria Math" panose="02040503050406030204" pitchFamily="18" charset="0"/>
                        </a:rPr>
                        <m:t> </m:t>
                      </m:r>
                      <m:r>
                        <m:rPr>
                          <m:sty m:val="p"/>
                        </m:rPr>
                        <a:rPr lang="en-IN" sz="2400" b="0" i="0" smtClean="0">
                          <a:solidFill>
                            <a:schemeClr val="tx1"/>
                          </a:solidFill>
                          <a:latin typeface="Cambria Math" panose="02040503050406030204" pitchFamily="18" charset="0"/>
                        </a:rPr>
                        <m:t>s</m:t>
                      </m:r>
                      <m:r>
                        <a:rPr lang="en-IN" sz="2400" b="0" i="0"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t</m:t>
                      </m:r>
                      <m:r>
                        <a:rPr lang="en-IN" sz="2400" b="0" i="0" smtClean="0">
                          <a:solidFill>
                            <a:schemeClr val="tx1"/>
                          </a:solidFill>
                          <a:latin typeface="Cambria Math" panose="02040503050406030204" pitchFamily="18" charset="0"/>
                        </a:rPr>
                        <m:t>. </m:t>
                      </m:r>
                      <m:r>
                        <a:rPr lang="en-IN" sz="2400" b="0" i="1" smtClean="0">
                          <a:solidFill>
                            <a:schemeClr val="tx1"/>
                          </a:solidFill>
                          <a:latin typeface="Cambria Math" panose="02040503050406030204" pitchFamily="18" charset="0"/>
                        </a:rPr>
                        <m:t>𝐴</m:t>
                      </m:r>
                      <m:r>
                        <a:rPr lang="en-IN" sz="2400" b="1" i="0" smtClean="0">
                          <a:solidFill>
                            <a:schemeClr val="tx1"/>
                          </a:solidFill>
                          <a:latin typeface="Cambria Math" panose="02040503050406030204" pitchFamily="18" charset="0"/>
                        </a:rPr>
                        <m:t>𝐱</m:t>
                      </m:r>
                      <m:r>
                        <a:rPr lang="en-IN" sz="2400" b="0" i="1" smtClean="0">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𝐮</m:t>
                      </m:r>
                    </m:oMath>
                  </m:oMathPara>
                </a14:m>
                <a:endParaRPr lang="en-IN" sz="2400" b="1" dirty="0" smtClean="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5059017" y="234580"/>
                <a:ext cx="5590936" cy="1523255"/>
              </a:xfrm>
              <a:prstGeom prst="wedgeRectCallout">
                <a:avLst>
                  <a:gd name="adj1" fmla="val 64616"/>
                  <a:gd name="adj2" fmla="val 21327"/>
                </a:avLst>
              </a:prstGeom>
              <a:blipFill>
                <a:blip r:embed="rId4"/>
                <a:stretch>
                  <a:fillRect l="-1040"/>
                </a:stretch>
              </a:blipFill>
              <a:ln w="38100">
                <a:solidFill>
                  <a:schemeClr val="accent1"/>
                </a:solidFill>
              </a:ln>
            </p:spPr>
            <p:txBody>
              <a:bodyPr/>
              <a:lstStyle/>
              <a:p>
                <a:r>
                  <a:rPr lang="en-IN">
                    <a:noFill/>
                  </a:rPr>
                  <a:t> </a:t>
                </a:r>
              </a:p>
            </p:txBody>
          </p:sp>
        </mc:Fallback>
      </mc:AlternateContent>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80072" y="1975516"/>
            <a:ext cx="1740938" cy="1740938"/>
          </a:xfrm>
          <a:prstGeom prst="rect">
            <a:avLst/>
          </a:prstGeom>
        </p:spPr>
      </p:pic>
      <p:sp>
        <p:nvSpPr>
          <p:cNvPr id="8" name="Rectangular Callout 7"/>
          <p:cNvSpPr/>
          <p:nvPr/>
        </p:nvSpPr>
        <p:spPr>
          <a:xfrm>
            <a:off x="5059016" y="1959814"/>
            <a:ext cx="5798955" cy="1085071"/>
          </a:xfrm>
          <a:prstGeom prst="wedgeRectCallout">
            <a:avLst>
              <a:gd name="adj1" fmla="val 58996"/>
              <a:gd name="adj2" fmla="val 5655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lnSpc>
                <a:spcPct val="85000"/>
              </a:lnSpc>
              <a:spcBef>
                <a:spcPts val="600"/>
              </a:spcBef>
            </a:pPr>
            <a:r>
              <a:rPr lang="en-IN" sz="2400" dirty="0" smtClean="0">
                <a:solidFill>
                  <a:prstClr val="black">
                    <a:lumMod val="85000"/>
                    <a:lumOff val="15000"/>
                  </a:prstClr>
                </a:solidFill>
                <a:latin typeface="Calibri Light" panose="020F0302020204030204" pitchFamily="34" charset="0"/>
                <a:cs typeface="Calibri Light" panose="020F0302020204030204" pitchFamily="34" charset="0"/>
              </a:rPr>
              <a:t>Least squares?? Does this have anything to do with the least squares we did in regression?</a:t>
            </a:r>
            <a:endParaRPr lang="en-IN" sz="2400" dirty="0">
              <a:solidFill>
                <a:prstClr val="black">
                  <a:lumMod val="85000"/>
                  <a:lumOff val="15000"/>
                </a:prstClr>
              </a:solidFill>
              <a:latin typeface="Calibri Light" panose="020F0302020204030204" pitchFamily="34" charset="0"/>
              <a:cs typeface="Calibri Light" panose="020F0302020204030204" pitchFamily="34" charset="0"/>
            </a:endParaRPr>
          </a:p>
        </p:txBody>
      </p:sp>
      <p:grpSp>
        <p:nvGrpSpPr>
          <p:cNvPr id="9" name="Group 8"/>
          <p:cNvGrpSpPr/>
          <p:nvPr/>
        </p:nvGrpSpPr>
        <p:grpSpPr>
          <a:xfrm>
            <a:off x="10723393" y="3951285"/>
            <a:ext cx="1468606" cy="1238929"/>
            <a:chOff x="12383748" y="1219011"/>
            <a:chExt cx="1862104" cy="1570887"/>
          </a:xfrm>
        </p:grpSpPr>
        <p:sp>
          <p:nvSpPr>
            <p:cNvPr id="10" name="Freeform 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5" name="Rectangular Callout 14"/>
              <p:cNvSpPr/>
              <p:nvPr/>
            </p:nvSpPr>
            <p:spPr>
              <a:xfrm>
                <a:off x="4207822" y="3538500"/>
                <a:ext cx="6067877" cy="1368052"/>
              </a:xfrm>
              <a:prstGeom prst="wedgeRectCallout">
                <a:avLst>
                  <a:gd name="adj1" fmla="val 63896"/>
                  <a:gd name="adj2" fmla="val 6137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It sure does. If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is invertible, then we can show that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d>
                          <m:dPr>
                            <m:ctrlPr>
                              <a:rPr lang="en-IN" sz="2400" b="0" i="1" smtClean="0">
                                <a:solidFill>
                                  <a:schemeClr val="tx1"/>
                                </a:solidFill>
                                <a:latin typeface="Cambria Math" panose="02040503050406030204" pitchFamily="18" charset="0"/>
                              </a:rPr>
                            </m:ctrlPr>
                          </m:dPr>
                          <m:e>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𝑋</m:t>
                            </m:r>
                          </m:e>
                        </m:d>
                      </m:e>
                      <m:sup>
                        <m:r>
                          <a:rPr lang="en-IN" sz="2400" b="0" i="1" smtClean="0">
                            <a:solidFill>
                              <a:schemeClr val="tx1"/>
                            </a:solidFill>
                            <a:latin typeface="Cambria Math" panose="02040503050406030204" pitchFamily="18" charset="0"/>
                          </a:rPr>
                          <m:t>−1</m:t>
                        </m:r>
                      </m:sup>
                    </m:sSup>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oMath>
                </a14:m>
                <a:endParaRPr lang="en-IN" sz="2400" dirty="0" smtClean="0">
                  <a:solidFill>
                    <a:schemeClr val="tx1"/>
                  </a:solidFill>
                  <a:latin typeface="+mj-lt"/>
                </a:endParaRPr>
              </a:p>
              <a:p>
                <a:pPr algn="ctr"/>
                <a:r>
                  <a:rPr lang="en-IN" sz="2400" dirty="0" smtClean="0">
                    <a:solidFill>
                      <a:schemeClr val="tx1"/>
                    </a:solidFill>
                    <a:latin typeface="+mj-lt"/>
                  </a:rPr>
                  <a:t>Thus, least squares solution simply gives us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r>
                      <a:rPr lang="en-IN" sz="2400" b="1" i="0" smtClean="0">
                        <a:solidFill>
                          <a:schemeClr val="tx1"/>
                        </a:solidFill>
                        <a:latin typeface="Cambria Math" panose="02040503050406030204" pitchFamily="18" charset="0"/>
                      </a:rPr>
                      <m:t>𝐲</m:t>
                    </m:r>
                  </m:oMath>
                </a14:m>
                <a:endParaRPr lang="en-IN" sz="2400" b="1"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4207822" y="3538500"/>
                <a:ext cx="6067877" cy="1368052"/>
              </a:xfrm>
              <a:prstGeom prst="wedgeRectCallout">
                <a:avLst>
                  <a:gd name="adj1" fmla="val 63896"/>
                  <a:gd name="adj2" fmla="val 61375"/>
                </a:avLst>
              </a:prstGeom>
              <a:blipFill>
                <a:blip r:embed="rId6"/>
                <a:stretch>
                  <a:fillRect l="-876"/>
                </a:stretch>
              </a:blipFill>
              <a:ln w="38100">
                <a:solidFill>
                  <a:schemeClr val="accent1"/>
                </a:solid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Rectangular Callout 15"/>
              <p:cNvSpPr/>
              <p:nvPr/>
            </p:nvSpPr>
            <p:spPr>
              <a:xfrm>
                <a:off x="1272209" y="4997909"/>
                <a:ext cx="9357729" cy="1571373"/>
              </a:xfrm>
              <a:prstGeom prst="wedgeRectCallout">
                <a:avLst>
                  <a:gd name="adj1" fmla="val 58562"/>
                  <a:gd name="adj2" fmla="val -4574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 fact, even if there exists no </a:t>
                </a:r>
                <a14:m>
                  <m:oMath xmlns:m="http://schemas.openxmlformats.org/officeDocument/2006/math">
                    <m:r>
                      <a:rPr lang="en-IN" sz="2400" b="1" i="0" smtClean="0">
                        <a:solidFill>
                          <a:schemeClr val="tx1"/>
                        </a:solidFill>
                        <a:latin typeface="Cambria Math" panose="02040503050406030204" pitchFamily="18" charset="0"/>
                      </a:rPr>
                      <m:t>𝐳</m:t>
                    </m:r>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𝑚</m:t>
                        </m:r>
                      </m:sup>
                    </m:sSup>
                  </m:oMath>
                </a14:m>
                <a:r>
                  <a:rPr lang="en-IN" sz="2400" dirty="0" smtClean="0">
                    <a:solidFill>
                      <a:schemeClr val="tx1"/>
                    </a:solidFill>
                    <a:latin typeface="+mj-lt"/>
                  </a:rPr>
                  <a:t>, </a:t>
                </a:r>
                <a:r>
                  <a:rPr lang="en-IN" sz="2400" dirty="0" err="1" smtClean="0">
                    <a:solidFill>
                      <a:schemeClr val="tx1"/>
                    </a:solidFill>
                    <a:latin typeface="+mj-lt"/>
                  </a:rPr>
                  <a:t>s.t.</a:t>
                </a:r>
                <a:r>
                  <a:rPr lang="en-IN" sz="2400" dirty="0" smtClean="0">
                    <a:solidFill>
                      <a:schemeClr val="tx1"/>
                    </a:solidFill>
                    <a:latin typeface="+mj-lt"/>
                  </a:rPr>
                  <a:t> </a:t>
                </a:r>
                <a14:m>
                  <m:oMath xmlns:m="http://schemas.openxmlformats.org/officeDocument/2006/math">
                    <m:r>
                      <a:rPr lang="en-IN" sz="2400" b="1">
                        <a:solidFill>
                          <a:schemeClr val="tx1"/>
                        </a:solidFill>
                        <a:latin typeface="Cambria Math" panose="02040503050406030204" pitchFamily="18" charset="0"/>
                      </a:rPr>
                      <m:t>𝐮</m:t>
                    </m:r>
                    <m:r>
                      <a:rPr lang="en-IN" sz="2400" b="1">
                        <a:solidFill>
                          <a:schemeClr val="tx1"/>
                        </a:solidFill>
                        <a:latin typeface="Cambria Math" panose="02040503050406030204" pitchFamily="18" charset="0"/>
                      </a:rPr>
                      <m:t>=</m:t>
                    </m:r>
                    <m:r>
                      <a:rPr lang="en-IN" sz="2400">
                        <a:solidFill>
                          <a:schemeClr val="tx1"/>
                        </a:solidFill>
                        <a:latin typeface="Cambria Math" panose="02040503050406030204" pitchFamily="18" charset="0"/>
                      </a:rPr>
                      <m:t>𝐴</m:t>
                    </m:r>
                    <m:r>
                      <a:rPr lang="en-IN" sz="2400" b="1">
                        <a:solidFill>
                          <a:schemeClr val="tx1"/>
                        </a:solidFill>
                        <a:latin typeface="Cambria Math" panose="02040503050406030204" pitchFamily="18" charset="0"/>
                      </a:rPr>
                      <m:t>𝐳</m:t>
                    </m:r>
                  </m:oMath>
                </a14:m>
                <a:r>
                  <a:rPr lang="en-IN" sz="2400" dirty="0">
                    <a:solidFill>
                      <a:schemeClr val="tx1"/>
                    </a:solidFill>
                    <a:latin typeface="+mj-lt"/>
                  </a:rPr>
                  <a:t>, </a:t>
                </a:r>
                <a:r>
                  <a:rPr lang="en-IN" sz="2400" dirty="0" smtClean="0">
                    <a:solidFill>
                      <a:schemeClr val="tx1"/>
                    </a:solidFill>
                    <a:latin typeface="+mj-lt"/>
                  </a:rPr>
                  <a:t>even then,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𝐴</m:t>
                        </m:r>
                      </m:e>
                      <m:sup>
                        <m:r>
                          <a:rPr lang="en-IN" sz="2400" b="0" i="1" smtClean="0">
                            <a:solidFill>
                              <a:schemeClr val="tx1"/>
                            </a:solidFill>
                            <a:latin typeface="Cambria Math" panose="02040503050406030204" pitchFamily="18" charset="0"/>
                          </a:rPr>
                          <m:t>+</m:t>
                        </m:r>
                      </m:sup>
                    </m:sSup>
                    <m:r>
                      <a:rPr lang="en-IN" sz="2400" b="1" i="0" smtClean="0">
                        <a:solidFill>
                          <a:schemeClr val="tx1"/>
                        </a:solidFill>
                        <a:latin typeface="Cambria Math" panose="02040503050406030204" pitchFamily="18" charset="0"/>
                      </a:rPr>
                      <m:t>𝐮</m:t>
                    </m:r>
                  </m:oMath>
                </a14:m>
                <a:r>
                  <a:rPr lang="en-IN" sz="2400" dirty="0" smtClean="0">
                    <a:solidFill>
                      <a:schemeClr val="tx1"/>
                    </a:solidFill>
                    <a:latin typeface="+mj-lt"/>
                  </a:rPr>
                  <a:t> returns the solution which has the smallest error i.e.</a:t>
                </a:r>
              </a:p>
              <a:p>
                <a:pPr algn="ctr"/>
                <a14:m>
                  <m:oMath xmlns:m="http://schemas.openxmlformats.org/officeDocument/2006/math">
                    <m:sSubSup>
                      <m:sSubSupPr>
                        <m:ctrlPr>
                          <a:rPr lang="en-IN" sz="2400" i="1">
                            <a:solidFill>
                              <a:schemeClr val="tx1"/>
                            </a:solidFill>
                            <a:latin typeface="Cambria Math" panose="02040503050406030204" pitchFamily="18" charset="0"/>
                          </a:rPr>
                        </m:ctrlPr>
                      </m:sSubSupPr>
                      <m:e>
                        <m:d>
                          <m:dPr>
                            <m:begChr m:val="‖"/>
                            <m:endChr m:val="‖"/>
                            <m:ctrlPr>
                              <a:rPr lang="en-IN" sz="2400" i="1">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𝐴</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𝐴</m:t>
                                </m:r>
                              </m:e>
                              <m:sup>
                                <m:r>
                                  <a:rPr lang="en-IN" sz="2400" i="1">
                                    <a:solidFill>
                                      <a:schemeClr val="tx1"/>
                                    </a:solidFill>
                                    <a:latin typeface="Cambria Math" panose="02040503050406030204" pitchFamily="18" charset="0"/>
                                  </a:rPr>
                                  <m:t>+</m:t>
                                </m:r>
                              </m:sup>
                            </m:sSup>
                            <m:r>
                              <a:rPr lang="en-IN" sz="2400" b="1">
                                <a:solidFill>
                                  <a:schemeClr val="tx1"/>
                                </a:solidFill>
                                <a:latin typeface="Cambria Math" panose="02040503050406030204" pitchFamily="18" charset="0"/>
                              </a:rPr>
                              <m:t>𝐮</m:t>
                            </m:r>
                            <m:r>
                              <a:rPr lang="en-IN" sz="2400" b="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𝐮</m:t>
                            </m:r>
                          </m:e>
                        </m:d>
                      </m:e>
                      <m:sub>
                        <m:r>
                          <a:rPr lang="en-IN" sz="2400" i="1">
                            <a:solidFill>
                              <a:schemeClr val="tx1"/>
                            </a:solidFill>
                            <a:latin typeface="Cambria Math" panose="02040503050406030204" pitchFamily="18" charset="0"/>
                          </a:rPr>
                          <m:t>2</m:t>
                        </m:r>
                      </m:sub>
                      <m:sup>
                        <m:r>
                          <a:rPr lang="en-IN" sz="2400" i="1">
                            <a:solidFill>
                              <a:schemeClr val="tx1"/>
                            </a:solidFill>
                            <a:latin typeface="Cambria Math" panose="02040503050406030204" pitchFamily="18" charset="0"/>
                          </a:rPr>
                          <m:t>2</m:t>
                        </m:r>
                      </m:sup>
                    </m:sSubSup>
                    <m:r>
                      <a:rPr lang="en-IN" sz="2400">
                        <a:solidFill>
                          <a:schemeClr val="tx1"/>
                        </a:solidFill>
                        <a:latin typeface="Cambria Math" panose="02040503050406030204" pitchFamily="18" charset="0"/>
                      </a:rPr>
                      <m:t>=</m:t>
                    </m:r>
                    <m:func>
                      <m:funcPr>
                        <m:ctrlPr>
                          <a:rPr lang="en-IN" sz="2400" i="1">
                            <a:solidFill>
                              <a:schemeClr val="tx1"/>
                            </a:solidFill>
                            <a:latin typeface="Cambria Math" panose="02040503050406030204" pitchFamily="18" charset="0"/>
                          </a:rPr>
                        </m:ctrlPr>
                      </m:funcPr>
                      <m:fName>
                        <m:r>
                          <m:rPr>
                            <m:sty m:val="p"/>
                          </m:rPr>
                          <a:rPr lang="en-IN" sz="2400">
                            <a:solidFill>
                              <a:schemeClr val="tx1"/>
                            </a:solidFill>
                            <a:latin typeface="Cambria Math" panose="02040503050406030204" pitchFamily="18" charset="0"/>
                          </a:rPr>
                          <m:t>arg</m:t>
                        </m:r>
                      </m:fName>
                      <m:e>
                        <m:func>
                          <m:funcPr>
                            <m:ctrlPr>
                              <a:rPr lang="en-IN" sz="2400" i="1">
                                <a:solidFill>
                                  <a:schemeClr val="tx1"/>
                                </a:solidFill>
                                <a:latin typeface="Cambria Math" panose="02040503050406030204" pitchFamily="18" charset="0"/>
                              </a:rPr>
                            </m:ctrlPr>
                          </m:funcPr>
                          <m:fName>
                            <m:r>
                              <m:rPr>
                                <m:sty m:val="p"/>
                              </m:rPr>
                              <a:rPr lang="en-IN" sz="2400">
                                <a:solidFill>
                                  <a:schemeClr val="tx1"/>
                                </a:solidFill>
                                <a:latin typeface="Cambria Math" panose="02040503050406030204" pitchFamily="18" charset="0"/>
                              </a:rPr>
                              <m:t>min</m:t>
                            </m:r>
                          </m:fName>
                          <m:e>
                            <m:r>
                              <a:rPr lang="en-IN" sz="2400" i="1">
                                <a:solidFill>
                                  <a:schemeClr val="tx1"/>
                                </a:solidFill>
                                <a:latin typeface="Cambria Math" panose="02040503050406030204" pitchFamily="18" charset="0"/>
                              </a:rPr>
                              <m:t> </m:t>
                            </m:r>
                            <m:sSubSup>
                              <m:sSubSupPr>
                                <m:ctrlPr>
                                  <a:rPr lang="en-IN" sz="2400" i="1">
                                    <a:solidFill>
                                      <a:schemeClr val="tx1"/>
                                    </a:solidFill>
                                    <a:latin typeface="Cambria Math" panose="02040503050406030204" pitchFamily="18" charset="0"/>
                                  </a:rPr>
                                </m:ctrlPr>
                              </m:sSubSupPr>
                              <m:e>
                                <m:d>
                                  <m:dPr>
                                    <m:begChr m:val="‖"/>
                                    <m:endChr m:val="‖"/>
                                    <m:ctrlPr>
                                      <a:rPr lang="en-IN" sz="2400" i="1">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𝐴</m:t>
                                    </m:r>
                                    <m:r>
                                      <a:rPr lang="en-IN" sz="2400" b="1" i="0" smtClean="0">
                                        <a:solidFill>
                                          <a:schemeClr val="tx1"/>
                                        </a:solidFill>
                                        <a:latin typeface="Cambria Math" panose="02040503050406030204" pitchFamily="18" charset="0"/>
                                      </a:rPr>
                                      <m:t>𝐱</m:t>
                                    </m:r>
                                    <m:r>
                                      <a:rPr lang="en-IN" sz="2400" b="1" i="0" smtClean="0">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𝐮</m:t>
                                    </m:r>
                                  </m:e>
                                </m:d>
                              </m:e>
                              <m:sub>
                                <m:r>
                                  <a:rPr lang="en-IN" sz="2400" i="1">
                                    <a:solidFill>
                                      <a:schemeClr val="tx1"/>
                                    </a:solidFill>
                                    <a:latin typeface="Cambria Math" panose="02040503050406030204" pitchFamily="18" charset="0"/>
                                  </a:rPr>
                                  <m:t>2</m:t>
                                </m:r>
                              </m:sub>
                              <m:sup>
                                <m:r>
                                  <a:rPr lang="en-IN" sz="2400" i="1">
                                    <a:solidFill>
                                      <a:schemeClr val="tx1"/>
                                    </a:solidFill>
                                    <a:latin typeface="Cambria Math" panose="02040503050406030204" pitchFamily="18" charset="0"/>
                                  </a:rPr>
                                  <m:t>2</m:t>
                                </m:r>
                              </m:sup>
                            </m:sSubSup>
                          </m:e>
                        </m:func>
                      </m:e>
                    </m:func>
                  </m:oMath>
                </a14:m>
                <a:r>
                  <a:rPr lang="en-IN" sz="2400" b="1" dirty="0" smtClean="0">
                    <a:solidFill>
                      <a:schemeClr val="tx1"/>
                    </a:solidFill>
                    <a:latin typeface="+mj-lt"/>
                  </a:rPr>
                  <a:t> </a:t>
                </a:r>
                <a:r>
                  <a:rPr lang="en-IN" sz="2400" dirty="0" smtClean="0">
                    <a:solidFill>
                      <a:schemeClr val="tx1"/>
                    </a:solidFill>
                    <a:latin typeface="+mj-lt"/>
                  </a:rPr>
                  <a:t>and among all vectors with this smallest error, </a:t>
                </a:r>
                <a14:m>
                  <m:oMath xmlns:m="http://schemas.openxmlformats.org/officeDocument/2006/math">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𝐴</m:t>
                        </m:r>
                      </m:e>
                      <m:sup>
                        <m:r>
                          <a:rPr lang="en-IN" sz="2400" i="1">
                            <a:solidFill>
                              <a:schemeClr val="tx1"/>
                            </a:solidFill>
                            <a:latin typeface="Cambria Math" panose="02040503050406030204" pitchFamily="18" charset="0"/>
                          </a:rPr>
                          <m:t>+</m:t>
                        </m:r>
                      </m:sup>
                    </m:sSup>
                    <m:r>
                      <a:rPr lang="en-IN" sz="2400" b="1">
                        <a:solidFill>
                          <a:schemeClr val="tx1"/>
                        </a:solidFill>
                        <a:latin typeface="Cambria Math" panose="02040503050406030204" pitchFamily="18" charset="0"/>
                      </a:rPr>
                      <m:t>𝐮</m:t>
                    </m:r>
                  </m:oMath>
                </a14:m>
                <a:r>
                  <a:rPr lang="en-IN" sz="2400" dirty="0">
                    <a:solidFill>
                      <a:schemeClr val="tx1"/>
                    </a:solidFill>
                  </a:rPr>
                  <a:t> </a:t>
                </a:r>
                <a:r>
                  <a:rPr lang="en-IN" sz="2400" dirty="0" smtClean="0">
                    <a:solidFill>
                      <a:schemeClr val="tx1"/>
                    </a:solidFill>
                    <a:latin typeface="+mj-lt"/>
                  </a:rPr>
                  <a:t>is the one with smallest L2 norm</a:t>
                </a:r>
                <a:endParaRPr lang="en-IN" sz="2400" dirty="0">
                  <a:solidFill>
                    <a:schemeClr val="tx1"/>
                  </a:solidFill>
                  <a:latin typeface="+mj-lt"/>
                </a:endParaRPr>
              </a:p>
            </p:txBody>
          </p:sp>
        </mc:Choice>
        <mc:Fallback>
          <p:sp>
            <p:nvSpPr>
              <p:cNvPr id="16" name="Rectangular Callout 15"/>
              <p:cNvSpPr>
                <a:spLocks noRot="1" noChangeAspect="1" noMove="1" noResize="1" noEditPoints="1" noAdjustHandles="1" noChangeArrowheads="1" noChangeShapeType="1" noTextEdit="1"/>
              </p:cNvSpPr>
              <p:nvPr/>
            </p:nvSpPr>
            <p:spPr>
              <a:xfrm>
                <a:off x="1272209" y="4997909"/>
                <a:ext cx="9357729" cy="1571373"/>
              </a:xfrm>
              <a:prstGeom prst="wedgeRectCallout">
                <a:avLst>
                  <a:gd name="adj1" fmla="val 58562"/>
                  <a:gd name="adj2" fmla="val -45748"/>
                </a:avLst>
              </a:prstGeom>
              <a:blipFill>
                <a:blip r:embed="rId7"/>
                <a:stretch>
                  <a:fillRect l="-478" t="-1515" b="-719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7439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right)">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right)">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Eigenvectors and Eigenvalues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Can be considered quite enigmatic when taught in an MTH course</a:t>
                </a:r>
              </a:p>
              <a:p>
                <a:pPr lvl="2"/>
                <a:r>
                  <a:rPr lang="en-IN" dirty="0" smtClean="0"/>
                  <a:t>ML perspective</a:t>
                </a:r>
                <a:r>
                  <a:rPr lang="en-IN" dirty="0"/>
                  <a:t> is a bit </a:t>
                </a:r>
                <a:r>
                  <a:rPr lang="en-IN" dirty="0" smtClean="0"/>
                  <a:t>different/easier (MTH people may dislike this – sorry </a:t>
                </a:r>
                <a:r>
                  <a:rPr lang="en-IN" i="0" dirty="0" smtClean="0">
                    <a:sym typeface="Wingdings" panose="05000000000000000000" pitchFamily="2" charset="2"/>
                  </a:rPr>
                  <a:t></a:t>
                </a:r>
                <a:r>
                  <a:rPr lang="en-IN" dirty="0" smtClean="0"/>
                  <a:t>)</a:t>
                </a:r>
              </a:p>
              <a:p>
                <a:pPr lvl="2"/>
                <a:r>
                  <a:rPr lang="en-IN" dirty="0" smtClean="0"/>
                  <a:t>SVD is clearly an extremely important (central even) concept in </a:t>
                </a:r>
                <a:r>
                  <a:rPr lang="en-IN" dirty="0" err="1" smtClean="0"/>
                  <a:t>LinAlg</a:t>
                </a:r>
                <a:r>
                  <a:rPr lang="en-IN" dirty="0" smtClean="0"/>
                  <a:t> and ML</a:t>
                </a:r>
              </a:p>
              <a:p>
                <a:pPr lvl="2"/>
                <a:r>
                  <a:rPr lang="en-IN" dirty="0" err="1" smtClean="0"/>
                  <a:t>Eigenblah</a:t>
                </a:r>
                <a:r>
                  <a:rPr lang="en-IN" dirty="0" smtClean="0"/>
                  <a:t> can be seen as simply a handy way of obtaining the SVD of a matrix</a:t>
                </a:r>
              </a:p>
              <a:p>
                <a:r>
                  <a:rPr lang="en-IN" dirty="0" smtClean="0"/>
                  <a:t>Consider a feature matrix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dirty="0"/>
                  <a:t> – </a:t>
                </a:r>
                <a:r>
                  <a:rPr lang="en-IN" dirty="0" smtClean="0"/>
                  <a:t>want to find its SVD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𝑈</m:t>
                    </m:r>
                    <m:r>
                      <m:rPr>
                        <m:sty m:val="p"/>
                      </m:rPr>
                      <a:rPr lang="en-IN" b="0" i="0" smtClean="0">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m:t>
                        </m:r>
                      </m:sup>
                    </m:sSup>
                  </m:oMath>
                </a14:m>
                <a:endParaRPr lang="en-IN" dirty="0" smtClean="0"/>
              </a:p>
              <a:p>
                <a:r>
                  <a:rPr lang="en-IN" dirty="0" smtClean="0"/>
                  <a:t>Instead, consider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𝑋</m:t>
                        </m:r>
                      </m:e>
                      <m:sup>
                        <m:r>
                          <a:rPr lang="en-IN" i="1">
                            <a:latin typeface="Cambria Math" panose="02040503050406030204" pitchFamily="18" charset="0"/>
                          </a:rPr>
                          <m:t>⊤</m:t>
                        </m:r>
                      </m:sup>
                    </m:sSup>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𝑉</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sSup>
                      <m:sSupPr>
                        <m:ctrlPr>
                          <a:rPr lang="en-IN" i="1">
                            <a:latin typeface="Cambria Math" panose="02040503050406030204" pitchFamily="18" charset="0"/>
                          </a:rPr>
                        </m:ctrlPr>
                      </m:sSupPr>
                      <m:e>
                        <m:r>
                          <a:rPr lang="en-IN" i="1">
                            <a:latin typeface="Cambria Math" panose="02040503050406030204" pitchFamily="18" charset="0"/>
                          </a:rPr>
                          <m:t>𝑈</m:t>
                        </m:r>
                      </m:e>
                      <m:sup>
                        <m:r>
                          <a:rPr lang="en-IN" i="1">
                            <a:latin typeface="Cambria Math" panose="02040503050406030204" pitchFamily="18" charset="0"/>
                          </a:rPr>
                          <m:t>⊤</m:t>
                        </m:r>
                      </m:sup>
                    </m:sSup>
                    <m:r>
                      <a:rPr lang="en-IN" i="1">
                        <a:latin typeface="Cambria Math" panose="02040503050406030204" pitchFamily="18" charset="0"/>
                      </a:rPr>
                      <m:t>𝑈</m:t>
                    </m:r>
                    <m:r>
                      <m:rPr>
                        <m:sty m:val="p"/>
                      </m:rPr>
                      <a:rPr lang="en-IN">
                        <a:latin typeface="Cambria Math" panose="02040503050406030204" pitchFamily="18" charset="0"/>
                      </a:rPr>
                      <m:t>Σ</m:t>
                    </m:r>
                    <m:sSup>
                      <m:sSupPr>
                        <m:ctrlPr>
                          <a:rPr lang="en-IN" i="1">
                            <a:latin typeface="Cambria Math" panose="02040503050406030204" pitchFamily="18" charset="0"/>
                          </a:rPr>
                        </m:ctrlPr>
                      </m:sSupPr>
                      <m:e>
                        <m:r>
                          <a:rPr lang="en-IN" i="1">
                            <a:latin typeface="Cambria Math" panose="02040503050406030204" pitchFamily="18" charset="0"/>
                          </a:rPr>
                          <m:t>𝑉</m:t>
                        </m:r>
                      </m:e>
                      <m:sup>
                        <m:r>
                          <a:rPr lang="en-IN" i="1">
                            <a:latin typeface="Cambria Math" panose="02040503050406030204" pitchFamily="18" charset="0"/>
                          </a:rPr>
                          <m:t>⊤</m:t>
                        </m:r>
                      </m:sup>
                    </m:sSup>
                    <m:r>
                      <a:rPr lang="en-IN" i="1">
                        <a:latin typeface="Cambria Math" panose="02040503050406030204" pitchFamily="18" charset="0"/>
                      </a:rPr>
                      <m:t>=</m:t>
                    </m:r>
                    <m:r>
                      <a:rPr lang="en-IN" i="1">
                        <a:latin typeface="Cambria Math" panose="02040503050406030204" pitchFamily="18" charset="0"/>
                      </a:rPr>
                      <m:t>𝑉</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m:rPr>
                        <m:sty m:val="p"/>
                      </m:rPr>
                      <a:rPr lang="en-IN">
                        <a:latin typeface="Cambria Math" panose="02040503050406030204" pitchFamily="18" charset="0"/>
                      </a:rPr>
                      <m:t>Σ</m:t>
                    </m:r>
                    <m:sSup>
                      <m:sSupPr>
                        <m:ctrlPr>
                          <a:rPr lang="en-IN" i="1">
                            <a:latin typeface="Cambria Math" panose="02040503050406030204" pitchFamily="18" charset="0"/>
                          </a:rPr>
                        </m:ctrlPr>
                      </m:sSupPr>
                      <m:e>
                        <m:r>
                          <a:rPr lang="en-IN" i="1">
                            <a:latin typeface="Cambria Math" panose="02040503050406030204" pitchFamily="18" charset="0"/>
                          </a:rPr>
                          <m:t>𝑉</m:t>
                        </m:r>
                      </m:e>
                      <m:sup>
                        <m:r>
                          <a:rPr lang="en-IN" i="1">
                            <a:latin typeface="Cambria Math" panose="02040503050406030204" pitchFamily="18" charset="0"/>
                          </a:rPr>
                          <m:t>⊤</m:t>
                        </m:r>
                      </m:sup>
                    </m:sSup>
                    <m:r>
                      <a:rPr lang="en-IN" i="1">
                        <a:latin typeface="Cambria Math" panose="02040503050406030204" pitchFamily="18" charset="0"/>
                      </a:rPr>
                      <m:t>≜</m:t>
                    </m:r>
                    <m:r>
                      <a:rPr lang="en-IN" i="1">
                        <a:latin typeface="Cambria Math" panose="02040503050406030204" pitchFamily="18" charset="0"/>
                      </a:rPr>
                      <m:t>𝑉</m:t>
                    </m:r>
                    <m:r>
                      <m:rPr>
                        <m:sty m:val="p"/>
                      </m:rPr>
                      <a:rPr lang="en-IN" b="0" i="0" smtClean="0">
                        <a:latin typeface="Cambria Math" panose="02040503050406030204" pitchFamily="18" charset="0"/>
                      </a:rPr>
                      <m:t>Λ</m:t>
                    </m:r>
                    <m:sSup>
                      <m:sSupPr>
                        <m:ctrlPr>
                          <a:rPr lang="en-IN" i="1">
                            <a:latin typeface="Cambria Math" panose="02040503050406030204" pitchFamily="18" charset="0"/>
                          </a:rPr>
                        </m:ctrlPr>
                      </m:sSupPr>
                      <m:e>
                        <m:r>
                          <a:rPr lang="en-IN" i="1">
                            <a:latin typeface="Cambria Math" panose="02040503050406030204" pitchFamily="18" charset="0"/>
                          </a:rPr>
                          <m:t>𝑉</m:t>
                        </m:r>
                      </m:e>
                      <m:sup>
                        <m:r>
                          <a:rPr lang="en-IN" i="1">
                            <a:latin typeface="Cambria Math" panose="02040503050406030204" pitchFamily="18" charset="0"/>
                          </a:rPr>
                          <m:t>⊤</m:t>
                        </m:r>
                      </m:sup>
                    </m:sSup>
                  </m:oMath>
                </a14:m>
                <a:endParaRPr lang="en-IN" dirty="0" smtClean="0"/>
              </a:p>
              <a:p>
                <a:pPr lvl="2"/>
                <a:r>
                  <a:rPr lang="en-IN" dirty="0" smtClean="0"/>
                  <a:t>Nice as this matrix is square, symmetric and lets us focus on finding </a:t>
                </a:r>
                <a14:m>
                  <m:oMath xmlns:m="http://schemas.openxmlformats.org/officeDocument/2006/math">
                    <m:r>
                      <a:rPr lang="en-IN" b="0" i="1" smtClean="0">
                        <a:latin typeface="Cambria Math" panose="02040503050406030204" pitchFamily="18" charset="0"/>
                      </a:rPr>
                      <m:t>𝑉</m:t>
                    </m:r>
                  </m:oMath>
                </a14:m>
                <a:r>
                  <a:rPr lang="en-IN" dirty="0" smtClean="0"/>
                  <a:t> – how?</a:t>
                </a:r>
              </a:p>
              <a:p>
                <a:pPr lvl="2"/>
                <a:r>
                  <a:rPr lang="en-IN" dirty="0" smtClean="0"/>
                  <a:t>Let </a:t>
                </a:r>
                <a14:m>
                  <m:oMath xmlns:m="http://schemas.openxmlformats.org/officeDocument/2006/math">
                    <m:r>
                      <a:rPr lang="en-IN" b="0" i="1" smtClean="0">
                        <a:latin typeface="Cambria Math" panose="02040503050406030204" pitchFamily="18" charset="0"/>
                      </a:rPr>
                      <m:t>𝑉</m:t>
                    </m:r>
                    <m:r>
                      <a:rPr lang="en-IN">
                        <a:latin typeface="Cambria Math" panose="02040503050406030204" pitchFamily="18" charset="0"/>
                      </a:rPr>
                      <m:t>=</m:t>
                    </m:r>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i="0" smtClean="0">
                                <a:latin typeface="Cambria Math" panose="02040503050406030204" pitchFamily="18" charset="0"/>
                              </a:rPr>
                              <m:t>𝐯</m:t>
                            </m:r>
                          </m:e>
                          <m:sup>
                            <m:r>
                              <a:rPr lang="en-IN">
                                <a:latin typeface="Cambria Math" panose="02040503050406030204" pitchFamily="18" charset="0"/>
                              </a:rPr>
                              <m:t>1</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i="0" smtClean="0">
                                <a:latin typeface="Cambria Math" panose="02040503050406030204" pitchFamily="18" charset="0"/>
                              </a:rPr>
                              <m:t>𝐯</m:t>
                            </m:r>
                          </m:e>
                          <m:sup>
                            <m:r>
                              <a:rPr lang="en-IN" b="0" i="1" smtClean="0">
                                <a:latin typeface="Cambria Math" panose="02040503050406030204" pitchFamily="18" charset="0"/>
                              </a:rPr>
                              <m:t>𝑑</m:t>
                            </m:r>
                          </m:sup>
                        </m:sSup>
                      </m:e>
                    </m:d>
                  </m:oMath>
                </a14:m>
                <a:r>
                  <a:rPr lang="en-IN" dirty="0" smtClean="0"/>
                  <a:t> (recall that columns of </a:t>
                </a:r>
                <a14:m>
                  <m:oMath xmlns:m="http://schemas.openxmlformats.org/officeDocument/2006/math">
                    <m:r>
                      <a:rPr lang="en-IN" b="0" i="1" smtClean="0">
                        <a:latin typeface="Cambria Math" panose="02040503050406030204" pitchFamily="18" charset="0"/>
                      </a:rPr>
                      <m:t>𝑉</m:t>
                    </m:r>
                  </m:oMath>
                </a14:m>
                <a:r>
                  <a:rPr lang="en-IN" dirty="0" smtClean="0"/>
                  <a:t> are orthonormal). Then we have</a:t>
                </a:r>
                <a:br>
                  <a:rPr lang="en-IN" dirty="0" smtClean="0"/>
                </a:br>
                <a14:m>
                  <m:oMath xmlns:m="http://schemas.openxmlformats.org/officeDocument/2006/math">
                    <m:sSup>
                      <m:sSupPr>
                        <m:ctrlPr>
                          <a:rPr lang="en-IN" i="1">
                            <a:latin typeface="Cambria Math" panose="02040503050406030204" pitchFamily="18" charset="0"/>
                          </a:rPr>
                        </m:ctrlPr>
                      </m:sSupPr>
                      <m:e>
                        <m:r>
                          <a:rPr lang="en-IN">
                            <a:latin typeface="Cambria Math" panose="02040503050406030204" pitchFamily="18" charset="0"/>
                          </a:rPr>
                          <m:t>𝑋</m:t>
                        </m:r>
                      </m:e>
                      <m:sup>
                        <m:r>
                          <a:rPr lang="en-IN">
                            <a:latin typeface="Cambria Math" panose="02040503050406030204" pitchFamily="18" charset="0"/>
                          </a:rPr>
                          <m:t>⊤</m:t>
                        </m:r>
                      </m:sup>
                    </m:sSup>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𝐯</m:t>
                        </m:r>
                      </m:e>
                      <m:sup>
                        <m:r>
                          <a:rPr lang="en-IN" b="0" i="1" smtClean="0">
                            <a:latin typeface="Cambria Math" panose="02040503050406030204" pitchFamily="18" charset="0"/>
                          </a:rPr>
                          <m:t>𝑗</m:t>
                        </m:r>
                      </m:sup>
                    </m:sSup>
                    <m:r>
                      <a:rPr lang="en-IN" b="0" i="1" smtClean="0">
                        <a:latin typeface="Cambria Math" panose="02040503050406030204" pitchFamily="18" charset="0"/>
                      </a:rPr>
                      <m:t>=</m:t>
                    </m:r>
                    <m:r>
                      <a:rPr lang="en-IN">
                        <a:latin typeface="Cambria Math" panose="02040503050406030204" pitchFamily="18" charset="0"/>
                      </a:rPr>
                      <m:t>𝑉</m:t>
                    </m:r>
                    <m:r>
                      <m:rPr>
                        <m:sty m:val="p"/>
                      </m:rPr>
                      <a:rPr lang="en-IN" i="0">
                        <a:latin typeface="Cambria Math" panose="02040503050406030204" pitchFamily="18" charset="0"/>
                      </a:rPr>
                      <m:t>Λ</m:t>
                    </m:r>
                    <m:sSup>
                      <m:sSupPr>
                        <m:ctrlPr>
                          <a:rPr lang="en-IN" i="1">
                            <a:latin typeface="Cambria Math" panose="02040503050406030204" pitchFamily="18" charset="0"/>
                          </a:rPr>
                        </m:ctrlPr>
                      </m:sSupPr>
                      <m:e>
                        <m:r>
                          <a:rPr lang="en-IN">
                            <a:latin typeface="Cambria Math" panose="02040503050406030204" pitchFamily="18" charset="0"/>
                          </a:rPr>
                          <m:t>𝑉</m:t>
                        </m:r>
                      </m:e>
                      <m:sup>
                        <m:r>
                          <a:rPr lang="en-IN">
                            <a:latin typeface="Cambria Math" panose="02040503050406030204" pitchFamily="18" charset="0"/>
                          </a:rPr>
                          <m:t>⊤</m:t>
                        </m:r>
                      </m:sup>
                    </m:sSup>
                    <m:sSup>
                      <m:sSupPr>
                        <m:ctrlPr>
                          <a:rPr lang="en-IN" b="0" i="1" smtClean="0">
                            <a:latin typeface="Cambria Math" panose="02040503050406030204" pitchFamily="18" charset="0"/>
                          </a:rPr>
                        </m:ctrlPr>
                      </m:sSupPr>
                      <m:e>
                        <m:r>
                          <a:rPr lang="en-IN" b="1" i="0" smtClean="0">
                            <a:latin typeface="Cambria Math" panose="02040503050406030204" pitchFamily="18" charset="0"/>
                          </a:rPr>
                          <m:t>𝐯</m:t>
                        </m:r>
                      </m:e>
                      <m:sup>
                        <m:r>
                          <a:rPr lang="en-IN" b="0" i="1" smtClean="0">
                            <a:latin typeface="Cambria Math" panose="02040503050406030204" pitchFamily="18" charset="0"/>
                          </a:rPr>
                          <m:t>𝑗</m:t>
                        </m:r>
                      </m:sup>
                    </m:sSup>
                    <m:r>
                      <a:rPr lang="en-IN" b="0" i="1" smtClean="0">
                        <a:latin typeface="Cambria Math" panose="02040503050406030204" pitchFamily="18" charset="0"/>
                      </a:rPr>
                      <m:t>=</m:t>
                    </m:r>
                    <m:r>
                      <a:rPr lang="en-IN" b="0" i="1" smtClean="0">
                        <a:latin typeface="Cambria Math" panose="02040503050406030204" pitchFamily="18" charset="0"/>
                      </a:rPr>
                      <m:t>𝑉</m:t>
                    </m:r>
                    <m:r>
                      <m:rPr>
                        <m:sty m:val="p"/>
                      </m:rPr>
                      <a:rPr lang="en-IN" b="0" i="0" smtClean="0">
                        <a:latin typeface="Cambria Math" panose="02040503050406030204" pitchFamily="18" charset="0"/>
                      </a:rPr>
                      <m:t>Λ</m:t>
                    </m:r>
                    <m:sSub>
                      <m:sSubPr>
                        <m:ctrlPr>
                          <a:rPr lang="en-IN" b="0" i="1" smtClean="0">
                            <a:latin typeface="Cambria Math" panose="02040503050406030204" pitchFamily="18" charset="0"/>
                          </a:rPr>
                        </m:ctrlPr>
                      </m:sSubPr>
                      <m:e>
                        <m:r>
                          <a:rPr lang="en-IN" b="1" i="0" smtClean="0">
                            <a:latin typeface="Cambria Math" panose="02040503050406030204" pitchFamily="18" charset="0"/>
                          </a:rPr>
                          <m:t>𝐞</m:t>
                        </m:r>
                      </m:e>
                      <m:sub>
                        <m:r>
                          <a:rPr lang="en-IN" b="0" i="1" smtClean="0">
                            <a:latin typeface="Cambria Math" panose="02040503050406030204" pitchFamily="18" charset="0"/>
                          </a:rPr>
                          <m:t>𝑗</m:t>
                        </m:r>
                      </m:sub>
                    </m:sSub>
                    <m:r>
                      <a:rPr lang="en-IN" b="0" i="1" smtClean="0">
                        <a:latin typeface="Cambria Math" panose="02040503050406030204" pitchFamily="18" charset="0"/>
                      </a:rPr>
                      <m:t>=</m:t>
                    </m:r>
                    <m:r>
                      <a:rPr lang="en-IN" b="0" i="1" smtClean="0">
                        <a:latin typeface="Cambria Math" panose="02040503050406030204" pitchFamily="18" charset="0"/>
                      </a:rPr>
                      <m:t>𝑉</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𝑗</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1" i="0" smtClean="0">
                                <a:latin typeface="Cambria Math" panose="02040503050406030204" pitchFamily="18" charset="0"/>
                              </a:rPr>
                              <m:t>𝐞</m:t>
                            </m:r>
                          </m:e>
                          <m:sub>
                            <m:r>
                              <a:rPr lang="en-IN" b="0" i="1" smtClean="0">
                                <a:latin typeface="Cambria Math" panose="02040503050406030204" pitchFamily="18" charset="0"/>
                              </a:rPr>
                              <m:t>𝑗</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𝑗</m:t>
                        </m:r>
                      </m:sub>
                    </m:sSub>
                    <m:r>
                      <a:rPr lang="en-IN" b="0" i="1" smtClean="0">
                        <a:latin typeface="Cambria Math" panose="02040503050406030204" pitchFamily="18" charset="0"/>
                      </a:rPr>
                      <m:t>⋅</m:t>
                    </m:r>
                    <m:r>
                      <a:rPr lang="en-IN" b="0" i="1" smtClean="0">
                        <a:latin typeface="Cambria Math" panose="02040503050406030204" pitchFamily="18" charset="0"/>
                      </a:rPr>
                      <m:t>𝑉</m:t>
                    </m:r>
                    <m:sSub>
                      <m:sSubPr>
                        <m:ctrlPr>
                          <a:rPr lang="en-IN" b="0" i="1" smtClean="0">
                            <a:latin typeface="Cambria Math" panose="02040503050406030204" pitchFamily="18" charset="0"/>
                          </a:rPr>
                        </m:ctrlPr>
                      </m:sSubPr>
                      <m:e>
                        <m:r>
                          <a:rPr lang="en-IN" b="1" i="0" smtClean="0">
                            <a:latin typeface="Cambria Math" panose="02040503050406030204" pitchFamily="18" charset="0"/>
                          </a:rPr>
                          <m:t>𝐞</m:t>
                        </m:r>
                      </m:e>
                      <m:sub>
                        <m:r>
                          <a:rPr lang="en-IN" b="0" i="1" smtClean="0">
                            <a:latin typeface="Cambria Math" panose="02040503050406030204" pitchFamily="18" charset="0"/>
                          </a:rPr>
                          <m:t>𝑗</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𝑗</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𝐯</m:t>
                        </m:r>
                      </m:e>
                      <m:sup>
                        <m:r>
                          <a:rPr lang="en-IN" b="0" i="1" smtClean="0">
                            <a:latin typeface="Cambria Math" panose="02040503050406030204" pitchFamily="18" charset="0"/>
                          </a:rPr>
                          <m:t>𝑗</m:t>
                        </m:r>
                      </m:sup>
                    </m:sSup>
                  </m:oMath>
                </a14:m>
                <a:r>
                  <a:rPr lang="en-IN" dirty="0" smtClean="0"/>
                  <a:t/>
                </a:r>
                <a:br>
                  <a:rPr lang="en-IN" dirty="0" smtClean="0"/>
                </a:br>
                <a:r>
                  <a:rPr lang="en-IN" dirty="0" smtClean="0"/>
                  <a:t> where </a:t>
                </a:r>
                <a14:m>
                  <m:oMath xmlns:m="http://schemas.openxmlformats.org/officeDocument/2006/math">
                    <m:r>
                      <m:rPr>
                        <m:sty m:val="p"/>
                      </m:rPr>
                      <a:rPr lang="en-IN" b="0" i="0" smtClean="0">
                        <a:latin typeface="Cambria Math" panose="02040503050406030204" pitchFamily="18" charset="0"/>
                      </a:rPr>
                      <m:t>Λ</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𝑛</m:t>
                            </m:r>
                          </m:sub>
                        </m:sSub>
                      </m:e>
                    </m:d>
                  </m:oMath>
                </a14:m>
                <a:r>
                  <a:rPr lang="en-IN" dirty="0" smtClean="0"/>
                  <a:t>. Thus, </a:t>
                </a:r>
                <a14:m>
                  <m:oMath xmlns:m="http://schemas.openxmlformats.org/officeDocument/2006/math">
                    <m:sSup>
                      <m:sSupPr>
                        <m:ctrlPr>
                          <a:rPr lang="en-IN" i="1">
                            <a:latin typeface="Cambria Math" panose="02040503050406030204" pitchFamily="18" charset="0"/>
                          </a:rPr>
                        </m:ctrlPr>
                      </m:sSupPr>
                      <m:e>
                        <m:r>
                          <a:rPr lang="en-IN">
                            <a:latin typeface="Cambria Math" panose="02040503050406030204" pitchFamily="18" charset="0"/>
                          </a:rPr>
                          <m:t>𝑋</m:t>
                        </m:r>
                      </m:e>
                      <m:sup>
                        <m:r>
                          <a:rPr lang="en-IN">
                            <a:latin typeface="Cambria Math" panose="02040503050406030204" pitchFamily="18" charset="0"/>
                          </a:rPr>
                          <m:t>⊤</m:t>
                        </m:r>
                      </m:sup>
                    </m:sSup>
                    <m:r>
                      <a:rPr lang="en-IN" b="0" i="1" smtClean="0">
                        <a:latin typeface="Cambria Math" panose="02040503050406030204" pitchFamily="18" charset="0"/>
                      </a:rPr>
                      <m:t>𝑋</m:t>
                    </m:r>
                  </m:oMath>
                </a14:m>
                <a:r>
                  <a:rPr lang="en-IN" dirty="0" smtClean="0"/>
                  <a:t> merely scales right singular vectors of </a:t>
                </a:r>
                <a14:m>
                  <m:oMath xmlns:m="http://schemas.openxmlformats.org/officeDocument/2006/math">
                    <m:r>
                      <a:rPr lang="en-IN" b="0" i="1" smtClean="0">
                        <a:latin typeface="Cambria Math" panose="02040503050406030204" pitchFamily="18" charset="0"/>
                      </a:rPr>
                      <m:t>𝑋</m:t>
                    </m:r>
                  </m:oMath>
                </a14:m>
                <a:endParaRPr lang="en-IN" dirty="0" smtClean="0"/>
              </a:p>
              <a:p>
                <a:r>
                  <a:rPr lang="en-IN" dirty="0" smtClean="0"/>
                  <a:t>To handle </a:t>
                </a:r>
                <a14:m>
                  <m:oMath xmlns:m="http://schemas.openxmlformats.org/officeDocument/2006/math">
                    <m:r>
                      <a:rPr lang="en-IN" b="0" i="1" smtClean="0">
                        <a:latin typeface="Cambria Math" panose="02040503050406030204" pitchFamily="18" charset="0"/>
                      </a:rPr>
                      <m:t>𝑈</m:t>
                    </m:r>
                  </m:oMath>
                </a14:m>
                <a:r>
                  <a:rPr lang="en-IN" dirty="0" smtClean="0"/>
                  <a:t>, simply take </a:t>
                </a:r>
                <a14:m>
                  <m:oMath xmlns:m="http://schemas.openxmlformats.org/officeDocument/2006/math">
                    <m:r>
                      <a:rPr lang="en-IN" i="1">
                        <a:latin typeface="Cambria Math" panose="02040503050406030204" pitchFamily="18" charset="0"/>
                      </a:rPr>
                      <m:t>𝑋</m:t>
                    </m:r>
                    <m:sSup>
                      <m:sSupPr>
                        <m:ctrlPr>
                          <a:rPr lang="en-IN" i="1">
                            <a:latin typeface="Cambria Math" panose="02040503050406030204" pitchFamily="18" charset="0"/>
                          </a:rPr>
                        </m:ctrlPr>
                      </m:sSupPr>
                      <m:e>
                        <m:r>
                          <a:rPr lang="en-IN" i="1">
                            <a:latin typeface="Cambria Math" panose="02040503050406030204" pitchFamily="18" charset="0"/>
                          </a:rPr>
                          <m:t>𝑋</m:t>
                        </m:r>
                      </m:e>
                      <m:sup>
                        <m:r>
                          <a:rPr lang="en-IN" i="1">
                            <a:latin typeface="Cambria Math" panose="02040503050406030204" pitchFamily="18" charset="0"/>
                          </a:rPr>
                          <m:t>⊤</m:t>
                        </m:r>
                      </m:sup>
                    </m:sSup>
                    <m:r>
                      <a:rPr lang="en-IN">
                        <a:latin typeface="Cambria Math" panose="02040503050406030204" pitchFamily="18" charset="0"/>
                      </a:rPr>
                      <m:t>=</m:t>
                    </m:r>
                    <m:r>
                      <a:rPr lang="en-IN" i="1">
                        <a:latin typeface="Cambria Math" panose="02040503050406030204" pitchFamily="18" charset="0"/>
                      </a:rPr>
                      <m:t>𝑈</m:t>
                    </m:r>
                    <m:r>
                      <m:rPr>
                        <m:sty m:val="p"/>
                      </m:rPr>
                      <a:rPr lang="en-IN">
                        <a:latin typeface="Cambria Math" panose="02040503050406030204" pitchFamily="18" charset="0"/>
                      </a:rPr>
                      <m:t>Σ</m:t>
                    </m:r>
                    <m:sSup>
                      <m:sSupPr>
                        <m:ctrlPr>
                          <a:rPr lang="en-IN" i="1">
                            <a:latin typeface="Cambria Math" panose="02040503050406030204" pitchFamily="18" charset="0"/>
                          </a:rPr>
                        </m:ctrlPr>
                      </m:sSupPr>
                      <m:e>
                        <m:r>
                          <a:rPr lang="en-IN" i="1">
                            <a:latin typeface="Cambria Math" panose="02040503050406030204" pitchFamily="18" charset="0"/>
                          </a:rPr>
                          <m:t>𝑉</m:t>
                        </m:r>
                      </m:e>
                      <m:sup>
                        <m:r>
                          <a:rPr lang="en-IN" i="1">
                            <a:latin typeface="Cambria Math" panose="02040503050406030204" pitchFamily="18" charset="0"/>
                          </a:rPr>
                          <m:t>⊤</m:t>
                        </m:r>
                      </m:sup>
                    </m:sSup>
                    <m:r>
                      <a:rPr lang="en-IN" i="1">
                        <a:latin typeface="Cambria Math" panose="02040503050406030204" pitchFamily="18" charset="0"/>
                      </a:rPr>
                      <m:t>𝑉</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sSup>
                      <m:sSupPr>
                        <m:ctrlPr>
                          <a:rPr lang="en-IN" i="1">
                            <a:latin typeface="Cambria Math" panose="02040503050406030204" pitchFamily="18" charset="0"/>
                          </a:rPr>
                        </m:ctrlPr>
                      </m:sSupPr>
                      <m:e>
                        <m:r>
                          <a:rPr lang="en-IN" i="1">
                            <a:latin typeface="Cambria Math" panose="02040503050406030204" pitchFamily="18" charset="0"/>
                          </a:rPr>
                          <m:t>𝑈</m:t>
                        </m:r>
                      </m:e>
                      <m:sup>
                        <m:r>
                          <a:rPr lang="en-IN" i="1">
                            <a:latin typeface="Cambria Math" panose="02040503050406030204" pitchFamily="18" charset="0"/>
                          </a:rPr>
                          <m:t>⊤</m:t>
                        </m:r>
                      </m:sup>
                    </m:sSup>
                    <m:r>
                      <a:rPr lang="en-IN" i="1">
                        <a:latin typeface="Cambria Math" panose="02040503050406030204" pitchFamily="18" charset="0"/>
                      </a:rPr>
                      <m:t>=</m:t>
                    </m:r>
                    <m:r>
                      <a:rPr lang="en-IN" i="1">
                        <a:latin typeface="Cambria Math" panose="02040503050406030204" pitchFamily="18" charset="0"/>
                      </a:rPr>
                      <m:t>𝑈</m:t>
                    </m:r>
                    <m:r>
                      <m:rPr>
                        <m:sty m:val="p"/>
                      </m:rPr>
                      <a:rPr lang="en-IN">
                        <a:latin typeface="Cambria Math" panose="02040503050406030204" pitchFamily="18" charset="0"/>
                      </a:rPr>
                      <m:t>Σ</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sSup>
                      <m:sSupPr>
                        <m:ctrlPr>
                          <a:rPr lang="en-IN" i="1">
                            <a:latin typeface="Cambria Math" panose="02040503050406030204" pitchFamily="18" charset="0"/>
                          </a:rPr>
                        </m:ctrlPr>
                      </m:sSupPr>
                      <m:e>
                        <m:r>
                          <a:rPr lang="en-IN" i="1">
                            <a:latin typeface="Cambria Math" panose="02040503050406030204" pitchFamily="18" charset="0"/>
                          </a:rPr>
                          <m:t>𝑈</m:t>
                        </m:r>
                      </m:e>
                      <m:sup>
                        <m:r>
                          <a:rPr lang="en-IN" i="1">
                            <a:latin typeface="Cambria Math" panose="02040503050406030204" pitchFamily="18" charset="0"/>
                          </a:rPr>
                          <m:t>⊤</m:t>
                        </m:r>
                      </m:sup>
                    </m:sSup>
                    <m:r>
                      <a:rPr lang="en-IN" i="1">
                        <a:latin typeface="Cambria Math" panose="02040503050406030204" pitchFamily="18" charset="0"/>
                      </a:rPr>
                      <m:t>≜</m:t>
                    </m:r>
                    <m:r>
                      <a:rPr lang="en-IN" i="1">
                        <a:latin typeface="Cambria Math" panose="02040503050406030204" pitchFamily="18" charset="0"/>
                      </a:rPr>
                      <m:t>𝑈</m:t>
                    </m:r>
                    <m:acc>
                      <m:accPr>
                        <m:chr m:val="̃"/>
                        <m:ctrlPr>
                          <a:rPr lang="en-IN" b="0" i="1" smtClean="0">
                            <a:latin typeface="Cambria Math" panose="02040503050406030204" pitchFamily="18" charset="0"/>
                          </a:rPr>
                        </m:ctrlPr>
                      </m:accPr>
                      <m:e>
                        <m:r>
                          <m:rPr>
                            <m:sty m:val="p"/>
                          </m:rPr>
                          <a:rPr lang="en-IN">
                            <a:latin typeface="Cambria Math" panose="02040503050406030204" pitchFamily="18" charset="0"/>
                          </a:rPr>
                          <m:t>Λ</m:t>
                        </m:r>
                      </m:e>
                    </m:acc>
                    <m:sSup>
                      <m:sSupPr>
                        <m:ctrlPr>
                          <a:rPr lang="en-IN" i="1">
                            <a:latin typeface="Cambria Math" panose="02040503050406030204" pitchFamily="18" charset="0"/>
                          </a:rPr>
                        </m:ctrlPr>
                      </m:sSupPr>
                      <m:e>
                        <m:r>
                          <a:rPr lang="en-IN" i="1">
                            <a:latin typeface="Cambria Math" panose="02040503050406030204" pitchFamily="18" charset="0"/>
                          </a:rPr>
                          <m:t>𝑈</m:t>
                        </m:r>
                      </m:e>
                      <m:sup>
                        <m:r>
                          <a:rPr lang="en-IN" i="1">
                            <a:latin typeface="Cambria Math" panose="02040503050406030204" pitchFamily="18" charset="0"/>
                          </a:rPr>
                          <m:t>⊤</m:t>
                        </m:r>
                      </m:sup>
                    </m:sSup>
                  </m:oMath>
                </a14:m>
                <a:endParaRPr lang="en-IN" dirty="0" smtClean="0"/>
              </a:p>
              <a:p>
                <a:pPr lvl="2"/>
                <a:r>
                  <a:rPr lang="en-IN" dirty="0" smtClean="0"/>
                  <a:t>Will see that </a:t>
                </a:r>
                <a14:m>
                  <m:oMath xmlns:m="http://schemas.openxmlformats.org/officeDocument/2006/math">
                    <m:r>
                      <a:rPr lang="en-IN">
                        <a:latin typeface="Cambria Math" panose="02040503050406030204" pitchFamily="18" charset="0"/>
                      </a:rPr>
                      <m:t>𝑋</m:t>
                    </m:r>
                    <m:sSup>
                      <m:sSupPr>
                        <m:ctrlPr>
                          <a:rPr lang="en-IN" i="1">
                            <a:latin typeface="Cambria Math" panose="02040503050406030204" pitchFamily="18" charset="0"/>
                          </a:rPr>
                        </m:ctrlPr>
                      </m:sSupPr>
                      <m:e>
                        <m:r>
                          <a:rPr lang="en-IN">
                            <a:latin typeface="Cambria Math" panose="02040503050406030204" pitchFamily="18" charset="0"/>
                          </a:rPr>
                          <m:t>𝑋</m:t>
                        </m:r>
                      </m:e>
                      <m:sup>
                        <m:r>
                          <a:rPr lang="en-IN">
                            <a:latin typeface="Cambria Math" panose="02040503050406030204" pitchFamily="18" charset="0"/>
                          </a:rPr>
                          <m:t>⊤</m:t>
                        </m:r>
                      </m:sup>
                    </m:sSup>
                    <m:sSup>
                      <m:sSupPr>
                        <m:ctrlPr>
                          <a:rPr lang="en-IN" b="0" i="1" smtClean="0">
                            <a:latin typeface="Cambria Math" panose="02040503050406030204" pitchFamily="18" charset="0"/>
                          </a:rPr>
                        </m:ctrlPr>
                      </m:sSupPr>
                      <m:e>
                        <m:r>
                          <a:rPr lang="en-IN" b="1" i="0" smtClean="0">
                            <a:latin typeface="Cambria Math" panose="02040503050406030204" pitchFamily="18" charset="0"/>
                          </a:rPr>
                          <m:t>𝐮</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𝜆</m:t>
                            </m:r>
                          </m:e>
                        </m:acc>
                      </m:e>
                      <m:sub>
                        <m:r>
                          <a:rPr lang="en-IN" b="0" i="1" dirty="0" smtClean="0">
                            <a:latin typeface="Cambria Math" panose="02040503050406030204" pitchFamily="18" charset="0"/>
                          </a:rPr>
                          <m:t>𝑖</m:t>
                        </m:r>
                      </m:sub>
                    </m:sSub>
                    <m:sSup>
                      <m:sSupPr>
                        <m:ctrlPr>
                          <a:rPr lang="en-IN" i="1">
                            <a:latin typeface="Cambria Math" panose="02040503050406030204" pitchFamily="18" charset="0"/>
                          </a:rPr>
                        </m:ctrlPr>
                      </m:sSupPr>
                      <m:e>
                        <m:r>
                          <a:rPr lang="en-IN" b="1" i="0">
                            <a:latin typeface="Cambria Math" panose="02040503050406030204" pitchFamily="18" charset="0"/>
                          </a:rPr>
                          <m:t>𝐮</m:t>
                        </m:r>
                      </m:e>
                      <m:sup>
                        <m:r>
                          <a:rPr lang="en-IN">
                            <a:latin typeface="Cambria Math" panose="02040503050406030204" pitchFamily="18" charset="0"/>
                          </a:rPr>
                          <m:t>𝑖</m:t>
                        </m:r>
                      </m:sup>
                    </m:sSup>
                  </m:oMath>
                </a14:m>
                <a:r>
                  <a:rPr lang="en-IN" dirty="0" smtClean="0"/>
                  <a:t> i.e. </a:t>
                </a:r>
                <a14:m>
                  <m:oMath xmlns:m="http://schemas.openxmlformats.org/officeDocument/2006/math">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m:t>
                        </m:r>
                      </m:sup>
                    </m:sSup>
                  </m:oMath>
                </a14:m>
                <a:r>
                  <a:rPr lang="en-IN" dirty="0" smtClean="0"/>
                  <a:t> merely scales left singular vectors of </a:t>
                </a:r>
                <a14:m>
                  <m:oMath xmlns:m="http://schemas.openxmlformats.org/officeDocument/2006/math">
                    <m:r>
                      <a:rPr lang="en-IN" b="0" i="1" smtClean="0">
                        <a:latin typeface="Cambria Math" panose="02040503050406030204" pitchFamily="18" charset="0"/>
                      </a:rPr>
                      <m:t>𝑋</m:t>
                    </m:r>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306" b="-222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37</a:t>
            </a:fld>
            <a:endParaRPr lang="en-US"/>
          </a:p>
        </p:txBody>
      </p:sp>
    </p:spTree>
    <p:extLst>
      <p:ext uri="{BB962C8B-B14F-4D97-AF65-F5344CB8AC3E}">
        <p14:creationId xmlns:p14="http://schemas.microsoft.com/office/powerpoint/2010/main" val="13683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Eigenvectors and Eigenvalues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3354" y="1111624"/>
                <a:ext cx="6558412" cy="5746376"/>
              </a:xfrm>
            </p:spPr>
            <p:txBody>
              <a:bodyPr>
                <a:normAutofit/>
              </a:bodyPr>
              <a:lstStyle/>
              <a:p>
                <a:r>
                  <a:rPr lang="en-US" dirty="0" smtClean="0"/>
                  <a:t>For a square </a:t>
                </a:r>
                <a:r>
                  <a:rPr lang="en-US" dirty="0" err="1" smtClean="0"/>
                  <a:t>symm</a:t>
                </a:r>
                <a:r>
                  <a:rPr lang="en-US" dirty="0" smtClean="0"/>
                  <a:t>. matrix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US" dirty="0" smtClean="0"/>
                  <a:t>, an </a:t>
                </a:r>
                <a:r>
                  <a:rPr lang="en-US" i="1" dirty="0" err="1" smtClean="0"/>
                  <a:t>eigenpair</a:t>
                </a:r>
                <a:r>
                  <a:rPr lang="en-US" dirty="0"/>
                  <a:t> </a:t>
                </a:r>
                <a:r>
                  <a:rPr lang="en-US" dirty="0" smtClean="0"/>
                  <a:t>for </a:t>
                </a:r>
                <a:r>
                  <a:rPr lang="en-US" dirty="0"/>
                  <a:t>this matrix is a pair of a vector and a </a:t>
                </a:r>
                <a:r>
                  <a:rPr lang="en-US" dirty="0" smtClean="0"/>
                  <a:t>scalar </a:t>
                </a:r>
                <a14:m>
                  <m:oMath xmlns:m="http://schemas.openxmlformats.org/officeDocument/2006/math">
                    <m:d>
                      <m:dPr>
                        <m:ctrlPr>
                          <a:rPr lang="en-IN" b="0" i="1" smtClean="0">
                            <a:latin typeface="Cambria Math" panose="02040503050406030204" pitchFamily="18" charset="0"/>
                          </a:rPr>
                        </m:ctrlPr>
                      </m:dPr>
                      <m:e>
                        <m:r>
                          <a:rPr lang="en-IN" b="1" i="0" smtClean="0">
                            <a:latin typeface="Cambria Math" panose="02040503050406030204" pitchFamily="18" charset="0"/>
                          </a:rPr>
                          <m:t>𝐯</m:t>
                        </m:r>
                        <m:r>
                          <a:rPr lang="en-IN" b="0" i="1" smtClean="0">
                            <a:latin typeface="Cambria Math" panose="02040503050406030204" pitchFamily="18" charset="0"/>
                          </a:rPr>
                          <m:t>,</m:t>
                        </m:r>
                        <m:r>
                          <a:rPr lang="en-IN" b="0" i="1" smtClean="0">
                            <a:latin typeface="Cambria Math" panose="02040503050406030204" pitchFamily="18" charset="0"/>
                          </a:rPr>
                          <m:t>𝜆</m:t>
                        </m:r>
                      </m:e>
                    </m:d>
                  </m:oMath>
                </a14:m>
                <a:r>
                  <a:rPr lang="en-US" dirty="0" smtClean="0"/>
                  <a:t> such that </a:t>
                </a:r>
                <a14:m>
                  <m:oMath xmlns:m="http://schemas.openxmlformats.org/officeDocument/2006/math">
                    <m:r>
                      <a:rPr lang="en-IN">
                        <a:latin typeface="Cambria Math" panose="02040503050406030204" pitchFamily="18" charset="0"/>
                      </a:rPr>
                      <m:t>𝐴</m:t>
                    </m:r>
                    <m:r>
                      <a:rPr lang="en-IN" b="1">
                        <a:latin typeface="Cambria Math" panose="02040503050406030204" pitchFamily="18" charset="0"/>
                      </a:rPr>
                      <m:t>𝐯</m:t>
                    </m:r>
                    <m:r>
                      <a:rPr lang="en-IN">
                        <a:latin typeface="Cambria Math" panose="02040503050406030204" pitchFamily="18" charset="0"/>
                      </a:rPr>
                      <m:t>=</m:t>
                    </m:r>
                    <m:r>
                      <a:rPr lang="en-IN">
                        <a:latin typeface="Cambria Math" panose="02040503050406030204" pitchFamily="18" charset="0"/>
                      </a:rPr>
                      <m:t>𝜆</m:t>
                    </m:r>
                    <m:r>
                      <a:rPr lang="en-IN">
                        <a:latin typeface="Cambria Math" panose="02040503050406030204" pitchFamily="18" charset="0"/>
                      </a:rPr>
                      <m:t>⋅</m:t>
                    </m:r>
                    <m:r>
                      <a:rPr lang="en-IN" b="1">
                        <a:latin typeface="Cambria Math" panose="02040503050406030204" pitchFamily="18" charset="0"/>
                      </a:rPr>
                      <m:t>𝐯</m:t>
                    </m:r>
                  </m:oMath>
                </a14:m>
                <a:endParaRPr lang="en-IN" b="1" dirty="0" smtClean="0"/>
              </a:p>
              <a:p>
                <a:pPr lvl="2"/>
                <a:r>
                  <a:rPr lang="en-IN" b="1" dirty="0"/>
                  <a:t>Caution</a:t>
                </a:r>
                <a:r>
                  <a:rPr lang="en-IN" dirty="0"/>
                  <a:t>: </a:t>
                </a:r>
                <a14:m>
                  <m:oMath xmlns:m="http://schemas.openxmlformats.org/officeDocument/2006/math">
                    <m:r>
                      <a:rPr lang="en-IN">
                        <a:latin typeface="Cambria Math" panose="02040503050406030204" pitchFamily="18" charset="0"/>
                      </a:rPr>
                      <m:t>𝐴</m:t>
                    </m:r>
                    <m:r>
                      <a:rPr lang="en-IN" b="1">
                        <a:latin typeface="Cambria Math" panose="02040503050406030204" pitchFamily="18" charset="0"/>
                      </a:rPr>
                      <m:t>𝐯</m:t>
                    </m:r>
                  </m:oMath>
                </a14:m>
                <a:r>
                  <a:rPr lang="en-IN" dirty="0"/>
                  <a:t> is </a:t>
                </a:r>
                <a:r>
                  <a:rPr lang="en-IN" dirty="0" smtClean="0"/>
                  <a:t>mat-</a:t>
                </a:r>
                <a:r>
                  <a:rPr lang="en-IN" dirty="0" err="1" smtClean="0"/>
                  <a:t>vec</a:t>
                </a:r>
                <a:r>
                  <a:rPr lang="en-IN" dirty="0" smtClean="0"/>
                  <a:t> multiplication </a:t>
                </a:r>
                <a:r>
                  <a:rPr lang="en-IN" dirty="0"/>
                  <a:t>whereas </a:t>
                </a:r>
                <a14:m>
                  <m:oMath xmlns:m="http://schemas.openxmlformats.org/officeDocument/2006/math">
                    <m:r>
                      <a:rPr lang="en-IN">
                        <a:latin typeface="Cambria Math" panose="02040503050406030204" pitchFamily="18" charset="0"/>
                      </a:rPr>
                      <m:t>𝜆</m:t>
                    </m:r>
                    <m:r>
                      <a:rPr lang="en-IN">
                        <a:latin typeface="Cambria Math" panose="02040503050406030204" pitchFamily="18" charset="0"/>
                      </a:rPr>
                      <m:t>⋅</m:t>
                    </m:r>
                    <m:r>
                      <a:rPr lang="en-IN" b="1">
                        <a:latin typeface="Cambria Math" panose="02040503050406030204" pitchFamily="18" charset="0"/>
                      </a:rPr>
                      <m:t>𝐯</m:t>
                    </m:r>
                  </m:oMath>
                </a14:m>
                <a:r>
                  <a:rPr lang="en-IN" dirty="0"/>
                  <a:t> is scalar </a:t>
                </a:r>
                <a:r>
                  <a:rPr lang="en-IN" dirty="0" smtClean="0"/>
                  <a:t>multiplication</a:t>
                </a:r>
              </a:p>
              <a:p>
                <a:pPr lvl="2"/>
                <a:r>
                  <a:rPr lang="en-IN" dirty="0" smtClean="0"/>
                  <a:t>The vector in the </a:t>
                </a:r>
                <a:r>
                  <a:rPr lang="en-IN" dirty="0" err="1" smtClean="0"/>
                  <a:t>eigenpair</a:t>
                </a:r>
                <a:r>
                  <a:rPr lang="en-IN" dirty="0" smtClean="0"/>
                  <a:t> (eigenvector) is merely scaled by the scalar in the pair (eigenvalue) and not rotated </a:t>
                </a:r>
                <a:r>
                  <a:rPr lang="en-IN" dirty="0" err="1" smtClean="0"/>
                  <a:t>etc</a:t>
                </a:r>
                <a:endParaRPr lang="en-IN" dirty="0" smtClean="0"/>
              </a:p>
              <a:p>
                <a:pPr lvl="2"/>
                <a:r>
                  <a:rPr lang="en-IN" dirty="0" smtClean="0"/>
                  <a:t>Eigenvalues may be negative or zero too</a:t>
                </a:r>
              </a:p>
              <a:p>
                <a:pPr lvl="2"/>
                <a:r>
                  <a:rPr lang="en-IN" dirty="0" smtClean="0"/>
                  <a:t>In general, matrices have an infinite number of such </a:t>
                </a:r>
                <a:r>
                  <a:rPr lang="en-IN" dirty="0" err="1" smtClean="0"/>
                  <a:t>eigenpairs</a:t>
                </a:r>
                <a:r>
                  <a:rPr lang="en-IN" dirty="0" smtClean="0"/>
                  <a:t> – whenever </a:t>
                </a:r>
                <a14:m>
                  <m:oMath xmlns:m="http://schemas.openxmlformats.org/officeDocument/2006/math">
                    <m:d>
                      <m:dPr>
                        <m:ctrlPr>
                          <a:rPr lang="en-IN" i="1">
                            <a:latin typeface="Cambria Math" panose="02040503050406030204" pitchFamily="18" charset="0"/>
                          </a:rPr>
                        </m:ctrlPr>
                      </m:dPr>
                      <m:e>
                        <m:r>
                          <a:rPr lang="en-IN" b="1" i="0">
                            <a:latin typeface="Cambria Math" panose="02040503050406030204" pitchFamily="18" charset="0"/>
                          </a:rPr>
                          <m:t>𝐯</m:t>
                        </m:r>
                        <m:r>
                          <a:rPr lang="en-IN">
                            <a:latin typeface="Cambria Math" panose="02040503050406030204" pitchFamily="18" charset="0"/>
                          </a:rPr>
                          <m:t>,</m:t>
                        </m:r>
                        <m:r>
                          <a:rPr lang="en-IN">
                            <a:latin typeface="Cambria Math" panose="02040503050406030204" pitchFamily="18" charset="0"/>
                          </a:rPr>
                          <m:t>𝜆</m:t>
                        </m:r>
                      </m:e>
                    </m:d>
                  </m:oMath>
                </a14:m>
                <a:r>
                  <a:rPr lang="en-IN" dirty="0" smtClean="0"/>
                  <a:t> is an </a:t>
                </a:r>
                <a:r>
                  <a:rPr lang="en-IN" dirty="0" err="1" smtClean="0"/>
                  <a:t>eigenpair</a:t>
                </a:r>
                <a:r>
                  <a:rPr lang="en-IN" dirty="0" smtClean="0"/>
                  <a:t>, </a:t>
                </a:r>
                <a14:m>
                  <m:oMath xmlns:m="http://schemas.openxmlformats.org/officeDocument/2006/math">
                    <m:d>
                      <m:dPr>
                        <m:ctrlPr>
                          <a:rPr lang="en-IN" i="1">
                            <a:latin typeface="Cambria Math" panose="02040503050406030204" pitchFamily="18" charset="0"/>
                          </a:rPr>
                        </m:ctrlPr>
                      </m:dPr>
                      <m:e>
                        <m:r>
                          <a:rPr lang="en-IN" b="0" i="1" smtClean="0">
                            <a:latin typeface="Cambria Math" panose="02040503050406030204" pitchFamily="18" charset="0"/>
                          </a:rPr>
                          <m:t>𝑐</m:t>
                        </m:r>
                        <m:r>
                          <a:rPr lang="en-IN" b="0" i="1" smtClean="0">
                            <a:latin typeface="Cambria Math" panose="02040503050406030204" pitchFamily="18" charset="0"/>
                          </a:rPr>
                          <m:t>⋅</m:t>
                        </m:r>
                        <m:r>
                          <a:rPr lang="en-IN" b="1" i="0">
                            <a:latin typeface="Cambria Math" panose="02040503050406030204" pitchFamily="18" charset="0"/>
                          </a:rPr>
                          <m:t>𝐯</m:t>
                        </m:r>
                        <m:r>
                          <a:rPr lang="en-IN">
                            <a:latin typeface="Cambria Math" panose="02040503050406030204" pitchFamily="18" charset="0"/>
                          </a:rPr>
                          <m:t>,</m:t>
                        </m:r>
                        <m:r>
                          <a:rPr lang="en-IN">
                            <a:latin typeface="Cambria Math" panose="02040503050406030204" pitchFamily="18" charset="0"/>
                          </a:rPr>
                          <m:t>𝑐</m:t>
                        </m:r>
                        <m:r>
                          <a:rPr lang="en-IN">
                            <a:latin typeface="Cambria Math" panose="02040503050406030204" pitchFamily="18" charset="0"/>
                          </a:rPr>
                          <m:t>⋅</m:t>
                        </m:r>
                        <m:r>
                          <a:rPr lang="en-IN">
                            <a:latin typeface="Cambria Math" panose="02040503050406030204" pitchFamily="18" charset="0"/>
                          </a:rPr>
                          <m:t>𝜆</m:t>
                        </m:r>
                      </m:e>
                    </m:d>
                  </m:oMath>
                </a14:m>
                <a:r>
                  <a:rPr lang="en-IN" dirty="0" smtClean="0"/>
                  <a:t> </a:t>
                </a:r>
                <a:r>
                  <a:rPr lang="en-IN" dirty="0" smtClean="0"/>
                  <a:t>is</a:t>
                </a:r>
                <a:br>
                  <a:rPr lang="en-IN" dirty="0" smtClean="0"/>
                </a:br>
                <a:r>
                  <a:rPr lang="en-IN" dirty="0" smtClean="0"/>
                  <a:t>also an </a:t>
                </a:r>
                <a:r>
                  <a:rPr lang="en-IN" dirty="0" err="1" smtClean="0"/>
                  <a:t>eigenpair</a:t>
                </a:r>
                <a:r>
                  <a:rPr lang="en-IN" dirty="0" smtClean="0"/>
                  <a:t> for every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endParaRPr lang="en-IN" dirty="0"/>
              </a:p>
              <a:p>
                <a:pPr lvl="1"/>
                <a:endParaRPr lang="en-IN" b="1" dirty="0"/>
              </a:p>
              <a:p>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3354" y="1111624"/>
                <a:ext cx="6558412" cy="5746376"/>
              </a:xfrm>
              <a:blipFill>
                <a:blip r:embed="rId2"/>
                <a:stretch>
                  <a:fillRect l="-1023" t="-2439" r="-2233" b="-20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38</a:t>
            </a:fld>
            <a:endParaRPr lang="en-US"/>
          </a:p>
        </p:txBody>
      </p:sp>
      <p:grpSp>
        <p:nvGrpSpPr>
          <p:cNvPr id="5" name="Group 4"/>
          <p:cNvGrpSpPr/>
          <p:nvPr/>
        </p:nvGrpSpPr>
        <p:grpSpPr>
          <a:xfrm>
            <a:off x="7526957" y="1111624"/>
            <a:ext cx="4326726" cy="3344873"/>
            <a:chOff x="7526957" y="1111624"/>
            <a:chExt cx="4326726" cy="3344873"/>
          </a:xfrm>
        </p:grpSpPr>
        <p:cxnSp>
          <p:nvCxnSpPr>
            <p:cNvPr id="6" name="Straight Arrow Connector 5"/>
            <p:cNvCxnSpPr/>
            <p:nvPr/>
          </p:nvCxnSpPr>
          <p:spPr>
            <a:xfrm flipV="1">
              <a:off x="9688945" y="1795498"/>
              <a:ext cx="987275" cy="987278"/>
            </a:xfrm>
            <a:prstGeom prst="straightConnector1">
              <a:avLst/>
            </a:prstGeom>
            <a:noFill/>
            <a:ln w="38100" cap="flat" cmpd="sng" algn="ctr">
              <a:solidFill>
                <a:schemeClr val="bg1">
                  <a:lumMod val="65000"/>
                </a:schemeClr>
              </a:solidFill>
              <a:prstDash val="solid"/>
              <a:tailEnd type="triangle" w="lg" len="lg"/>
            </a:ln>
            <a:effectLst/>
          </p:spPr>
        </p:cxnSp>
        <p:cxnSp>
          <p:nvCxnSpPr>
            <p:cNvPr id="7" name="Straight Connector 6"/>
            <p:cNvCxnSpPr/>
            <p:nvPr/>
          </p:nvCxnSpPr>
          <p:spPr>
            <a:xfrm>
              <a:off x="771714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1078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704418"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98056"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691694"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85332"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67897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172610"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63499" y="1111624"/>
              <a:ext cx="0" cy="3344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9690320" y="-858931"/>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9690320" y="-365293"/>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9690320" y="128346"/>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9690320" y="621984"/>
              <a:ext cx="0" cy="43267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7526957" y="3278985"/>
              <a:ext cx="43267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526957" y="3772623"/>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7526957" y="4263689"/>
              <a:ext cx="43267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688945" y="2289136"/>
              <a:ext cx="5499" cy="493640"/>
            </a:xfrm>
            <a:prstGeom prst="straightConnector1">
              <a:avLst/>
            </a:prstGeom>
            <a:noFill/>
            <a:ln w="38100" cap="flat" cmpd="sng" algn="ctr">
              <a:solidFill>
                <a:schemeClr val="bg1">
                  <a:lumMod val="65000"/>
                </a:schemeClr>
              </a:solidFill>
              <a:prstDash val="solid"/>
              <a:tailEnd type="triangle" w="lg" len="lg"/>
            </a:ln>
            <a:effectLst/>
          </p:spPr>
        </p:cxnSp>
        <p:cxnSp>
          <p:nvCxnSpPr>
            <p:cNvPr id="24" name="Straight Arrow Connector 23"/>
            <p:cNvCxnSpPr/>
            <p:nvPr/>
          </p:nvCxnSpPr>
          <p:spPr>
            <a:xfrm>
              <a:off x="9686194" y="2781349"/>
              <a:ext cx="499138" cy="3997"/>
            </a:xfrm>
            <a:prstGeom prst="straightConnector1">
              <a:avLst/>
            </a:prstGeom>
            <a:noFill/>
            <a:ln w="38100" cap="flat" cmpd="sng" algn="ctr">
              <a:solidFill>
                <a:schemeClr val="bg1">
                  <a:lumMod val="65000"/>
                </a:schemeClr>
              </a:solidFill>
              <a:prstDash val="solid"/>
              <a:tailEnd type="triangle" w="lg" len="lg"/>
            </a:ln>
            <a:effectLst/>
          </p:spPr>
        </p:cxnSp>
        <p:cxnSp>
          <p:nvCxnSpPr>
            <p:cNvPr id="25" name="Straight Arrow Connector 24"/>
            <p:cNvCxnSpPr/>
            <p:nvPr/>
          </p:nvCxnSpPr>
          <p:spPr>
            <a:xfrm>
              <a:off x="9686194" y="2778637"/>
              <a:ext cx="990026" cy="984960"/>
            </a:xfrm>
            <a:prstGeom prst="straightConnector1">
              <a:avLst/>
            </a:prstGeom>
            <a:noFill/>
            <a:ln w="38100" cap="flat" cmpd="sng" algn="ctr">
              <a:solidFill>
                <a:schemeClr val="bg1">
                  <a:lumMod val="65000"/>
                </a:schemeClr>
              </a:solidFill>
              <a:prstDash val="solid"/>
              <a:tailEnd type="triangle" w="lg" len="lg"/>
            </a:ln>
            <a:effectLst/>
          </p:spPr>
        </p:cxnSp>
      </p:grpSp>
      <p:grpSp>
        <p:nvGrpSpPr>
          <p:cNvPr id="26" name="Group 25"/>
          <p:cNvGrpSpPr/>
          <p:nvPr/>
        </p:nvGrpSpPr>
        <p:grpSpPr>
          <a:xfrm>
            <a:off x="7526956" y="1108912"/>
            <a:ext cx="4326726" cy="3344873"/>
            <a:chOff x="7526957" y="1111624"/>
            <a:chExt cx="4326726" cy="3344873"/>
          </a:xfrm>
        </p:grpSpPr>
        <p:cxnSp>
          <p:nvCxnSpPr>
            <p:cNvPr id="27" name="Straight Arrow Connector 26"/>
            <p:cNvCxnSpPr/>
            <p:nvPr/>
          </p:nvCxnSpPr>
          <p:spPr>
            <a:xfrm flipV="1">
              <a:off x="9688945" y="1791457"/>
              <a:ext cx="992776" cy="991319"/>
            </a:xfrm>
            <a:prstGeom prst="straightConnector1">
              <a:avLst/>
            </a:prstGeom>
            <a:noFill/>
            <a:ln w="38100" cap="flat" cmpd="sng" algn="ctr">
              <a:solidFill>
                <a:schemeClr val="accent3"/>
              </a:solidFill>
              <a:prstDash val="solid"/>
              <a:tailEnd type="triangle" w="lg" len="lg"/>
            </a:ln>
            <a:effectLst/>
          </p:spPr>
        </p:cxnSp>
        <p:cxnSp>
          <p:nvCxnSpPr>
            <p:cNvPr id="28" name="Straight Connector 27"/>
            <p:cNvCxnSpPr/>
            <p:nvPr/>
          </p:nvCxnSpPr>
          <p:spPr>
            <a:xfrm>
              <a:off x="771714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21078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704418"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198056"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691694"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0185332"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67897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172610"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663499" y="1111624"/>
              <a:ext cx="0" cy="33448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9690320" y="-858931"/>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9690320" y="-365293"/>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9690320" y="128346"/>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690320" y="621984"/>
              <a:ext cx="0" cy="43267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526957" y="3278985"/>
              <a:ext cx="43267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526957" y="3772623"/>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7526957" y="4263689"/>
              <a:ext cx="43267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9688945" y="2289136"/>
              <a:ext cx="5499" cy="493640"/>
            </a:xfrm>
            <a:prstGeom prst="straightConnector1">
              <a:avLst/>
            </a:prstGeom>
            <a:noFill/>
            <a:ln w="38100" cap="flat" cmpd="sng" algn="ctr">
              <a:solidFill>
                <a:schemeClr val="accent4"/>
              </a:solidFill>
              <a:prstDash val="solid"/>
              <a:tailEnd type="triangle" w="lg" len="lg"/>
            </a:ln>
            <a:effectLst/>
          </p:spPr>
        </p:cxnSp>
        <p:cxnSp>
          <p:nvCxnSpPr>
            <p:cNvPr id="45" name="Straight Arrow Connector 44"/>
            <p:cNvCxnSpPr/>
            <p:nvPr/>
          </p:nvCxnSpPr>
          <p:spPr>
            <a:xfrm>
              <a:off x="9686194" y="2781349"/>
              <a:ext cx="499138" cy="3997"/>
            </a:xfrm>
            <a:prstGeom prst="straightConnector1">
              <a:avLst/>
            </a:prstGeom>
            <a:noFill/>
            <a:ln w="38100" cap="flat" cmpd="sng" algn="ctr">
              <a:solidFill>
                <a:schemeClr val="accent4"/>
              </a:solidFill>
              <a:prstDash val="solid"/>
              <a:tailEnd type="triangle" w="lg" len="lg"/>
            </a:ln>
            <a:effectLst/>
          </p:spPr>
        </p:cxnSp>
        <p:cxnSp>
          <p:nvCxnSpPr>
            <p:cNvPr id="46" name="Straight Arrow Connector 45"/>
            <p:cNvCxnSpPr/>
            <p:nvPr/>
          </p:nvCxnSpPr>
          <p:spPr>
            <a:xfrm>
              <a:off x="9688945" y="2785324"/>
              <a:ext cx="990025" cy="987297"/>
            </a:xfrm>
            <a:prstGeom prst="straightConnector1">
              <a:avLst/>
            </a:prstGeom>
            <a:noFill/>
            <a:ln w="38100" cap="flat" cmpd="sng" algn="ctr">
              <a:solidFill>
                <a:schemeClr val="accent3"/>
              </a:solidFill>
              <a:prstDash val="solid"/>
              <a:tailEnd type="triangle" w="lg" len="lg"/>
            </a:ln>
            <a:effectLst/>
          </p:spPr>
        </p:cxnSp>
      </p:grpSp>
      <mc:AlternateContent xmlns:mc="http://schemas.openxmlformats.org/markup-compatibility/2006" xmlns:a14="http://schemas.microsoft.com/office/drawing/2010/main">
        <mc:Choice Requires="a14">
          <p:sp>
            <p:nvSpPr>
              <p:cNvPr id="47" name="TextBox 46"/>
              <p:cNvSpPr txBox="1"/>
              <p:nvPr/>
            </p:nvSpPr>
            <p:spPr>
              <a:xfrm>
                <a:off x="6244583" y="5742096"/>
                <a:ext cx="4891481" cy="859210"/>
              </a:xfrm>
              <a:prstGeom prst="rect">
                <a:avLst/>
              </a:prstGeom>
              <a:noFill/>
            </p:spPr>
            <p:txBody>
              <a:bodyPr wrap="square" rtlCol="0">
                <a:spAutoFit/>
              </a:bodyPr>
              <a:lstStyle/>
              <a:p>
                <a14:m>
                  <m:oMath xmlns:m="http://schemas.openxmlformats.org/officeDocument/2006/math">
                    <m:r>
                      <a:rPr lang="en-IN" sz="2800" b="0" i="1" smtClean="0">
                        <a:latin typeface="Cambria Math" panose="02040503050406030204" pitchFamily="18" charset="0"/>
                      </a:rPr>
                      <m:t>𝐴</m:t>
                    </m:r>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4</m:t>
                        </m:r>
                      </m:den>
                    </m:f>
                    <m:r>
                      <a:rPr lang="en-IN" sz="2800" b="0" i="1" smtClean="0">
                        <a:latin typeface="Cambria Math" panose="02040503050406030204" pitchFamily="18" charset="0"/>
                      </a:rPr>
                      <m:t>⋅</m:t>
                    </m:r>
                    <m:d>
                      <m:dPr>
                        <m:begChr m:val="["/>
                        <m:endChr m:val="]"/>
                        <m:ctrlPr>
                          <a:rPr lang="en-IN" sz="2800" b="0" i="1" smtClean="0">
                            <a:latin typeface="Cambria Math" panose="02040503050406030204" pitchFamily="18" charset="0"/>
                          </a:rPr>
                        </m:ctrlPr>
                      </m:dPr>
                      <m:e>
                        <m:m>
                          <m:mPr>
                            <m:mcs>
                              <m:mc>
                                <m:mcPr>
                                  <m:count m:val="2"/>
                                  <m:mcJc m:val="center"/>
                                </m:mcPr>
                              </m:mc>
                            </m:mcs>
                            <m:ctrlPr>
                              <a:rPr lang="en-IN" sz="2800" b="0" i="1" smtClean="0">
                                <a:latin typeface="Cambria Math" panose="02040503050406030204" pitchFamily="18" charset="0"/>
                              </a:rPr>
                            </m:ctrlPr>
                          </m:mPr>
                          <m:mr>
                            <m:e>
                              <m:r>
                                <a:rPr lang="en-IN" sz="2800" b="0" i="1" smtClean="0">
                                  <a:latin typeface="Cambria Math" panose="02040503050406030204" pitchFamily="18" charset="0"/>
                                </a:rPr>
                                <m:t>7 </m:t>
                              </m:r>
                            </m:e>
                            <m:e>
                              <m:r>
                                <a:rPr lang="en-IN" sz="2800" b="0" i="1" smtClean="0">
                                  <a:latin typeface="Cambria Math" panose="02040503050406030204" pitchFamily="18" charset="0"/>
                                </a:rPr>
                                <m:t>−3</m:t>
                              </m:r>
                            </m:e>
                          </m:mr>
                          <m:mr>
                            <m:e>
                              <m:r>
                                <a:rPr lang="en-IN" sz="2800" b="0" i="1" smtClean="0">
                                  <a:latin typeface="Cambria Math" panose="02040503050406030204" pitchFamily="18" charset="0"/>
                                </a:rPr>
                                <m:t>−3</m:t>
                              </m:r>
                            </m:e>
                            <m:e>
                              <m:r>
                                <a:rPr lang="en-IN" sz="2800" b="0" i="1" smtClean="0">
                                  <a:latin typeface="Cambria Math" panose="02040503050406030204" pitchFamily="18" charset="0"/>
                                </a:rPr>
                                <m:t>7</m:t>
                              </m:r>
                            </m:e>
                          </m:mr>
                        </m:m>
                      </m:e>
                    </m:d>
                  </m:oMath>
                </a14:m>
                <a:r>
                  <a:rPr lang="en-IN" sz="2800" dirty="0" smtClean="0"/>
                  <a:t> </a:t>
                </a:r>
                <a:endParaRPr lang="en-IN" sz="28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244583" y="5742096"/>
                <a:ext cx="4891481" cy="85921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244583" y="5439823"/>
                <a:ext cx="5947417" cy="1461810"/>
              </a:xfrm>
              <a:prstGeom prst="rect">
                <a:avLst/>
              </a:prstGeom>
              <a:noFill/>
            </p:spPr>
            <p:txBody>
              <a:bodyPr wrap="square" rtlCol="0">
                <a:spAutoFit/>
              </a:bodyPr>
              <a:lstStyle/>
              <a:p>
                <a14:m>
                  <m:oMath xmlns:m="http://schemas.openxmlformats.org/officeDocument/2006/math">
                    <m:r>
                      <a:rPr lang="en-IN" sz="2800" b="0" i="1" smtClean="0">
                        <a:latin typeface="Cambria Math" panose="02040503050406030204" pitchFamily="18" charset="0"/>
                      </a:rPr>
                      <m:t>𝐴</m:t>
                    </m:r>
                    <m:r>
                      <a:rPr lang="en-IN" sz="2800" b="0" i="1" smtClean="0">
                        <a:latin typeface="Cambria Math" panose="02040503050406030204" pitchFamily="18" charset="0"/>
                      </a:rPr>
                      <m:t>=</m:t>
                    </m:r>
                    <m:d>
                      <m:dPr>
                        <m:begChr m:val="["/>
                        <m:endChr m:val="]"/>
                        <m:ctrlPr>
                          <a:rPr lang="en-IN" sz="2800" i="1">
                            <a:latin typeface="Cambria Math" panose="02040503050406030204" pitchFamily="18" charset="0"/>
                          </a:rPr>
                        </m:ctrlPr>
                      </m:dPr>
                      <m:e>
                        <m:m>
                          <m:mPr>
                            <m:mcs>
                              <m:mc>
                                <m:mcPr>
                                  <m:count m:val="2"/>
                                  <m:mcJc m:val="center"/>
                                </m:mcPr>
                              </m:mc>
                            </m:mcs>
                            <m:ctrlPr>
                              <a:rPr lang="en-IN" sz="2800" i="1">
                                <a:latin typeface="Cambria Math" panose="02040503050406030204" pitchFamily="18" charset="0"/>
                              </a:rPr>
                            </m:ctrlPr>
                          </m:mPr>
                          <m:mr>
                            <m:e>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e>
                              <m:r>
                                <a:rPr lang="en-IN" sz="2800" b="0" i="1" smtClean="0">
                                  <a:latin typeface="Cambria Math" panose="02040503050406030204" pitchFamily="18" charset="0"/>
                                </a:rPr>
                                <m:t>−</m:t>
                              </m:r>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mr>
                          <m:mr>
                            <m:e>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e>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mr>
                        </m:m>
                      </m:e>
                    </m:d>
                    <m:r>
                      <a:rPr lang="en-IN" sz="2800" b="0" i="1" smtClean="0">
                        <a:latin typeface="Cambria Math" panose="02040503050406030204" pitchFamily="18" charset="0"/>
                      </a:rPr>
                      <m:t>⋅</m:t>
                    </m:r>
                    <m:d>
                      <m:dPr>
                        <m:begChr m:val="["/>
                        <m:endChr m:val="]"/>
                        <m:ctrlPr>
                          <a:rPr lang="en-IN" sz="2800" i="1">
                            <a:latin typeface="Cambria Math" panose="02040503050406030204" pitchFamily="18" charset="0"/>
                          </a:rPr>
                        </m:ctrlPr>
                      </m:dPr>
                      <m:e>
                        <m:m>
                          <m:mPr>
                            <m:mcs>
                              <m:mc>
                                <m:mcPr>
                                  <m:count m:val="2"/>
                                  <m:mcJc m:val="center"/>
                                </m:mcPr>
                              </m:mc>
                            </m:mcs>
                            <m:ctrlPr>
                              <a:rPr lang="en-IN" sz="2800" i="1">
                                <a:latin typeface="Cambria Math" panose="02040503050406030204" pitchFamily="18" charset="0"/>
                              </a:rPr>
                            </m:ctrlPr>
                          </m:mPr>
                          <m:mr>
                            <m:e>
                              <m:r>
                                <m:rPr>
                                  <m:brk m:alnAt="7"/>
                                </m:rPr>
                                <a:rPr lang="en-IN" sz="2800" b="0" i="1" smtClean="0">
                                  <a:latin typeface="Cambria Math" panose="02040503050406030204" pitchFamily="18" charset="0"/>
                                </a:rPr>
                                <m:t>0</m:t>
                              </m:r>
                              <m:r>
                                <a:rPr lang="en-IN" sz="2800" b="0" i="1" smtClean="0">
                                  <a:latin typeface="Cambria Math" panose="02040503050406030204" pitchFamily="18" charset="0"/>
                                </a:rPr>
                                <m:t>.5</m:t>
                              </m:r>
                            </m:e>
                            <m:e>
                              <m:r>
                                <a:rPr lang="en-IN" sz="2800" b="0" i="1" smtClean="0">
                                  <a:latin typeface="Cambria Math" panose="02040503050406030204" pitchFamily="18" charset="0"/>
                                </a:rPr>
                                <m:t>0</m:t>
                              </m:r>
                            </m:e>
                          </m:mr>
                          <m:mr>
                            <m:e>
                              <m:r>
                                <a:rPr lang="en-IN" sz="2800" b="0" i="1" smtClean="0">
                                  <a:latin typeface="Cambria Math" panose="02040503050406030204" pitchFamily="18" charset="0"/>
                                </a:rPr>
                                <m:t>0</m:t>
                              </m:r>
                            </m:e>
                            <m:e>
                              <m:r>
                                <a:rPr lang="en-IN" sz="2800" b="0" i="1" smtClean="0">
                                  <a:latin typeface="Cambria Math" panose="02040503050406030204" pitchFamily="18" charset="0"/>
                                </a:rPr>
                                <m:t>2</m:t>
                              </m:r>
                            </m:e>
                          </m:mr>
                        </m:m>
                      </m:e>
                    </m:d>
                    <m:r>
                      <a:rPr lang="en-IN" sz="2800" b="0" i="1" smtClean="0">
                        <a:latin typeface="Cambria Math" panose="02040503050406030204" pitchFamily="18" charset="0"/>
                      </a:rPr>
                      <m:t>⋅</m:t>
                    </m:r>
                    <m:d>
                      <m:dPr>
                        <m:begChr m:val="["/>
                        <m:endChr m:val="]"/>
                        <m:ctrlPr>
                          <a:rPr lang="en-IN" sz="2800" b="0" i="1" smtClean="0">
                            <a:latin typeface="Cambria Math" panose="02040503050406030204" pitchFamily="18" charset="0"/>
                          </a:rPr>
                        </m:ctrlPr>
                      </m:dPr>
                      <m:e>
                        <m:m>
                          <m:mPr>
                            <m:mcs>
                              <m:mc>
                                <m:mcPr>
                                  <m:count m:val="2"/>
                                  <m:mcJc m:val="center"/>
                                </m:mcPr>
                              </m:mc>
                            </m:mcs>
                            <m:ctrlPr>
                              <a:rPr lang="en-IN" sz="2800" i="1">
                                <a:latin typeface="Cambria Math" panose="02040503050406030204" pitchFamily="18" charset="0"/>
                              </a:rPr>
                            </m:ctrlPr>
                          </m:mPr>
                          <m:mr>
                            <m:e>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e>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mr>
                          <m:mr>
                            <m:e>
                              <m:r>
                                <a:rPr lang="en-IN" sz="2800" b="0" i="1" smtClean="0">
                                  <a:latin typeface="Cambria Math" panose="02040503050406030204" pitchFamily="18" charset="0"/>
                                </a:rPr>
                                <m:t>−</m:t>
                              </m:r>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e>
                              <m:f>
                                <m:fPr>
                                  <m:ctrlPr>
                                    <a:rPr lang="en-IN" sz="2800" i="1">
                                      <a:latin typeface="Cambria Math" panose="02040503050406030204" pitchFamily="18" charset="0"/>
                                    </a:rPr>
                                  </m:ctrlPr>
                                </m:fPr>
                                <m:num>
                                  <m:r>
                                    <a:rPr lang="en-IN" sz="2800" i="1">
                                      <a:latin typeface="Cambria Math" panose="02040503050406030204" pitchFamily="18" charset="0"/>
                                    </a:rPr>
                                    <m:t>1</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2</m:t>
                                      </m:r>
                                    </m:e>
                                  </m:rad>
                                </m:den>
                              </m:f>
                            </m:e>
                          </m:mr>
                        </m:m>
                      </m:e>
                    </m:d>
                  </m:oMath>
                </a14:m>
                <a:r>
                  <a:rPr lang="en-IN" sz="2800" dirty="0" smtClean="0"/>
                  <a:t> </a:t>
                </a:r>
                <a:endParaRPr lang="en-IN" sz="2800" dirty="0"/>
              </a:p>
            </p:txBody>
          </p:sp>
        </mc:Choice>
        <mc:Fallback xmlns="">
          <p:sp>
            <p:nvSpPr>
              <p:cNvPr id="48" name="TextBox 47"/>
              <p:cNvSpPr txBox="1">
                <a:spLocks noRot="1" noChangeAspect="1" noMove="1" noResize="1" noEditPoints="1" noAdjustHandles="1" noChangeArrowheads="1" noChangeShapeType="1" noTextEdit="1"/>
              </p:cNvSpPr>
              <p:nvPr/>
            </p:nvSpPr>
            <p:spPr>
              <a:xfrm>
                <a:off x="6244583" y="5439823"/>
                <a:ext cx="5947417" cy="1461810"/>
              </a:xfrm>
              <a:prstGeom prst="rect">
                <a:avLst/>
              </a:prstGeom>
              <a:blipFill>
                <a:blip r:embed="rId4"/>
                <a:stretch>
                  <a:fillRect/>
                </a:stretch>
              </a:blipFill>
            </p:spPr>
            <p:txBody>
              <a:bodyPr/>
              <a:lstStyle/>
              <a:p>
                <a:r>
                  <a:rPr lang="en-IN">
                    <a:noFill/>
                  </a:rPr>
                  <a:t> </a:t>
                </a:r>
              </a:p>
            </p:txBody>
          </p:sp>
        </mc:Fallback>
      </mc:AlternateContent>
      <p:sp>
        <p:nvSpPr>
          <p:cNvPr id="49" name="TextBox 48"/>
          <p:cNvSpPr txBox="1"/>
          <p:nvPr/>
        </p:nvSpPr>
        <p:spPr>
          <a:xfrm>
            <a:off x="10500852" y="4793492"/>
            <a:ext cx="1524000" cy="646331"/>
          </a:xfrm>
          <a:prstGeom prst="rect">
            <a:avLst/>
          </a:prstGeom>
          <a:noFill/>
        </p:spPr>
        <p:txBody>
          <a:bodyPr wrap="square" rtlCol="0">
            <a:spAutoFit/>
          </a:bodyPr>
          <a:lstStyle/>
          <a:p>
            <a:r>
              <a:rPr lang="en-IN" dirty="0" smtClean="0">
                <a:latin typeface="+mj-lt"/>
              </a:rPr>
              <a:t>clockwise rotation 45</a:t>
            </a:r>
            <a:endParaRPr lang="en-IN" dirty="0">
              <a:latin typeface="+mj-lt"/>
            </a:endParaRPr>
          </a:p>
        </p:txBody>
      </p:sp>
      <p:sp>
        <p:nvSpPr>
          <p:cNvPr id="50" name="TextBox 49"/>
          <p:cNvSpPr txBox="1"/>
          <p:nvPr/>
        </p:nvSpPr>
        <p:spPr>
          <a:xfrm>
            <a:off x="7089603" y="4793492"/>
            <a:ext cx="1852034" cy="646331"/>
          </a:xfrm>
          <a:prstGeom prst="rect">
            <a:avLst/>
          </a:prstGeom>
          <a:noFill/>
        </p:spPr>
        <p:txBody>
          <a:bodyPr wrap="square" rtlCol="0">
            <a:spAutoFit/>
          </a:bodyPr>
          <a:lstStyle/>
          <a:p>
            <a:r>
              <a:rPr lang="en-IN" dirty="0" smtClean="0">
                <a:latin typeface="+mj-lt"/>
              </a:rPr>
              <a:t>counter clockwise rotation 45</a:t>
            </a:r>
            <a:endParaRPr lang="en-IN" dirty="0">
              <a:latin typeface="+mj-lt"/>
            </a:endParaRPr>
          </a:p>
        </p:txBody>
      </p:sp>
      <p:sp>
        <p:nvSpPr>
          <p:cNvPr id="51" name="TextBox 50"/>
          <p:cNvSpPr txBox="1"/>
          <p:nvPr/>
        </p:nvSpPr>
        <p:spPr>
          <a:xfrm>
            <a:off x="9112808" y="4793492"/>
            <a:ext cx="987275" cy="369332"/>
          </a:xfrm>
          <a:prstGeom prst="rect">
            <a:avLst/>
          </a:prstGeom>
          <a:noFill/>
        </p:spPr>
        <p:txBody>
          <a:bodyPr wrap="square" rtlCol="0">
            <a:spAutoFit/>
          </a:bodyPr>
          <a:lstStyle/>
          <a:p>
            <a:pPr algn="ctr"/>
            <a:r>
              <a:rPr lang="en-IN" dirty="0" smtClean="0">
                <a:latin typeface="+mj-lt"/>
              </a:rPr>
              <a:t>scaling</a:t>
            </a:r>
            <a:endParaRPr lang="en-IN" dirty="0">
              <a:latin typeface="+mj-lt"/>
            </a:endParaRPr>
          </a:p>
        </p:txBody>
      </p:sp>
      <p:pic>
        <p:nvPicPr>
          <p:cNvPr id="52" name="Picture 51"/>
          <p:cNvPicPr>
            <a:picLocks noChangeAspect="1"/>
          </p:cNvPicPr>
          <p:nvPr/>
        </p:nvPicPr>
        <p:blipFill>
          <a:blip r:embed="rId5"/>
          <a:stretch>
            <a:fillRect/>
          </a:stretch>
        </p:blipFill>
        <p:spPr>
          <a:xfrm rot="2700000">
            <a:off x="7518876" y="1108800"/>
            <a:ext cx="4334632" cy="3353091"/>
          </a:xfrm>
          <a:prstGeom prst="rect">
            <a:avLst/>
          </a:prstGeom>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68052" y="215575"/>
            <a:ext cx="1792096" cy="1792096"/>
          </a:xfrm>
          <a:prstGeom prst="rect">
            <a:avLst/>
          </a:prstGeom>
        </p:spPr>
      </p:pic>
      <mc:AlternateContent xmlns:mc="http://schemas.openxmlformats.org/markup-compatibility/2006" xmlns:a14="http://schemas.microsoft.com/office/drawing/2010/main">
        <mc:Choice Requires="a14">
          <p:sp>
            <p:nvSpPr>
              <p:cNvPr id="54" name="Rectangular Callout 53"/>
              <p:cNvSpPr/>
              <p:nvPr/>
            </p:nvSpPr>
            <p:spPr>
              <a:xfrm>
                <a:off x="2407311" y="154279"/>
                <a:ext cx="7941542" cy="1334139"/>
              </a:xfrm>
              <a:prstGeom prst="wedgeRectCallout">
                <a:avLst>
                  <a:gd name="adj1" fmla="val 59619"/>
                  <a:gd name="adj2" fmla="val 4953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To get around this issue, people usually define eigenvectors to be only unit vectors </a:t>
                </a:r>
                <a14:m>
                  <m:oMath xmlns:m="http://schemas.openxmlformats.org/officeDocument/2006/math">
                    <m:r>
                      <a:rPr lang="en-IN" sz="2400" b="1">
                        <a:solidFill>
                          <a:schemeClr val="tx1"/>
                        </a:solidFill>
                        <a:latin typeface="Cambria Math" panose="02040503050406030204" pitchFamily="18" charset="0"/>
                      </a:rPr>
                      <m:t>𝐯</m:t>
                    </m:r>
                  </m:oMath>
                </a14:m>
                <a:r>
                  <a:rPr lang="en-IN" sz="2400" dirty="0">
                    <a:solidFill>
                      <a:schemeClr val="tx1"/>
                    </a:solidFill>
                  </a:rPr>
                  <a:t> </a:t>
                </a:r>
                <a:r>
                  <a:rPr lang="en-IN" sz="2400" dirty="0" smtClean="0">
                    <a:solidFill>
                      <a:schemeClr val="tx1"/>
                    </a:solidFill>
                    <a:latin typeface="+mj-lt"/>
                  </a:rPr>
                  <a:t>such that </a:t>
                </a:r>
                <a14:m>
                  <m:oMath xmlns:m="http://schemas.openxmlformats.org/officeDocument/2006/math">
                    <m:r>
                      <a:rPr lang="en-IN" sz="2400">
                        <a:solidFill>
                          <a:schemeClr val="tx1"/>
                        </a:solidFill>
                        <a:latin typeface="Cambria Math" panose="02040503050406030204" pitchFamily="18" charset="0"/>
                      </a:rPr>
                      <m:t>𝐴</m:t>
                    </m:r>
                    <m:r>
                      <a:rPr lang="en-IN" sz="2400" b="1">
                        <a:solidFill>
                          <a:schemeClr val="tx1"/>
                        </a:solidFill>
                        <a:latin typeface="Cambria Math" panose="02040503050406030204" pitchFamily="18" charset="0"/>
                      </a:rPr>
                      <m:t>𝐯</m:t>
                    </m:r>
                    <m:r>
                      <a:rPr lang="en-IN" sz="2400">
                        <a:solidFill>
                          <a:schemeClr val="tx1"/>
                        </a:solidFill>
                        <a:latin typeface="Cambria Math" panose="02040503050406030204" pitchFamily="18" charset="0"/>
                      </a:rPr>
                      <m:t>=</m:t>
                    </m:r>
                    <m:r>
                      <a:rPr lang="en-IN" sz="2400">
                        <a:solidFill>
                          <a:schemeClr val="tx1"/>
                        </a:solidFill>
                        <a:latin typeface="Cambria Math" panose="02040503050406030204" pitchFamily="18" charset="0"/>
                      </a:rPr>
                      <m:t>𝜆</m:t>
                    </m:r>
                    <m:r>
                      <a:rPr lang="en-IN" sz="2400">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𝐯</m:t>
                    </m:r>
                  </m:oMath>
                </a14:m>
                <a:r>
                  <a:rPr lang="en-IN" sz="2400" dirty="0" smtClean="0">
                    <a:solidFill>
                      <a:schemeClr val="tx1"/>
                    </a:solidFill>
                    <a:latin typeface="+mj-lt"/>
                  </a:rPr>
                  <a:t>. Even then, there is still some ambiguity as </a:t>
                </a:r>
                <a14:m>
                  <m:oMath xmlns:m="http://schemas.openxmlformats.org/officeDocument/2006/math">
                    <m:r>
                      <a:rPr lang="en-IN" sz="2400" b="1">
                        <a:solidFill>
                          <a:schemeClr val="tx1"/>
                        </a:solidFill>
                        <a:latin typeface="Cambria Math" panose="02040503050406030204" pitchFamily="18" charset="0"/>
                      </a:rPr>
                      <m:t>𝐯</m:t>
                    </m:r>
                  </m:oMath>
                </a14:m>
                <a:r>
                  <a:rPr lang="en-IN" sz="2400" dirty="0" smtClean="0">
                    <a:solidFill>
                      <a:schemeClr val="tx1"/>
                    </a:solidFill>
                    <a:latin typeface="+mj-lt"/>
                  </a:rPr>
                  <a:t> and </a:t>
                </a:r>
                <a14:m>
                  <m:oMath xmlns:m="http://schemas.openxmlformats.org/officeDocument/2006/math">
                    <m:r>
                      <a:rPr lang="en-IN" sz="2400" b="0" i="0" smtClean="0">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𝐯</m:t>
                    </m:r>
                  </m:oMath>
                </a14:m>
                <a:r>
                  <a:rPr lang="en-IN" sz="2400" dirty="0" smtClean="0">
                    <a:solidFill>
                      <a:schemeClr val="tx1"/>
                    </a:solidFill>
                    <a:latin typeface="+mj-lt"/>
                  </a:rPr>
                  <a:t> would both be eigenvectors</a:t>
                </a:r>
              </a:p>
            </p:txBody>
          </p:sp>
        </mc:Choice>
        <mc:Fallback xmlns="">
          <p:sp>
            <p:nvSpPr>
              <p:cNvPr id="54" name="Rectangular Callout 53"/>
              <p:cNvSpPr>
                <a:spLocks noRot="1" noChangeAspect="1" noMove="1" noResize="1" noEditPoints="1" noAdjustHandles="1" noChangeArrowheads="1" noChangeShapeType="1" noTextEdit="1"/>
              </p:cNvSpPr>
              <p:nvPr/>
            </p:nvSpPr>
            <p:spPr>
              <a:xfrm>
                <a:off x="2407311" y="154279"/>
                <a:ext cx="7941542" cy="1334139"/>
              </a:xfrm>
              <a:prstGeom prst="wedgeRectCallout">
                <a:avLst>
                  <a:gd name="adj1" fmla="val 59619"/>
                  <a:gd name="adj2" fmla="val 49537"/>
                </a:avLst>
              </a:prstGeom>
              <a:blipFill>
                <a:blip r:embed="rId7"/>
                <a:stretch>
                  <a:fillRect l="-139" b="-3556"/>
                </a:stretch>
              </a:blipFill>
              <a:ln w="38100">
                <a:solidFill>
                  <a:schemeClr val="accent1"/>
                </a:solidFill>
              </a:ln>
            </p:spPr>
            <p:txBody>
              <a:bodyPr/>
              <a:lstStyle/>
              <a:p>
                <a:r>
                  <a:rPr lang="en-IN">
                    <a:noFill/>
                  </a:rPr>
                  <a:t> </a:t>
                </a:r>
              </a:p>
            </p:txBody>
          </p:sp>
        </mc:Fallback>
      </mc:AlternateContent>
      <p:grpSp>
        <p:nvGrpSpPr>
          <p:cNvPr id="63" name="Group 62"/>
          <p:cNvGrpSpPr/>
          <p:nvPr/>
        </p:nvGrpSpPr>
        <p:grpSpPr>
          <a:xfrm>
            <a:off x="10385075" y="4032645"/>
            <a:ext cx="1468606" cy="1238929"/>
            <a:chOff x="12383748" y="1219011"/>
            <a:chExt cx="1862104" cy="1570887"/>
          </a:xfrm>
        </p:grpSpPr>
        <p:sp>
          <p:nvSpPr>
            <p:cNvPr id="64" name="Freeform 63"/>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Freeform 64"/>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Freeform 65"/>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9" name="Rectangular Callout 68"/>
          <p:cNvSpPr/>
          <p:nvPr/>
        </p:nvSpPr>
        <p:spPr>
          <a:xfrm>
            <a:off x="4315080" y="3942861"/>
            <a:ext cx="5988246" cy="1309551"/>
          </a:xfrm>
          <a:prstGeom prst="wedgeRectCallout">
            <a:avLst>
              <a:gd name="adj1" fmla="val 61877"/>
              <a:gd name="adj2" fmla="val 474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The concept of </a:t>
            </a:r>
            <a:r>
              <a:rPr lang="en-IN" sz="2400" dirty="0" err="1">
                <a:solidFill>
                  <a:schemeClr val="tx1"/>
                </a:solidFill>
                <a:latin typeface="+mj-lt"/>
              </a:rPr>
              <a:t>eigenpairs</a:t>
            </a:r>
            <a:r>
              <a:rPr lang="en-IN" sz="2400" dirty="0">
                <a:solidFill>
                  <a:schemeClr val="tx1"/>
                </a:solidFill>
                <a:latin typeface="+mj-lt"/>
              </a:rPr>
              <a:t> makes sense for even non-symmetric </a:t>
            </a:r>
            <a:r>
              <a:rPr lang="en-IN" sz="2400" dirty="0" smtClean="0">
                <a:solidFill>
                  <a:schemeClr val="tx1"/>
                </a:solidFill>
                <a:latin typeface="+mj-lt"/>
              </a:rPr>
              <a:t>(but still square) matrices </a:t>
            </a:r>
            <a:r>
              <a:rPr lang="en-IN" sz="2400" dirty="0">
                <a:solidFill>
                  <a:schemeClr val="tx1"/>
                </a:solidFill>
                <a:latin typeface="+mj-lt"/>
              </a:rPr>
              <a:t>but we will only need the symmetric case in ML</a:t>
            </a:r>
          </a:p>
        </p:txBody>
      </p:sp>
      <p:pic>
        <p:nvPicPr>
          <p:cNvPr id="70" name="Picture 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83916" y="2062493"/>
            <a:ext cx="1740936" cy="1740936"/>
          </a:xfrm>
          <a:prstGeom prst="rect">
            <a:avLst/>
          </a:prstGeom>
        </p:spPr>
      </p:pic>
      <mc:AlternateContent xmlns:mc="http://schemas.openxmlformats.org/markup-compatibility/2006">
        <mc:Choice xmlns:a14="http://schemas.microsoft.com/office/drawing/2010/main" Requires="a14">
          <p:sp>
            <p:nvSpPr>
              <p:cNvPr id="60" name="Rectangular Callout 59"/>
              <p:cNvSpPr/>
              <p:nvPr/>
            </p:nvSpPr>
            <p:spPr>
              <a:xfrm>
                <a:off x="1971701" y="1998949"/>
                <a:ext cx="8509741" cy="1523255"/>
              </a:xfrm>
              <a:prstGeom prst="wedgeRectCallout">
                <a:avLst>
                  <a:gd name="adj1" fmla="val 58010"/>
                  <a:gd name="adj2" fmla="val 3320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Recall that we commented that even the singular vectors are not really unique since we can always generate new ones by flipping the  sign etc. so it is not surprising that eigenvectors are not unique either since </a:t>
                </a:r>
                <a:r>
                  <a:rPr lang="en-IN" sz="2400" dirty="0">
                    <a:solidFill>
                      <a:schemeClr val="tx1"/>
                    </a:solidFill>
                    <a:latin typeface="+mj-lt"/>
                  </a:rPr>
                  <a:t>right singular vectors of </a:t>
                </a:r>
                <a14:m>
                  <m:oMath xmlns:m="http://schemas.openxmlformats.org/officeDocument/2006/math">
                    <m:r>
                      <a:rPr lang="en-IN" sz="2400" i="1">
                        <a:solidFill>
                          <a:schemeClr val="tx1"/>
                        </a:solidFill>
                        <a:latin typeface="Cambria Math" panose="02040503050406030204" pitchFamily="18" charset="0"/>
                      </a:rPr>
                      <m:t>𝑋</m:t>
                    </m:r>
                  </m:oMath>
                </a14:m>
                <a:r>
                  <a:rPr lang="en-IN" sz="2400" dirty="0" smtClean="0">
                    <a:solidFill>
                      <a:schemeClr val="tx1"/>
                    </a:solidFill>
                    <a:latin typeface="+mj-lt"/>
                  </a:rPr>
                  <a:t> are eigenvectors of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a:t>
                </a:r>
                <a:r>
                  <a:rPr lang="en-IN" sz="2400" dirty="0" smtClean="0">
                    <a:solidFill>
                      <a:schemeClr val="tx1"/>
                    </a:solidFill>
                    <a:latin typeface="+mj-lt"/>
                    <a:sym typeface="Wingdings" panose="05000000000000000000" pitchFamily="2" charset="2"/>
                  </a:rPr>
                  <a:t></a:t>
                </a:r>
                <a:endParaRPr lang="en-IN" sz="2400" dirty="0" smtClean="0">
                  <a:solidFill>
                    <a:schemeClr val="tx1"/>
                  </a:solidFill>
                  <a:latin typeface="+mj-lt"/>
                </a:endParaRPr>
              </a:p>
            </p:txBody>
          </p:sp>
        </mc:Choice>
        <mc:Fallback>
          <p:sp>
            <p:nvSpPr>
              <p:cNvPr id="60" name="Rectangular Callout 59"/>
              <p:cNvSpPr>
                <a:spLocks noRot="1" noChangeAspect="1" noMove="1" noResize="1" noEditPoints="1" noAdjustHandles="1" noChangeArrowheads="1" noChangeShapeType="1" noTextEdit="1"/>
              </p:cNvSpPr>
              <p:nvPr/>
            </p:nvSpPr>
            <p:spPr>
              <a:xfrm>
                <a:off x="1971701" y="1998949"/>
                <a:ext cx="8509741" cy="1523255"/>
              </a:xfrm>
              <a:prstGeom prst="wedgeRectCallout">
                <a:avLst>
                  <a:gd name="adj1" fmla="val 58010"/>
                  <a:gd name="adj2" fmla="val 33204"/>
                </a:avLst>
              </a:prstGeom>
              <a:blipFill>
                <a:blip r:embed="rId9"/>
                <a:stretch>
                  <a:fillRect l="-594" t="-3125" b="-8594"/>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80931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7"/>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left)">
                                      <p:cBhvr>
                                        <p:cTn id="26" dur="500"/>
                                        <p:tgtEl>
                                          <p:spTgt spid="49"/>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500"/>
                                        <p:tgtEl>
                                          <p:spTgt spid="51"/>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2700000">
                                      <p:cBhvr>
                                        <p:cTn id="46" dur="1000" fill="hold"/>
                                        <p:tgtEl>
                                          <p:spTgt spid="26"/>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52"/>
                                        </p:tgtEl>
                                        <p:attrNameLst>
                                          <p:attrName>style.visibility</p:attrName>
                                        </p:attrNameLst>
                                      </p:cBhvr>
                                      <p:to>
                                        <p:strVal val="visible"/>
                                      </p:to>
                                    </p:set>
                                  </p:childTnLst>
                                </p:cTn>
                              </p:par>
                            </p:childTnLst>
                          </p:cTn>
                        </p:par>
                        <p:par>
                          <p:cTn id="54" fill="hold">
                            <p:stCondLst>
                              <p:cond delay="0"/>
                            </p:stCondLst>
                            <p:childTnLst>
                              <p:par>
                                <p:cTn id="55" presetID="6" presetClass="emph" presetSubtype="0" fill="hold" nodeType="afterEffect">
                                  <p:stCondLst>
                                    <p:cond delay="0"/>
                                  </p:stCondLst>
                                  <p:childTnLst>
                                    <p:animScale>
                                      <p:cBhvr>
                                        <p:cTn id="56" dur="1000" fill="hold"/>
                                        <p:tgtEl>
                                          <p:spTgt spid="52"/>
                                        </p:tgtEl>
                                      </p:cBhvr>
                                      <p:by x="50000" y="100000"/>
                                    </p:animScale>
                                  </p:childTnLst>
                                </p:cTn>
                              </p:par>
                            </p:childTnLst>
                          </p:cTn>
                        </p:par>
                      </p:childTnLst>
                    </p:cTn>
                  </p:par>
                  <p:par>
                    <p:cTn id="57" fill="hold">
                      <p:stCondLst>
                        <p:cond delay="indefinite"/>
                      </p:stCondLst>
                      <p:childTnLst>
                        <p:par>
                          <p:cTn id="58" fill="hold">
                            <p:stCondLst>
                              <p:cond delay="0"/>
                            </p:stCondLst>
                            <p:childTnLst>
                              <p:par>
                                <p:cTn id="59" presetID="6" presetClass="emph" presetSubtype="0" fill="hold" nodeType="clickEffect">
                                  <p:stCondLst>
                                    <p:cond delay="0"/>
                                  </p:stCondLst>
                                  <p:childTnLst>
                                    <p:animScale>
                                      <p:cBhvr>
                                        <p:cTn id="60" dur="1000" fill="hold"/>
                                        <p:tgtEl>
                                          <p:spTgt spid="52"/>
                                        </p:tgtEl>
                                      </p:cBhvr>
                                      <p:by x="100000" y="200000"/>
                                    </p:animScale>
                                  </p:childTnLst>
                                </p:cTn>
                              </p:par>
                            </p:childTnLst>
                          </p:cTn>
                        </p:par>
                      </p:childTnLst>
                    </p:cTn>
                  </p:par>
                  <p:par>
                    <p:cTn id="61" fill="hold">
                      <p:stCondLst>
                        <p:cond delay="indefinite"/>
                      </p:stCondLst>
                      <p:childTnLst>
                        <p:par>
                          <p:cTn id="62" fill="hold">
                            <p:stCondLst>
                              <p:cond delay="0"/>
                            </p:stCondLst>
                            <p:childTnLst>
                              <p:par>
                                <p:cTn id="63" presetID="8" presetClass="emph" presetSubtype="0" fill="hold" nodeType="clickEffect">
                                  <p:stCondLst>
                                    <p:cond delay="0"/>
                                  </p:stCondLst>
                                  <p:childTnLst>
                                    <p:animRot by="-2700000">
                                      <p:cBhvr>
                                        <p:cTn id="64" dur="1000" fill="hold"/>
                                        <p:tgtEl>
                                          <p:spTgt spid="52"/>
                                        </p:tgtEl>
                                        <p:attrNameLst>
                                          <p:attrName>r</p:attrName>
                                        </p:attrNameLst>
                                      </p:cBhvr>
                                    </p:animRo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par>
                          <p:cTn id="81" fill="hold">
                            <p:stCondLst>
                              <p:cond delay="0"/>
                            </p:stCondLst>
                            <p:childTnLst>
                              <p:par>
                                <p:cTn id="82" presetID="22" presetClass="entr" presetSubtype="2" fill="hold" grpId="0" nodeType="after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right)">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0"/>
                            </p:stCondLst>
                            <p:childTnLst>
                              <p:par>
                                <p:cTn id="90" presetID="22" presetClass="entr" presetSubtype="2"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right)">
                                      <p:cBhvr>
                                        <p:cTn id="92" dur="500"/>
                                        <p:tgtEl>
                                          <p:spTgt spid="60"/>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childTnLst>
                          </p:cTn>
                        </p:par>
                        <p:par>
                          <p:cTn id="97" fill="hold">
                            <p:stCondLst>
                              <p:cond delay="0"/>
                            </p:stCondLst>
                            <p:childTnLst>
                              <p:par>
                                <p:cTn id="98" presetID="22" presetClass="entr" presetSubtype="2" fill="hold" grpId="0" nodeType="after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wipe(right)">
                                      <p:cBhvr>
                                        <p:cTn id="10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p:bldP spid="47" grpId="1"/>
      <p:bldP spid="48" grpId="0"/>
      <p:bldP spid="49" grpId="0"/>
      <p:bldP spid="50" grpId="0"/>
      <p:bldP spid="51" grpId="0"/>
      <p:bldP spid="54" grpId="0" animBg="1"/>
      <p:bldP spid="69" grpId="0" animBg="1"/>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Eigenpairs</a:t>
            </a:r>
            <a:r>
              <a:rPr lang="en-IN" dirty="0" smtClean="0"/>
              <a:t> and Singular Triplets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dirty="0" smtClean="0"/>
                  <a:t>We have seen how </a:t>
                </a:r>
                <a:r>
                  <a:rPr lang="en-IN" dirty="0">
                    <a:solidFill>
                      <a:schemeClr val="tx1"/>
                    </a:solidFill>
                  </a:rPr>
                  <a:t>right singular vectors of </a:t>
                </a:r>
                <a14:m>
                  <m:oMath xmlns:m="http://schemas.openxmlformats.org/officeDocument/2006/math">
                    <m:r>
                      <a:rPr lang="en-IN" i="1">
                        <a:solidFill>
                          <a:schemeClr val="tx1"/>
                        </a:solidFill>
                        <a:latin typeface="Cambria Math" panose="02040503050406030204" pitchFamily="18" charset="0"/>
                      </a:rPr>
                      <m:t>𝑋</m:t>
                    </m:r>
                  </m:oMath>
                </a14:m>
                <a:r>
                  <a:rPr lang="en-IN" dirty="0">
                    <a:solidFill>
                      <a:schemeClr val="tx1"/>
                    </a:solidFill>
                  </a:rPr>
                  <a:t> are eigenvectors of </a:t>
                </a:r>
                <a14:m>
                  <m:oMath xmlns:m="http://schemas.openxmlformats.org/officeDocument/2006/math">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𝑋</m:t>
                        </m:r>
                      </m:e>
                      <m:sup>
                        <m:r>
                          <a:rPr lang="en-IN" i="1">
                            <a:solidFill>
                              <a:schemeClr val="tx1"/>
                            </a:solidFill>
                            <a:latin typeface="Cambria Math" panose="02040503050406030204" pitchFamily="18" charset="0"/>
                          </a:rPr>
                          <m:t>⊤</m:t>
                        </m:r>
                      </m:sup>
                    </m:sSup>
                    <m:r>
                      <a:rPr lang="en-IN" i="1">
                        <a:solidFill>
                          <a:schemeClr val="tx1"/>
                        </a:solidFill>
                        <a:latin typeface="Cambria Math" panose="02040503050406030204" pitchFamily="18" charset="0"/>
                      </a:rPr>
                      <m:t>𝑋</m:t>
                    </m:r>
                  </m:oMath>
                </a14:m>
                <a:r>
                  <a:rPr lang="en-IN" dirty="0">
                    <a:solidFill>
                      <a:schemeClr val="tx1"/>
                    </a:solidFill>
                  </a:rPr>
                  <a:t> </a:t>
                </a:r>
                <a:r>
                  <a:rPr lang="en-IN" dirty="0" smtClean="0">
                    <a:solidFill>
                      <a:schemeClr val="tx1"/>
                    </a:solidFill>
                  </a:rPr>
                  <a:t>and left </a:t>
                </a:r>
                <a:r>
                  <a:rPr lang="en-IN" dirty="0">
                    <a:solidFill>
                      <a:schemeClr val="tx1"/>
                    </a:solidFill>
                  </a:rPr>
                  <a:t>singular vectors of </a:t>
                </a:r>
                <a14:m>
                  <m:oMath xmlns:m="http://schemas.openxmlformats.org/officeDocument/2006/math">
                    <m:r>
                      <a:rPr lang="en-IN" i="1">
                        <a:solidFill>
                          <a:schemeClr val="tx1"/>
                        </a:solidFill>
                        <a:latin typeface="Cambria Math" panose="02040503050406030204" pitchFamily="18" charset="0"/>
                      </a:rPr>
                      <m:t>𝑋</m:t>
                    </m:r>
                  </m:oMath>
                </a14:m>
                <a:r>
                  <a:rPr lang="en-IN" dirty="0">
                    <a:solidFill>
                      <a:schemeClr val="tx1"/>
                    </a:solidFill>
                  </a:rPr>
                  <a:t> are eigenvectors of </a:t>
                </a:r>
                <a14:m>
                  <m:oMath xmlns:m="http://schemas.openxmlformats.org/officeDocument/2006/math">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𝑋𝑋</m:t>
                        </m:r>
                      </m:e>
                      <m:sup>
                        <m:r>
                          <a:rPr lang="en-IN" i="1">
                            <a:solidFill>
                              <a:schemeClr val="tx1"/>
                            </a:solidFill>
                            <a:latin typeface="Cambria Math" panose="02040503050406030204" pitchFamily="18" charset="0"/>
                          </a:rPr>
                          <m:t>⊤</m:t>
                        </m:r>
                      </m:sup>
                    </m:sSup>
                  </m:oMath>
                </a14:m>
                <a:endParaRPr lang="en-IN" dirty="0" smtClean="0"/>
              </a:p>
              <a:p>
                <a:r>
                  <a:rPr lang="en-IN" dirty="0" smtClean="0"/>
                  <a:t>It turns out that the square roots of the eigenvalues </a:t>
                </a:r>
                <a:r>
                  <a:rPr lang="en-IN" dirty="0"/>
                  <a:t>of </a:t>
                </a:r>
                <a14:m>
                  <m:oMath xmlns:m="http://schemas.openxmlformats.org/officeDocument/2006/math">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𝑋</m:t>
                        </m:r>
                      </m:e>
                      <m:sup>
                        <m:r>
                          <a:rPr lang="en-IN" i="1">
                            <a:solidFill>
                              <a:schemeClr val="tx1"/>
                            </a:solidFill>
                            <a:latin typeface="Cambria Math" panose="02040503050406030204" pitchFamily="18" charset="0"/>
                          </a:rPr>
                          <m:t>⊤</m:t>
                        </m:r>
                      </m:sup>
                    </m:sSup>
                    <m:r>
                      <a:rPr lang="en-IN" i="1">
                        <a:solidFill>
                          <a:schemeClr val="tx1"/>
                        </a:solidFill>
                        <a:latin typeface="Cambria Math" panose="02040503050406030204" pitchFamily="18" charset="0"/>
                      </a:rPr>
                      <m:t>𝑋</m:t>
                    </m:r>
                  </m:oMath>
                </a14:m>
                <a:r>
                  <a:rPr lang="en-IN" dirty="0" smtClean="0"/>
                  <a:t> give us all the non-zero singular values of </a:t>
                </a:r>
                <a14:m>
                  <m:oMath xmlns:m="http://schemas.openxmlformats.org/officeDocument/2006/math">
                    <m:r>
                      <a:rPr lang="en-IN" b="0" i="1" smtClean="0">
                        <a:latin typeface="Cambria Math" panose="02040503050406030204" pitchFamily="18" charset="0"/>
                      </a:rPr>
                      <m:t>𝑋</m:t>
                    </m:r>
                  </m:oMath>
                </a14:m>
                <a:endParaRPr lang="en-IN" dirty="0" smtClean="0"/>
              </a:p>
              <a:p>
                <a:pPr lvl="2"/>
                <a:r>
                  <a:rPr lang="en-IN" dirty="0" smtClean="0"/>
                  <a:t>In fact, the square </a:t>
                </a:r>
                <a:r>
                  <a:rPr lang="en-IN" dirty="0"/>
                  <a:t>roots of </a:t>
                </a:r>
                <a:r>
                  <a:rPr lang="en-IN" dirty="0" smtClean="0"/>
                  <a:t>the eigenvalues of </a:t>
                </a:r>
                <a14:m>
                  <m:oMath xmlns:m="http://schemas.openxmlformats.org/officeDocument/2006/math">
                    <m:sSup>
                      <m:sSupPr>
                        <m:ctrlPr>
                          <a:rPr lang="en-IN" i="1">
                            <a:solidFill>
                              <a:schemeClr val="tx1"/>
                            </a:solidFill>
                            <a:latin typeface="Cambria Math" panose="02040503050406030204" pitchFamily="18" charset="0"/>
                          </a:rPr>
                        </m:ctrlPr>
                      </m:sSupPr>
                      <m:e>
                        <m:r>
                          <a:rPr lang="en-IN" b="0" i="1" smtClean="0">
                            <a:solidFill>
                              <a:schemeClr val="tx1"/>
                            </a:solidFill>
                            <a:latin typeface="Cambria Math" panose="02040503050406030204" pitchFamily="18" charset="0"/>
                          </a:rPr>
                          <m:t>𝑋</m:t>
                        </m:r>
                        <m:r>
                          <a:rPr lang="en-IN" i="1">
                            <a:solidFill>
                              <a:schemeClr val="tx1"/>
                            </a:solidFill>
                            <a:latin typeface="Cambria Math" panose="02040503050406030204" pitchFamily="18" charset="0"/>
                          </a:rPr>
                          <m:t>𝑋</m:t>
                        </m:r>
                      </m:e>
                      <m:sup>
                        <m:r>
                          <a:rPr lang="en-IN" i="1">
                            <a:solidFill>
                              <a:schemeClr val="tx1"/>
                            </a:solidFill>
                            <a:latin typeface="Cambria Math" panose="02040503050406030204" pitchFamily="18" charset="0"/>
                          </a:rPr>
                          <m:t>⊤</m:t>
                        </m:r>
                      </m:sup>
                    </m:sSup>
                  </m:oMath>
                </a14:m>
                <a:r>
                  <a:rPr lang="en-IN" dirty="0" smtClean="0"/>
                  <a:t> also do the same thing because </a:t>
                </a:r>
                <a14:m>
                  <m:oMath xmlns:m="http://schemas.openxmlformats.org/officeDocument/2006/math">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𝑋𝑋</m:t>
                        </m:r>
                      </m:e>
                      <m:sup>
                        <m:r>
                          <a:rPr lang="en-IN">
                            <a:solidFill>
                              <a:schemeClr val="tx1"/>
                            </a:solidFill>
                            <a:latin typeface="Cambria Math" panose="02040503050406030204" pitchFamily="18" charset="0"/>
                          </a:rPr>
                          <m:t>⊤</m:t>
                        </m:r>
                      </m:sup>
                    </m:sSup>
                  </m:oMath>
                </a14:m>
                <a:r>
                  <a:rPr lang="en-IN" dirty="0" smtClean="0"/>
                  <a:t> and </a:t>
                </a:r>
                <a14:m>
                  <m:oMath xmlns:m="http://schemas.openxmlformats.org/officeDocument/2006/math">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𝑋</m:t>
                        </m:r>
                      </m:e>
                      <m:sup>
                        <m:r>
                          <a:rPr lang="en-IN">
                            <a:solidFill>
                              <a:schemeClr val="tx1"/>
                            </a:solidFill>
                            <a:latin typeface="Cambria Math" panose="02040503050406030204" pitchFamily="18" charset="0"/>
                          </a:rPr>
                          <m:t>⊤</m:t>
                        </m:r>
                      </m:sup>
                    </m:sSup>
                    <m:r>
                      <a:rPr lang="en-IN" b="0" i="1" smtClean="0">
                        <a:solidFill>
                          <a:schemeClr val="tx1"/>
                        </a:solidFill>
                        <a:latin typeface="Cambria Math" panose="02040503050406030204" pitchFamily="18" charset="0"/>
                      </a:rPr>
                      <m:t>𝑋</m:t>
                    </m:r>
                  </m:oMath>
                </a14:m>
                <a:r>
                  <a:rPr lang="en-IN" dirty="0" smtClean="0"/>
                  <a:t> share non-zero eigenvalues</a:t>
                </a:r>
              </a:p>
              <a:p>
                <a:pPr lvl="2"/>
                <a:r>
                  <a:rPr lang="en-IN" b="1" dirty="0" smtClean="0"/>
                  <a:t>Proof</a:t>
                </a:r>
                <a:r>
                  <a:rPr lang="en-IN" dirty="0" smtClean="0"/>
                  <a:t>: We have </a:t>
                </a:r>
                <a14:m>
                  <m:oMath xmlns:m="http://schemas.openxmlformats.org/officeDocument/2006/math">
                    <m:sSup>
                      <m:sSupPr>
                        <m:ctrlPr>
                          <a:rPr lang="en-IN" i="1">
                            <a:latin typeface="Cambria Math" panose="02040503050406030204" pitchFamily="18" charset="0"/>
                          </a:rPr>
                        </m:ctrlPr>
                      </m:sSupPr>
                      <m:e>
                        <m:r>
                          <a:rPr lang="en-IN">
                            <a:latin typeface="Cambria Math" panose="02040503050406030204" pitchFamily="18" charset="0"/>
                          </a:rPr>
                          <m:t>𝑋</m:t>
                        </m:r>
                      </m:e>
                      <m:sup>
                        <m:r>
                          <a:rPr lang="en-IN">
                            <a:latin typeface="Cambria Math" panose="02040503050406030204" pitchFamily="18" charset="0"/>
                          </a:rPr>
                          <m:t>⊤</m:t>
                        </m:r>
                      </m:sup>
                    </m:sSup>
                    <m:r>
                      <a:rPr lang="en-IN">
                        <a:latin typeface="Cambria Math" panose="02040503050406030204" pitchFamily="18" charset="0"/>
                      </a:rPr>
                      <m:t>𝑋</m:t>
                    </m:r>
                    <m:r>
                      <a:rPr lang="en-IN" b="0" i="1" smtClean="0">
                        <a:latin typeface="Cambria Math" panose="02040503050406030204" pitchFamily="18" charset="0"/>
                      </a:rPr>
                      <m:t>=</m:t>
                    </m:r>
                    <m:r>
                      <a:rPr lang="en-IN">
                        <a:latin typeface="Cambria Math" panose="02040503050406030204" pitchFamily="18" charset="0"/>
                      </a:rPr>
                      <m:t>𝑉</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a:latin typeface="Cambria Math" panose="02040503050406030204" pitchFamily="18" charset="0"/>
                          </a:rPr>
                          <m:t>⊤</m:t>
                        </m:r>
                      </m:sup>
                    </m:sSup>
                    <m:r>
                      <m:rPr>
                        <m:sty m:val="p"/>
                      </m:rPr>
                      <a:rPr lang="en-IN">
                        <a:latin typeface="Cambria Math" panose="02040503050406030204" pitchFamily="18" charset="0"/>
                      </a:rPr>
                      <m:t>Σ</m:t>
                    </m:r>
                    <m:sSup>
                      <m:sSupPr>
                        <m:ctrlPr>
                          <a:rPr lang="en-IN" i="1">
                            <a:latin typeface="Cambria Math" panose="02040503050406030204" pitchFamily="18" charset="0"/>
                          </a:rPr>
                        </m:ctrlPr>
                      </m:sSupPr>
                      <m:e>
                        <m:r>
                          <a:rPr lang="en-IN">
                            <a:latin typeface="Cambria Math" panose="02040503050406030204" pitchFamily="18" charset="0"/>
                          </a:rPr>
                          <m:t>𝑉</m:t>
                        </m:r>
                      </m:e>
                      <m:sup>
                        <m:r>
                          <a:rPr lang="en-IN">
                            <a:latin typeface="Cambria Math" panose="02040503050406030204" pitchFamily="18" charset="0"/>
                          </a:rPr>
                          <m:t>⊤</m:t>
                        </m:r>
                      </m:sup>
                    </m:sSup>
                  </m:oMath>
                </a14:m>
                <a:r>
                  <a:rPr lang="en-IN" b="1" dirty="0" smtClean="0"/>
                  <a:t> </a:t>
                </a:r>
                <a:r>
                  <a:rPr lang="en-IN" dirty="0" smtClean="0"/>
                  <a:t>and </a:t>
                </a:r>
                <a14:m>
                  <m:oMath xmlns:m="http://schemas.openxmlformats.org/officeDocument/2006/math">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a:latin typeface="Cambria Math" panose="02040503050406030204" pitchFamily="18" charset="0"/>
                      </a:rPr>
                      <m:t>𝑈</m:t>
                    </m:r>
                    <m:r>
                      <m:rPr>
                        <m:sty m:val="p"/>
                      </m:rPr>
                      <a:rPr lang="en-IN">
                        <a:latin typeface="Cambria Math" panose="02040503050406030204" pitchFamily="18" charset="0"/>
                      </a:rPr>
                      <m:t>Σ</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a:latin typeface="Cambria Math" panose="02040503050406030204" pitchFamily="18" charset="0"/>
                          </a:rPr>
                          <m:t>⊤</m:t>
                        </m:r>
                      </m:sup>
                    </m:sSup>
                    <m:sSup>
                      <m:sSupPr>
                        <m:ctrlPr>
                          <a:rPr lang="en-IN" i="1">
                            <a:latin typeface="Cambria Math" panose="02040503050406030204" pitchFamily="18" charset="0"/>
                          </a:rPr>
                        </m:ctrlPr>
                      </m:sSupPr>
                      <m:e>
                        <m:r>
                          <a:rPr lang="en-IN">
                            <a:latin typeface="Cambria Math" panose="02040503050406030204" pitchFamily="18" charset="0"/>
                          </a:rPr>
                          <m:t>𝑈</m:t>
                        </m:r>
                      </m:e>
                      <m:sup>
                        <m:r>
                          <a:rPr lang="en-IN">
                            <a:latin typeface="Cambria Math" panose="02040503050406030204" pitchFamily="18" charset="0"/>
                          </a:rPr>
                          <m:t>⊤</m:t>
                        </m:r>
                      </m:sup>
                    </m:sSup>
                  </m:oMath>
                </a14:m>
                <a:r>
                  <a:rPr lang="en-IN" dirty="0" smtClean="0"/>
                  <a:t>. We defined </a:t>
                </a:r>
                <a14:m>
                  <m:oMath xmlns:m="http://schemas.openxmlformats.org/officeDocument/2006/math">
                    <m:r>
                      <m:rPr>
                        <m:sty m:val="p"/>
                      </m:rPr>
                      <a:rPr lang="en-IN" b="0" i="0" smtClean="0">
                        <a:latin typeface="Cambria Math" panose="02040503050406030204" pitchFamily="18" charset="0"/>
                      </a:rPr>
                      <m:t>Λ</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Σ</m:t>
                        </m:r>
                      </m:e>
                      <m:sup>
                        <m:r>
                          <a:rPr lang="en-IN" b="0" i="1" smtClean="0">
                            <a:latin typeface="Cambria Math" panose="02040503050406030204" pitchFamily="18" charset="0"/>
                          </a:rPr>
                          <m:t>⊤</m:t>
                        </m:r>
                      </m:sup>
                    </m:sSup>
                    <m:r>
                      <m:rPr>
                        <m:sty m:val="p"/>
                      </m:rPr>
                      <a:rPr lang="en-IN" b="0" i="0" smtClean="0">
                        <a:latin typeface="Cambria Math" panose="02040503050406030204" pitchFamily="18" charset="0"/>
                      </a:rPr>
                      <m:t>Σ</m:t>
                    </m:r>
                  </m:oMath>
                </a14:m>
                <a:r>
                  <a:rPr lang="en-IN" b="1" dirty="0" smtClean="0"/>
                  <a:t> </a:t>
                </a:r>
                <a:r>
                  <a:rPr lang="en-IN" dirty="0" smtClean="0"/>
                  <a:t>which is a </a:t>
                </a:r>
                <a14:m>
                  <m:oMath xmlns:m="http://schemas.openxmlformats.org/officeDocument/2006/math">
                    <m:r>
                      <a:rPr lang="en-IN" b="0" i="1" smtClean="0">
                        <a:latin typeface="Cambria Math" panose="02040503050406030204" pitchFamily="18" charset="0"/>
                      </a:rPr>
                      <m:t>𝑑</m:t>
                    </m:r>
                    <m:r>
                      <a:rPr lang="en-IN" b="0" i="1" smtClean="0">
                        <a:latin typeface="Cambria Math" panose="02040503050406030204" pitchFamily="18" charset="0"/>
                      </a:rPr>
                      <m:t>×</m:t>
                    </m:r>
                    <m:r>
                      <a:rPr lang="en-IN" b="0" i="1" smtClean="0">
                        <a:latin typeface="Cambria Math" panose="02040503050406030204" pitchFamily="18" charset="0"/>
                      </a:rPr>
                      <m:t>𝑑</m:t>
                    </m:r>
                  </m:oMath>
                </a14:m>
                <a:r>
                  <a:rPr lang="en-IN" dirty="0" smtClean="0"/>
                  <a:t> diagonal matrix and </a:t>
                </a:r>
                <a14:m>
                  <m:oMath xmlns:m="http://schemas.openxmlformats.org/officeDocument/2006/math">
                    <m:acc>
                      <m:accPr>
                        <m:chr m:val="̃"/>
                        <m:ctrlPr>
                          <a:rPr lang="en-IN" b="0" i="1" smtClean="0">
                            <a:latin typeface="Cambria Math" panose="02040503050406030204" pitchFamily="18" charset="0"/>
                          </a:rPr>
                        </m:ctrlPr>
                      </m:accPr>
                      <m:e>
                        <m:r>
                          <m:rPr>
                            <m:sty m:val="p"/>
                          </m:rPr>
                          <a:rPr lang="en-IN" b="0" i="0" smtClean="0">
                            <a:latin typeface="Cambria Math" panose="02040503050406030204" pitchFamily="18" charset="0"/>
                          </a:rPr>
                          <m:t>Λ</m:t>
                        </m:r>
                      </m:e>
                    </m:acc>
                    <m:r>
                      <a:rPr lang="en-IN" b="0" i="1" dirty="0" smtClean="0">
                        <a:latin typeface="Cambria Math" panose="02040503050406030204" pitchFamily="18" charset="0"/>
                      </a:rPr>
                      <m:t>=</m:t>
                    </m:r>
                    <m:r>
                      <m:rPr>
                        <m:sty m:val="p"/>
                      </m:rPr>
                      <a:rPr lang="en-IN" b="0" i="0" dirty="0" smtClean="0">
                        <a:latin typeface="Cambria Math" panose="02040503050406030204" pitchFamily="18" charset="0"/>
                      </a:rPr>
                      <m:t>Σ</m:t>
                    </m:r>
                    <m:sSup>
                      <m:sSupPr>
                        <m:ctrlPr>
                          <a:rPr lang="en-IN" b="0" i="1" dirty="0" smtClean="0">
                            <a:latin typeface="Cambria Math" panose="02040503050406030204" pitchFamily="18" charset="0"/>
                          </a:rPr>
                        </m:ctrlPr>
                      </m:sSupPr>
                      <m:e>
                        <m:r>
                          <m:rPr>
                            <m:sty m:val="p"/>
                          </m:rPr>
                          <a:rPr lang="en-IN" b="0" i="0" dirty="0" smtClean="0">
                            <a:latin typeface="Cambria Math" panose="02040503050406030204" pitchFamily="18" charset="0"/>
                          </a:rPr>
                          <m:t>Σ</m:t>
                        </m:r>
                      </m:e>
                      <m:sup>
                        <m:r>
                          <a:rPr lang="en-IN" b="0" i="1" dirty="0" smtClean="0">
                            <a:latin typeface="Cambria Math" panose="02040503050406030204" pitchFamily="18" charset="0"/>
                          </a:rPr>
                          <m:t>⊤</m:t>
                        </m:r>
                      </m:sup>
                    </m:sSup>
                  </m:oMath>
                </a14:m>
                <a:r>
                  <a:rPr lang="en-IN" dirty="0" smtClean="0"/>
                  <a:t> which is an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𝑛</m:t>
                    </m:r>
                  </m:oMath>
                </a14:m>
                <a:r>
                  <a:rPr lang="en-IN" dirty="0" smtClean="0"/>
                  <a:t> diagonal matrix. It is easy to verify the following simple facts</a:t>
                </a:r>
              </a:p>
              <a:p>
                <a:pPr lvl="3"/>
                <a14:m>
                  <m:oMath xmlns:m="http://schemas.openxmlformats.org/officeDocument/2006/math">
                    <m:r>
                      <m:rPr>
                        <m:sty m:val="p"/>
                      </m:rPr>
                      <a:rPr lang="en-IN" i="0">
                        <a:latin typeface="Cambria Math" panose="02040503050406030204" pitchFamily="18" charset="0"/>
                      </a:rPr>
                      <m:t>Λ</m:t>
                    </m:r>
                  </m:oMath>
                </a14:m>
                <a:r>
                  <a:rPr lang="en-IN" dirty="0" smtClean="0"/>
                  <a:t> and </a:t>
                </a:r>
                <a14:m>
                  <m:oMath xmlns:m="http://schemas.openxmlformats.org/officeDocument/2006/math">
                    <m:acc>
                      <m:accPr>
                        <m:chr m:val="̃"/>
                        <m:ctrlPr>
                          <a:rPr lang="en-IN" i="1">
                            <a:latin typeface="Cambria Math" panose="02040503050406030204" pitchFamily="18" charset="0"/>
                          </a:rPr>
                        </m:ctrlPr>
                      </m:accPr>
                      <m:e>
                        <m:r>
                          <m:rPr>
                            <m:sty m:val="p"/>
                          </m:rPr>
                          <a:rPr lang="en-IN" i="0">
                            <a:latin typeface="Cambria Math" panose="02040503050406030204" pitchFamily="18" charset="0"/>
                          </a:rPr>
                          <m:t>Λ</m:t>
                        </m:r>
                      </m:e>
                    </m:acc>
                  </m:oMath>
                </a14:m>
                <a:r>
                  <a:rPr lang="en-IN" dirty="0" smtClean="0"/>
                  <a:t> share their non-zero (diagonal) entries</a:t>
                </a:r>
              </a:p>
              <a:p>
                <a:pPr lvl="3"/>
                <a:r>
                  <a:rPr lang="en-IN" dirty="0" smtClean="0"/>
                  <a:t>Those diagonal entries are exactly the eigenvalues corresponding to the eigenvectors</a:t>
                </a:r>
              </a:p>
              <a:p>
                <a:pPr lvl="3"/>
                <a:r>
                  <a:rPr lang="en-IN" dirty="0" smtClean="0"/>
                  <a:t>Those diagonal entries are exactly squares of the singular values of </a:t>
                </a:r>
                <a14:m>
                  <m:oMath xmlns:m="http://schemas.openxmlformats.org/officeDocument/2006/math">
                    <m:r>
                      <a:rPr lang="en-IN" b="0" i="1" smtClean="0">
                        <a:latin typeface="Cambria Math" panose="02040503050406030204" pitchFamily="18" charset="0"/>
                      </a:rPr>
                      <m:t>𝑋</m:t>
                    </m:r>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41"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39</a:t>
            </a:fld>
            <a:endParaRPr lang="en-US"/>
          </a:p>
        </p:txBody>
      </p:sp>
    </p:spTree>
    <p:extLst>
      <p:ext uri="{BB962C8B-B14F-4D97-AF65-F5344CB8AC3E}">
        <p14:creationId xmlns:p14="http://schemas.microsoft.com/office/powerpoint/2010/main" val="239208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8866598" y="3493213"/>
            <a:ext cx="3211745" cy="2702104"/>
          </a:xfrm>
          <a:prstGeom prst="rect">
            <a:avLst/>
          </a:prstGeom>
          <a:gradFill flip="none" rotWithShape="1">
            <a:gsLst>
              <a:gs pos="50000">
                <a:schemeClr val="accent4">
                  <a:lumMod val="40000"/>
                  <a:lumOff val="60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smtClean="0"/>
              <a:t>Special kinds of linear combinations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9404355" cy="5746376"/>
              </a:xfrm>
            </p:spPr>
            <p:txBody>
              <a:bodyPr>
                <a:normAutofit/>
              </a:bodyPr>
              <a:lstStyle/>
              <a:p>
                <a:r>
                  <a:rPr lang="en-IN" dirty="0" smtClean="0"/>
                  <a:t>Given two vectors </a:t>
                </a:r>
                <a14:m>
                  <m:oMath xmlns:m="http://schemas.openxmlformats.org/officeDocument/2006/math">
                    <m:r>
                      <a:rPr lang="en-IN" b="1">
                        <a:latin typeface="Cambria Math" panose="02040503050406030204" pitchFamily="18" charset="0"/>
                      </a:rPr>
                      <m:t>𝐚</m:t>
                    </m:r>
                    <m:r>
                      <a:rPr lang="en-IN" i="1">
                        <a:latin typeface="Cambria Math" panose="02040503050406030204" pitchFamily="18" charset="0"/>
                      </a:rPr>
                      <m:t>,</m:t>
                    </m:r>
                    <m:r>
                      <a:rPr lang="en-IN" b="1">
                        <a:latin typeface="Cambria Math" panose="02040503050406030204" pitchFamily="18" charset="0"/>
                      </a:rPr>
                      <m:t>𝐛</m:t>
                    </m:r>
                    <m:r>
                      <a:rPr lang="en-IN" b="1" i="1">
                        <a:latin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a:t> and scalars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m:t>
                    </m:r>
                    <m:r>
                      <a:rPr lang="en-IN" i="1">
                        <a:latin typeface="Cambria Math" panose="02040503050406030204" pitchFamily="18" charset="0"/>
                      </a:rPr>
                      <m:t>𝑞</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endParaRPr lang="en-IN" dirty="0" smtClean="0"/>
              </a:p>
              <a:p>
                <a:r>
                  <a:rPr lang="en-IN" b="1" dirty="0" smtClean="0"/>
                  <a:t>Convex combinations</a:t>
                </a:r>
                <a:r>
                  <a:rPr lang="en-IN" dirty="0" smtClean="0"/>
                  <a:t>: we insist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𝑞</m:t>
                    </m:r>
                    <m:r>
                      <a:rPr lang="en-IN" b="0" i="1" smtClean="0">
                        <a:latin typeface="Cambria Math" panose="02040503050406030204" pitchFamily="18" charset="0"/>
                      </a:rPr>
                      <m:t>≥0</m:t>
                    </m:r>
                  </m:oMath>
                </a14:m>
                <a:r>
                  <a:rPr lang="en-IN" dirty="0" smtClean="0"/>
                  <a:t> and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𝑞</m:t>
                    </m:r>
                    <m:r>
                      <a:rPr lang="en-IN" b="0" i="1" smtClean="0">
                        <a:latin typeface="Cambria Math" panose="02040503050406030204" pitchFamily="18" charset="0"/>
                      </a:rPr>
                      <m:t>=1</m:t>
                    </m:r>
                  </m:oMath>
                </a14:m>
                <a:r>
                  <a:rPr lang="en-IN" dirty="0" smtClean="0"/>
                  <a:t>. Set of all convex combinations of two vectors is simply the line segment joining them</a:t>
                </a:r>
              </a:p>
              <a:p>
                <a:r>
                  <a:rPr lang="en-IN" b="1" dirty="0" smtClean="0"/>
                  <a:t>Affine combinations</a:t>
                </a:r>
                <a:r>
                  <a:rPr lang="en-IN" dirty="0" smtClean="0"/>
                  <a:t>: we only insist that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m:t>
                    </m:r>
                    <m:r>
                      <a:rPr lang="en-IN" i="1">
                        <a:latin typeface="Cambria Math" panose="02040503050406030204" pitchFamily="18" charset="0"/>
                      </a:rPr>
                      <m:t>𝑞</m:t>
                    </m:r>
                    <m:r>
                      <a:rPr lang="en-IN" i="1">
                        <a:latin typeface="Cambria Math" panose="02040503050406030204" pitchFamily="18" charset="0"/>
                      </a:rPr>
                      <m:t>=1</m:t>
                    </m:r>
                  </m:oMath>
                </a14:m>
                <a:r>
                  <a:rPr lang="en-IN" dirty="0" smtClean="0"/>
                  <a:t>.</a:t>
                </a:r>
                <a:br>
                  <a:rPr lang="en-IN" dirty="0" smtClean="0"/>
                </a:br>
                <a:r>
                  <a:rPr lang="en-IN" dirty="0" smtClean="0"/>
                  <a:t>The set of all affine combinations of two vectors is the entire line (not segment) passing through them</a:t>
                </a:r>
              </a:p>
              <a:p>
                <a:r>
                  <a:rPr lang="en-IN" b="1" dirty="0" smtClean="0"/>
                  <a:t>Linear combinations</a:t>
                </a:r>
                <a:r>
                  <a:rPr lang="en-IN" dirty="0" smtClean="0"/>
                  <a:t>: no such restrictions on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𝑞</m:t>
                    </m:r>
                  </m:oMath>
                </a14:m>
                <a:r>
                  <a:rPr lang="en-IN" dirty="0" smtClean="0"/>
                  <a:t>.</a:t>
                </a:r>
                <a:br>
                  <a:rPr lang="en-IN" dirty="0" smtClean="0"/>
                </a:br>
                <a:r>
                  <a:rPr lang="en-IN" dirty="0" smtClean="0"/>
                  <a:t>The set of all linear combinations of two vectors</a:t>
                </a:r>
                <a:br>
                  <a:rPr lang="en-IN" dirty="0" smtClean="0"/>
                </a:br>
                <a:r>
                  <a:rPr lang="en-IN" dirty="0" smtClean="0"/>
                  <a:t>is called the </a:t>
                </a:r>
                <a:r>
                  <a:rPr lang="en-IN" i="1" dirty="0" smtClean="0"/>
                  <a:t>span</a:t>
                </a:r>
                <a:r>
                  <a:rPr lang="en-IN" dirty="0" smtClean="0"/>
                  <a:t> of those two vectors</a:t>
                </a:r>
              </a:p>
              <a:p>
                <a:r>
                  <a:rPr lang="en-IN" b="1" dirty="0" smtClean="0"/>
                  <a:t>Special case</a:t>
                </a:r>
                <a:r>
                  <a:rPr lang="en-IN" dirty="0" smtClean="0"/>
                  <a:t>: when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a:t>
                </a:r>
                <a:r>
                  <a:rPr lang="en-IN" dirty="0" err="1" smtClean="0"/>
                  <a:t>s.t.</a:t>
                </a:r>
                <a:r>
                  <a:rPr lang="en-IN" dirty="0" smtClean="0"/>
                  <a:t> </a:t>
                </a:r>
                <a14:m>
                  <m:oMath xmlns:m="http://schemas.openxmlformats.org/officeDocument/2006/math">
                    <m:r>
                      <a:rPr lang="en-IN" b="1" i="0" smtClean="0">
                        <a:latin typeface="Cambria Math" panose="02040503050406030204" pitchFamily="18" charset="0"/>
                      </a:rPr>
                      <m:t>𝐛</m:t>
                    </m:r>
                    <m:r>
                      <a:rPr lang="en-IN" b="1" i="0" smtClean="0">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m:t>
                    </m:r>
                    <m:r>
                      <a:rPr lang="en-IN" b="1" i="0" smtClean="0">
                        <a:latin typeface="Cambria Math" panose="02040503050406030204" pitchFamily="18" charset="0"/>
                      </a:rPr>
                      <m:t>𝐚</m:t>
                    </m:r>
                  </m:oMath>
                </a14:m>
                <a:r>
                  <a:rPr lang="en-IN" dirty="0" smtClean="0"/>
                  <a:t> (possibly</a:t>
                </a:r>
                <a:br>
                  <a:rPr lang="en-IN" dirty="0" smtClean="0"/>
                </a:b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&lt;0</m:t>
                    </m:r>
                  </m:oMath>
                </a14:m>
                <a:r>
                  <a:rPr lang="en-IN" dirty="0" smtClean="0"/>
                  <a:t>). Can you find out what happens in this case??</a:t>
                </a:r>
                <a:endParaRPr lang="en-IN" b="1" dirty="0"/>
              </a:p>
              <a:p>
                <a:endParaRPr lang="en-IN"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9404355" cy="5746376"/>
              </a:xfrm>
              <a:blipFill>
                <a:blip r:embed="rId2"/>
                <a:stretch>
                  <a:fillRect l="-713" t="-2439" r="-2140" b="-339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4</a:t>
            </a:fld>
            <a:endParaRPr lang="en-US"/>
          </a:p>
        </p:txBody>
      </p:sp>
      <p:grpSp>
        <p:nvGrpSpPr>
          <p:cNvPr id="9" name="Group 8"/>
          <p:cNvGrpSpPr/>
          <p:nvPr/>
        </p:nvGrpSpPr>
        <p:grpSpPr>
          <a:xfrm>
            <a:off x="8866598" y="3493213"/>
            <a:ext cx="3211745" cy="2702104"/>
            <a:chOff x="8866598" y="3493213"/>
            <a:chExt cx="3211745" cy="2702104"/>
          </a:xfrm>
        </p:grpSpPr>
        <p:cxnSp>
          <p:nvCxnSpPr>
            <p:cNvPr id="10" name="Straight Connector 9"/>
            <p:cNvCxnSpPr/>
            <p:nvPr/>
          </p:nvCxnSpPr>
          <p:spPr>
            <a:xfrm>
              <a:off x="9285097" y="3493213"/>
              <a:ext cx="0" cy="2702104"/>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8866598" y="5732979"/>
              <a:ext cx="3211745" cy="0"/>
            </a:xfrm>
            <a:prstGeom prst="line">
              <a:avLst/>
            </a:prstGeom>
          </p:spPr>
          <p:style>
            <a:lnRef idx="3">
              <a:schemeClr val="dk1"/>
            </a:lnRef>
            <a:fillRef idx="0">
              <a:schemeClr val="dk1"/>
            </a:fillRef>
            <a:effectRef idx="2">
              <a:schemeClr val="dk1"/>
            </a:effectRef>
            <a:fontRef idx="minor">
              <a:schemeClr val="tx1"/>
            </a:fontRef>
          </p:style>
        </p:cxnSp>
      </p:grpSp>
      <p:cxnSp>
        <p:nvCxnSpPr>
          <p:cNvPr id="19" name="Straight Arrow Connector 18"/>
          <p:cNvCxnSpPr/>
          <p:nvPr/>
        </p:nvCxnSpPr>
        <p:spPr>
          <a:xfrm flipV="1">
            <a:off x="9292713" y="5366013"/>
            <a:ext cx="1097987" cy="371200"/>
          </a:xfrm>
          <a:prstGeom prst="straightConnector1">
            <a:avLst/>
          </a:prstGeom>
          <a:noFill/>
          <a:ln w="38100" cap="flat" cmpd="sng" algn="ctr">
            <a:solidFill>
              <a:srgbClr val="F03B5E"/>
            </a:solidFill>
            <a:prstDash val="solid"/>
            <a:tailEnd type="triangle" w="lg" len="lg"/>
          </a:ln>
          <a:effectLst/>
        </p:spPr>
      </p:cxnSp>
      <p:cxnSp>
        <p:nvCxnSpPr>
          <p:cNvPr id="20" name="Straight Arrow Connector 19"/>
          <p:cNvCxnSpPr/>
          <p:nvPr/>
        </p:nvCxnSpPr>
        <p:spPr>
          <a:xfrm flipV="1">
            <a:off x="9299345" y="5004694"/>
            <a:ext cx="531099" cy="722639"/>
          </a:xfrm>
          <a:prstGeom prst="straightConnector1">
            <a:avLst/>
          </a:prstGeom>
          <a:noFill/>
          <a:ln w="38100" cap="flat" cmpd="sng" algn="ctr">
            <a:solidFill>
              <a:srgbClr val="60B1F2"/>
            </a:solidFill>
            <a:prstDash val="solid"/>
            <a:tailEnd type="triangle" w="lg" len="lg"/>
          </a:ln>
          <a:effectLst/>
        </p:spPr>
      </p:cxnSp>
      <mc:AlternateContent xmlns:mc="http://schemas.openxmlformats.org/markup-compatibility/2006" xmlns:a14="http://schemas.microsoft.com/office/drawing/2010/main">
        <mc:Choice Requires="a14">
          <p:sp>
            <p:nvSpPr>
              <p:cNvPr id="21" name="Rectangle 20"/>
              <p:cNvSpPr/>
              <p:nvPr/>
            </p:nvSpPr>
            <p:spPr>
              <a:xfrm>
                <a:off x="9434737" y="5619955"/>
                <a:ext cx="36420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1" i="0" u="none" strike="noStrike" kern="0" cap="none" spc="0" normalizeH="0" baseline="0" noProof="0">
                          <a:ln>
                            <a:noFill/>
                          </a:ln>
                          <a:solidFill>
                            <a:prstClr val="black"/>
                          </a:solidFill>
                          <a:effectLst/>
                          <a:uLnTx/>
                          <a:uFillTx/>
                          <a:latin typeface="Cambria Math" panose="02040503050406030204" pitchFamily="18" charset="0"/>
                        </a:rPr>
                        <m:t>𝐚</m:t>
                      </m:r>
                    </m:oMath>
                  </m:oMathPara>
                </a14:m>
                <a:endParaRPr kumimoji="0" lang="en-IN" sz="1800" b="0" i="0" u="none" strike="noStrike" kern="0" cap="none" spc="0" normalizeH="0" baseline="0" noProof="0" dirty="0">
                  <a:ln>
                    <a:noFill/>
                  </a:ln>
                  <a:solidFill>
                    <a:prstClr val="black"/>
                  </a:solidFill>
                  <a:effectLst/>
                  <a:uLnTx/>
                  <a:uFillTx/>
                </a:endParaRPr>
              </a:p>
            </p:txBody>
          </p:sp>
        </mc:Choice>
        <mc:Fallback xmlns="">
          <p:sp>
            <p:nvSpPr>
              <p:cNvPr id="21" name="Rectangle 20"/>
              <p:cNvSpPr>
                <a:spLocks noRot="1" noChangeAspect="1" noMove="1" noResize="1" noEditPoints="1" noAdjustHandles="1" noChangeArrowheads="1" noChangeShapeType="1" noTextEdit="1"/>
              </p:cNvSpPr>
              <p:nvPr/>
            </p:nvSpPr>
            <p:spPr>
              <a:xfrm>
                <a:off x="9434737" y="5619955"/>
                <a:ext cx="364202"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225489" y="5091924"/>
                <a:ext cx="37702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1" i="0" u="none" strike="noStrike" kern="0" cap="none" spc="0" normalizeH="0" baseline="0" noProof="0">
                          <a:ln>
                            <a:noFill/>
                          </a:ln>
                          <a:solidFill>
                            <a:prstClr val="black"/>
                          </a:solidFill>
                          <a:effectLst/>
                          <a:uLnTx/>
                          <a:uFillTx/>
                          <a:latin typeface="Cambria Math" panose="02040503050406030204" pitchFamily="18" charset="0"/>
                        </a:rPr>
                        <m:t>𝐛</m:t>
                      </m:r>
                    </m:oMath>
                  </m:oMathPara>
                </a14:m>
                <a:endParaRPr kumimoji="0" lang="en-IN" sz="1800" b="0" i="0" u="none" strike="noStrike" kern="0" cap="none" spc="0" normalizeH="0" baseline="0" noProof="0" dirty="0">
                  <a:ln>
                    <a:noFill/>
                  </a:ln>
                  <a:solidFill>
                    <a:prstClr val="black"/>
                  </a:solidFill>
                  <a:effectLst/>
                  <a:uLnTx/>
                  <a:uFillTx/>
                </a:endParaRPr>
              </a:p>
            </p:txBody>
          </p:sp>
        </mc:Choice>
        <mc:Fallback xmlns="">
          <p:sp>
            <p:nvSpPr>
              <p:cNvPr id="22" name="Rectangle 21"/>
              <p:cNvSpPr>
                <a:spLocks noRot="1" noChangeAspect="1" noMove="1" noResize="1" noEditPoints="1" noAdjustHandles="1" noChangeArrowheads="1" noChangeShapeType="1" noTextEdit="1"/>
              </p:cNvSpPr>
              <p:nvPr/>
            </p:nvSpPr>
            <p:spPr>
              <a:xfrm>
                <a:off x="9225489" y="5091924"/>
                <a:ext cx="377026" cy="369332"/>
              </a:xfrm>
              <a:prstGeom prst="rect">
                <a:avLst/>
              </a:prstGeom>
              <a:blipFill>
                <a:blip r:embed="rId4"/>
                <a:stretch>
                  <a:fillRect/>
                </a:stretch>
              </a:blipFill>
            </p:spPr>
            <p:txBody>
              <a:bodyPr/>
              <a:lstStyle/>
              <a:p>
                <a:r>
                  <a:rPr lang="en-IN">
                    <a:noFill/>
                  </a:rPr>
                  <a:t> </a:t>
                </a:r>
              </a:p>
            </p:txBody>
          </p:sp>
        </mc:Fallback>
      </mc:AlternateContent>
      <p:cxnSp>
        <p:nvCxnSpPr>
          <p:cNvPr id="30" name="Straight Connector 29"/>
          <p:cNvCxnSpPr/>
          <p:nvPr/>
        </p:nvCxnSpPr>
        <p:spPr>
          <a:xfrm>
            <a:off x="8872481" y="4373880"/>
            <a:ext cx="2767520" cy="1821437"/>
          </a:xfrm>
          <a:prstGeom prst="line">
            <a:avLst/>
          </a:prstGeom>
          <a:ln w="952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9837076" y="5006130"/>
            <a:ext cx="540381" cy="35565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74212" y="55296"/>
            <a:ext cx="1864034" cy="1864034"/>
          </a:xfrm>
          <a:prstGeom prst="rect">
            <a:avLst/>
          </a:prstGeom>
        </p:spPr>
      </p:pic>
      <mc:AlternateContent xmlns:mc="http://schemas.openxmlformats.org/markup-compatibility/2006" xmlns:a14="http://schemas.microsoft.com/office/drawing/2010/main">
        <mc:Choice Requires="a14">
          <p:sp>
            <p:nvSpPr>
              <p:cNvPr id="39" name="Rectangular Callout 38"/>
              <p:cNvSpPr/>
              <p:nvPr/>
            </p:nvSpPr>
            <p:spPr>
              <a:xfrm>
                <a:off x="3236360" y="238048"/>
                <a:ext cx="7361123" cy="1122526"/>
              </a:xfrm>
              <a:prstGeom prst="wedgeRectCallout">
                <a:avLst>
                  <a:gd name="adj1" fmla="val 57335"/>
                  <a:gd name="adj2" fmla="val 3595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can convince ourselves why the convex and affine combinations are respectively the line and the line segment but why should the span be the entire </a:t>
                </a:r>
                <a14:m>
                  <m:oMath xmlns:m="http://schemas.openxmlformats.org/officeDocument/2006/math">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2</m:t>
                        </m:r>
                      </m:sup>
                    </m:sSup>
                  </m:oMath>
                </a14:m>
                <a:r>
                  <a:rPr lang="en-IN" sz="2400" dirty="0" smtClean="0">
                    <a:solidFill>
                      <a:schemeClr val="tx1"/>
                    </a:solidFill>
                    <a:latin typeface="+mj-lt"/>
                  </a:rPr>
                  <a:t> plane?</a:t>
                </a:r>
                <a:endParaRPr lang="en-IN" sz="2400" dirty="0">
                  <a:solidFill>
                    <a:schemeClr val="tx1"/>
                  </a:solidFill>
                  <a:latin typeface="+mj-lt"/>
                </a:endParaRPr>
              </a:p>
            </p:txBody>
          </p:sp>
        </mc:Choice>
        <mc:Fallback xmlns="">
          <p:sp>
            <p:nvSpPr>
              <p:cNvPr id="39" name="Rectangular Callout 38"/>
              <p:cNvSpPr>
                <a:spLocks noRot="1" noChangeAspect="1" noMove="1" noResize="1" noEditPoints="1" noAdjustHandles="1" noChangeArrowheads="1" noChangeShapeType="1" noTextEdit="1"/>
              </p:cNvSpPr>
              <p:nvPr/>
            </p:nvSpPr>
            <p:spPr>
              <a:xfrm>
                <a:off x="3236360" y="238048"/>
                <a:ext cx="7361123" cy="1122526"/>
              </a:xfrm>
              <a:prstGeom prst="wedgeRectCallout">
                <a:avLst>
                  <a:gd name="adj1" fmla="val 57335"/>
                  <a:gd name="adj2" fmla="val 35950"/>
                </a:avLst>
              </a:prstGeom>
              <a:blipFill>
                <a:blip r:embed="rId6"/>
                <a:stretch>
                  <a:fillRect l="-538" t="-5263" b="-13684"/>
                </a:stretch>
              </a:blipFill>
              <a:ln w="38100">
                <a:solidFill>
                  <a:schemeClr val="accent1"/>
                </a:solidFill>
              </a:ln>
            </p:spPr>
            <p:txBody>
              <a:bodyPr/>
              <a:lstStyle/>
              <a:p>
                <a:r>
                  <a:rPr lang="en-IN">
                    <a:noFill/>
                  </a:rPr>
                  <a:t> </a:t>
                </a:r>
              </a:p>
            </p:txBody>
          </p:sp>
        </mc:Fallback>
      </mc:AlternateContent>
      <p:grpSp>
        <p:nvGrpSpPr>
          <p:cNvPr id="40" name="Group 39"/>
          <p:cNvGrpSpPr/>
          <p:nvPr/>
        </p:nvGrpSpPr>
        <p:grpSpPr>
          <a:xfrm>
            <a:off x="3793554" y="2113611"/>
            <a:ext cx="1468606" cy="1238929"/>
            <a:chOff x="12383748" y="1219011"/>
            <a:chExt cx="1862104" cy="1570887"/>
          </a:xfrm>
        </p:grpSpPr>
        <p:sp>
          <p:nvSpPr>
            <p:cNvPr id="41" name="Freeform 40"/>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41"/>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reeform 42"/>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6" name="Rectangular Callout 45"/>
          <p:cNvSpPr/>
          <p:nvPr/>
        </p:nvSpPr>
        <p:spPr>
          <a:xfrm>
            <a:off x="610661" y="2385281"/>
            <a:ext cx="3131521" cy="797787"/>
          </a:xfrm>
          <a:prstGeom prst="wedgeRectCallout">
            <a:avLst>
              <a:gd name="adj1" fmla="val 73603"/>
              <a:gd name="adj2" fmla="val 6075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Let us study these in more detail to find out</a:t>
            </a:r>
            <a:endParaRPr lang="en-IN" sz="2400" dirty="0">
              <a:solidFill>
                <a:schemeClr val="tx1"/>
              </a:solidFill>
              <a:latin typeface="+mj-lt"/>
            </a:endParaRPr>
          </a:p>
        </p:txBody>
      </p:sp>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82760" y="2113611"/>
            <a:ext cx="1846937" cy="1846937"/>
          </a:xfrm>
          <a:prstGeom prst="rect">
            <a:avLst/>
          </a:prstGeom>
        </p:spPr>
      </p:pic>
      <p:sp>
        <p:nvSpPr>
          <p:cNvPr id="48" name="Rectangular Callout 47"/>
          <p:cNvSpPr/>
          <p:nvPr/>
        </p:nvSpPr>
        <p:spPr>
          <a:xfrm>
            <a:off x="5775847" y="2287887"/>
            <a:ext cx="4741329" cy="864955"/>
          </a:xfrm>
          <a:prstGeom prst="wedgeRectCallout">
            <a:avLst>
              <a:gd name="adj1" fmla="val 62796"/>
              <a:gd name="adj2" fmla="val 6192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What if we have more than two points. How are these defined then?</a:t>
            </a:r>
            <a:endParaRPr lang="en-IN" sz="2400" dirty="0">
              <a:solidFill>
                <a:schemeClr val="tx1"/>
              </a:solidFill>
              <a:latin typeface="+mj-lt"/>
            </a:endParaRPr>
          </a:p>
        </p:txBody>
      </p:sp>
      <p:cxnSp>
        <p:nvCxnSpPr>
          <p:cNvPr id="49" name="Straight Arrow Connector 48"/>
          <p:cNvCxnSpPr/>
          <p:nvPr/>
        </p:nvCxnSpPr>
        <p:spPr>
          <a:xfrm flipV="1">
            <a:off x="9322929" y="5094522"/>
            <a:ext cx="857310" cy="621278"/>
          </a:xfrm>
          <a:prstGeom prst="straightConnector1">
            <a:avLst/>
          </a:prstGeom>
          <a:noFill/>
          <a:ln w="38100" cap="flat" cmpd="sng" algn="ctr">
            <a:solidFill>
              <a:schemeClr val="accent1"/>
            </a:solidFill>
            <a:prstDash val="solid"/>
            <a:tailEnd type="triangle" w="lg" len="lg"/>
          </a:ln>
          <a:effectLst/>
        </p:spPr>
      </p:cxnSp>
      <p:cxnSp>
        <p:nvCxnSpPr>
          <p:cNvPr id="50" name="Straight Arrow Connector 49"/>
          <p:cNvCxnSpPr/>
          <p:nvPr/>
        </p:nvCxnSpPr>
        <p:spPr>
          <a:xfrm flipH="1">
            <a:off x="8825753" y="5723099"/>
            <a:ext cx="482161" cy="359667"/>
          </a:xfrm>
          <a:prstGeom prst="straightConnector1">
            <a:avLst/>
          </a:prstGeom>
          <a:noFill/>
          <a:ln w="38100" cap="flat" cmpd="sng" algn="ctr">
            <a:solidFill>
              <a:schemeClr val="accent3"/>
            </a:solidFill>
            <a:prstDash val="solid"/>
            <a:tailEnd type="triangle" w="lg" len="lg"/>
          </a:ln>
          <a:effectLst/>
        </p:spPr>
      </p:cxnSp>
    </p:spTree>
    <p:extLst>
      <p:ext uri="{BB962C8B-B14F-4D97-AF65-F5344CB8AC3E}">
        <p14:creationId xmlns:p14="http://schemas.microsoft.com/office/powerpoint/2010/main" val="13423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left)">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childTnLst>
                          </p:cTn>
                        </p:par>
                        <p:par>
                          <p:cTn id="58" fill="hold">
                            <p:stCondLst>
                              <p:cond delay="0"/>
                            </p:stCondLst>
                            <p:childTnLst>
                              <p:par>
                                <p:cTn id="59" presetID="22" presetClass="entr" presetSubtype="2"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right)">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7"/>
                                        </p:tgtEl>
                                        <p:attrNameLst>
                                          <p:attrName>style.visibility</p:attrName>
                                        </p:attrNameLst>
                                      </p:cBhvr>
                                      <p:to>
                                        <p:strVal val="visible"/>
                                      </p:to>
                                    </p:set>
                                  </p:childTnLst>
                                </p:cTn>
                              </p:par>
                            </p:childTnLst>
                          </p:cTn>
                        </p:par>
                        <p:par>
                          <p:cTn id="66" fill="hold">
                            <p:stCondLst>
                              <p:cond delay="0"/>
                            </p:stCondLst>
                            <p:childTnLst>
                              <p:par>
                                <p:cTn id="67" presetID="22" presetClass="entr" presetSubtype="2" fill="hold" grpId="0"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right)">
                                      <p:cBhvr>
                                        <p:cTn id="69" dur="500"/>
                                        <p:tgtEl>
                                          <p:spTgt spid="48"/>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childTnLst>
                                </p:cTn>
                              </p:par>
                            </p:childTnLst>
                          </p:cTn>
                        </p:par>
                        <p:par>
                          <p:cTn id="74" fill="hold">
                            <p:stCondLst>
                              <p:cond delay="0"/>
                            </p:stCondLst>
                            <p:childTnLst>
                              <p:par>
                                <p:cTn id="75" presetID="22" presetClass="entr" presetSubtype="2" fill="hold" grpId="0" nodeType="after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right)">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19"/>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0"/>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8"/>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0"/>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36"/>
                                        </p:tgtEl>
                                        <p:attrNameLst>
                                          <p:attrName>style.visibility</p:attrName>
                                        </p:attrNameLst>
                                      </p:cBhvr>
                                      <p:to>
                                        <p:strVal val="hidden"/>
                                      </p:to>
                                    </p:set>
                                  </p:childTnLst>
                                </p:cTn>
                              </p:par>
                            </p:childTnLst>
                          </p:cTn>
                        </p:par>
                        <p:par>
                          <p:cTn id="94" fill="hold">
                            <p:stCondLst>
                              <p:cond delay="0"/>
                            </p:stCondLst>
                            <p:childTnLst>
                              <p:par>
                                <p:cTn id="95" presetID="22" presetClass="entr" presetSubtype="8" fill="hold" nodeType="after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wipe(left)">
                                      <p:cBhvr>
                                        <p:cTn id="97" dur="500"/>
                                        <p:tgtEl>
                                          <p:spTgt spid="49"/>
                                        </p:tgtEl>
                                      </p:cBhvr>
                                    </p:animEffect>
                                  </p:childTnLst>
                                </p:cTn>
                              </p:par>
                            </p:childTnLst>
                          </p:cTn>
                        </p:par>
                        <p:par>
                          <p:cTn id="98" fill="hold">
                            <p:stCondLst>
                              <p:cond delay="500"/>
                            </p:stCondLst>
                            <p:childTnLst>
                              <p:par>
                                <p:cTn id="99" presetID="22" presetClass="entr" presetSubtype="2" fill="hold" nodeType="after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wipe(right)">
                                      <p:cBhvr>
                                        <p:cTn id="10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 grpId="0" uiExpand="1" build="p"/>
      <p:bldP spid="21" grpId="0"/>
      <p:bldP spid="22" grpId="0"/>
      <p:bldP spid="39" grpId="0" animBg="1"/>
      <p:bldP spid="46" grpId="0" animBg="1"/>
      <p:bldP spid="4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Definiteness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Note that </a:t>
                </a:r>
                <a14:m>
                  <m:oMath xmlns:m="http://schemas.openxmlformats.org/officeDocument/2006/math">
                    <m:r>
                      <a:rPr lang="en-IN" b="0" i="1" smtClean="0">
                        <a:latin typeface="Cambria Math" panose="02040503050406030204" pitchFamily="18" charset="0"/>
                      </a:rPr>
                      <m:t>∀ </m:t>
                    </m:r>
                    <m:r>
                      <a:rPr lang="en-IN" b="1">
                        <a:latin typeface="Cambria Math" panose="02040503050406030204" pitchFamily="18" charset="0"/>
                      </a:rPr>
                      <m:t>𝐱</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smtClean="0"/>
                  <a:t>, we have </a:t>
                </a:r>
                <a14:m>
                  <m:oMath xmlns:m="http://schemas.openxmlformats.org/officeDocument/2006/math">
                    <m:sSup>
                      <m:sSupPr>
                        <m:ctrlPr>
                          <a:rPr lang="en-IN" i="1">
                            <a:latin typeface="Cambria Math" panose="02040503050406030204" pitchFamily="18" charset="0"/>
                          </a:rPr>
                        </m:ctrlPr>
                      </m:sSupPr>
                      <m:e>
                        <m:r>
                          <a:rPr lang="en-IN" b="1" i="0">
                            <a:latin typeface="Cambria Math" panose="02040503050406030204" pitchFamily="18" charset="0"/>
                          </a:rPr>
                          <m:t>𝐱</m:t>
                        </m:r>
                      </m:e>
                      <m:sup>
                        <m:r>
                          <a:rPr lang="en-IN" i="1">
                            <a:latin typeface="Cambria Math" panose="02040503050406030204" pitchFamily="18" charset="0"/>
                          </a:rPr>
                          <m:t>⊤</m:t>
                        </m:r>
                      </m:sup>
                    </m:sSup>
                    <m:sSup>
                      <m:sSupPr>
                        <m:ctrlPr>
                          <a:rPr lang="en-IN" i="1">
                            <a:latin typeface="Cambria Math" panose="02040503050406030204" pitchFamily="18" charset="0"/>
                          </a:rPr>
                        </m:ctrlPr>
                      </m:sSupPr>
                      <m:e>
                        <m:r>
                          <a:rPr lang="en-IN" i="1">
                            <a:latin typeface="Cambria Math" panose="02040503050406030204" pitchFamily="18" charset="0"/>
                          </a:rPr>
                          <m:t>𝑋</m:t>
                        </m:r>
                      </m:e>
                      <m:sup>
                        <m:r>
                          <a:rPr lang="en-IN" i="1">
                            <a:latin typeface="Cambria Math" panose="02040503050406030204" pitchFamily="18" charset="0"/>
                          </a:rPr>
                          <m:t>⊤</m:t>
                        </m:r>
                      </m:sup>
                    </m:sSup>
                    <m:r>
                      <a:rPr lang="en-IN" i="1">
                        <a:latin typeface="Cambria Math" panose="02040503050406030204" pitchFamily="18" charset="0"/>
                      </a:rPr>
                      <m:t>𝑋</m:t>
                    </m:r>
                    <m:r>
                      <a:rPr lang="en-IN" b="1" i="0">
                        <a:latin typeface="Cambria Math" panose="02040503050406030204" pitchFamily="18" charset="0"/>
                      </a:rPr>
                      <m:t>𝐱</m:t>
                    </m:r>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1" i="0" smtClean="0">
                                <a:latin typeface="Cambria Math" panose="02040503050406030204" pitchFamily="18" charset="0"/>
                              </a:rPr>
                              <m:t>𝐱</m:t>
                            </m:r>
                          </m:e>
                        </m:d>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≥0</m:t>
                    </m:r>
                  </m:oMath>
                </a14:m>
                <a:r>
                  <a:rPr lang="en-IN" dirty="0" smtClean="0"/>
                  <a:t> i.e.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m:t>
                        </m:r>
                      </m:sup>
                    </m:sSup>
                    <m:r>
                      <a:rPr lang="en-IN" b="0" i="1" smtClean="0">
                        <a:latin typeface="Cambria Math" panose="02040503050406030204" pitchFamily="18" charset="0"/>
                      </a:rPr>
                      <m:t>𝑋</m:t>
                    </m:r>
                  </m:oMath>
                </a14:m>
                <a:r>
                  <a:rPr lang="en-IN" dirty="0" smtClean="0"/>
                  <a:t> is PSD</a:t>
                </a:r>
              </a:p>
              <a:p>
                <a:r>
                  <a:rPr lang="en-IN" dirty="0" smtClean="0"/>
                  <a:t>We are now ready to see when exactly is a matrix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dirty="0" smtClean="0"/>
                  <a:t> PSD. We will restrict ourselves to only square symmetric matrices</a:t>
                </a:r>
              </a:p>
              <a:p>
                <a:pPr lvl="2"/>
                <a:r>
                  <a:rPr lang="en-IN" dirty="0" smtClean="0"/>
                  <a:t>Non-symmetric case gets a bit complicated due to </a:t>
                </a:r>
                <a:r>
                  <a:rPr lang="en-IN" i="0" dirty="0" err="1" smtClean="0"/>
                  <a:t>diagonalizability</a:t>
                </a:r>
                <a:r>
                  <a:rPr lang="en-IN" dirty="0" smtClean="0"/>
                  <a:t> issues</a:t>
                </a:r>
              </a:p>
              <a:p>
                <a:r>
                  <a:rPr lang="en-IN" b="1" dirty="0" smtClean="0"/>
                  <a:t>Claim without proof</a:t>
                </a:r>
                <a:r>
                  <a:rPr lang="en-IN" dirty="0" smtClean="0"/>
                  <a:t>: every square symmetric matrix </a:t>
                </a:r>
                <a14:m>
                  <m:oMath xmlns:m="http://schemas.openxmlformats.org/officeDocument/2006/math">
                    <m:r>
                      <a:rPr lang="en-IN" b="0" i="1" smtClean="0">
                        <a:latin typeface="Cambria Math" panose="02040503050406030204" pitchFamily="18" charset="0"/>
                      </a:rPr>
                      <m:t>𝐴</m:t>
                    </m:r>
                  </m:oMath>
                </a14:m>
                <a:r>
                  <a:rPr lang="en-IN" dirty="0" smtClean="0"/>
                  <a:t> can be written as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𝑄𝑆</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𝑄</m:t>
                        </m:r>
                      </m:e>
                      <m:sup>
                        <m:r>
                          <a:rPr lang="en-IN" b="0" i="1" smtClean="0">
                            <a:latin typeface="Cambria Math" panose="02040503050406030204" pitchFamily="18" charset="0"/>
                          </a:rPr>
                          <m:t>⊤</m:t>
                        </m:r>
                      </m:sup>
                    </m:sSup>
                  </m:oMath>
                </a14:m>
                <a:r>
                  <a:rPr lang="en-IN" dirty="0" smtClean="0"/>
                  <a:t> where </a:t>
                </a:r>
                <a14:m>
                  <m:oMath xmlns:m="http://schemas.openxmlformats.org/officeDocument/2006/math">
                    <m:r>
                      <a:rPr lang="en-IN" b="0" i="1" smtClean="0">
                        <a:latin typeface="Cambria Math" panose="02040503050406030204" pitchFamily="18" charset="0"/>
                      </a:rPr>
                      <m:t>𝑄</m:t>
                    </m:r>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m:t>
                        </m:r>
                      </m:sup>
                    </m:sSup>
                  </m:oMath>
                </a14:m>
                <a:r>
                  <a:rPr lang="en-IN" dirty="0" smtClean="0"/>
                  <a:t> is orthonormal and </a:t>
                </a:r>
                <a14:m>
                  <m:oMath xmlns:m="http://schemas.openxmlformats.org/officeDocument/2006/math">
                    <m:r>
                      <a:rPr lang="en-IN" b="0" i="1" smtClean="0">
                        <a:latin typeface="Cambria Math" panose="02040503050406030204" pitchFamily="18" charset="0"/>
                      </a:rPr>
                      <m:t>𝑆</m:t>
                    </m:r>
                  </m:oMath>
                </a14:m>
                <a:r>
                  <a:rPr lang="en-IN" dirty="0" smtClean="0"/>
                  <a:t> is diagonal matrix</a:t>
                </a:r>
              </a:p>
              <a:p>
                <a:pPr lvl="2"/>
                <a:r>
                  <a:rPr lang="en-IN" dirty="0" smtClean="0"/>
                  <a:t>As before, we can write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𝑑</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𝑗</m:t>
                            </m:r>
                          </m:sub>
                        </m:sSub>
                        <m:sSup>
                          <m:sSupPr>
                            <m:ctrlPr>
                              <a:rPr lang="en-IN" b="0" i="1" smtClean="0">
                                <a:latin typeface="Cambria Math" panose="02040503050406030204" pitchFamily="18" charset="0"/>
                              </a:rPr>
                            </m:ctrlPr>
                          </m:sSupPr>
                          <m:e>
                            <m:r>
                              <a:rPr lang="en-IN" b="1" i="0" smtClean="0">
                                <a:latin typeface="Cambria Math" panose="02040503050406030204" pitchFamily="18" charset="0"/>
                              </a:rPr>
                              <m:t>𝐪</m:t>
                            </m:r>
                          </m:e>
                          <m:sup>
                            <m:r>
                              <a:rPr lang="en-IN" b="0" i="1" smtClean="0">
                                <a:latin typeface="Cambria Math" panose="02040503050406030204" pitchFamily="18" charset="0"/>
                              </a:rPr>
                              <m:t>𝑗</m:t>
                            </m:r>
                          </m:sup>
                        </m:sSup>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𝐪</m:t>
                                    </m:r>
                                  </m:e>
                                  <m:sup>
                                    <m:r>
                                      <a:rPr lang="en-IN" b="0" i="1" smtClean="0">
                                        <a:latin typeface="Cambria Math" panose="02040503050406030204" pitchFamily="18" charset="0"/>
                                      </a:rPr>
                                      <m:t>𝑗</m:t>
                                    </m:r>
                                  </m:sup>
                                </m:sSup>
                              </m:e>
                            </m:d>
                          </m:e>
                          <m:sup>
                            <m:r>
                              <a:rPr lang="en-IN" b="0" i="1" smtClean="0">
                                <a:latin typeface="Cambria Math" panose="02040503050406030204" pitchFamily="18" charset="0"/>
                              </a:rPr>
                              <m:t>⊤</m:t>
                            </m:r>
                          </m:sup>
                        </m:sSup>
                      </m:e>
                    </m:nary>
                  </m:oMath>
                </a14:m>
                <a:r>
                  <a:rPr lang="en-IN" dirty="0" smtClean="0"/>
                  <a:t> where </a:t>
                </a:r>
                <a14:m>
                  <m:oMath xmlns:m="http://schemas.openxmlformats.org/officeDocument/2006/math">
                    <m:r>
                      <a:rPr lang="en-IN" b="0" i="1" smtClean="0">
                        <a:latin typeface="Cambria Math" panose="02040503050406030204" pitchFamily="18" charset="0"/>
                      </a:rPr>
                      <m:t>𝑄</m:t>
                    </m:r>
                    <m:r>
                      <a:rPr lang="en-IN" b="0" i="0" smtClean="0">
                        <a:latin typeface="Cambria Math" panose="02040503050406030204" pitchFamily="18" charset="0"/>
                      </a:rPr>
                      <m:t>=</m:t>
                    </m:r>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i="0" smtClean="0">
                                <a:latin typeface="Cambria Math" panose="02040503050406030204" pitchFamily="18" charset="0"/>
                              </a:rPr>
                              <m:t>𝐪</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i="0" smtClean="0">
                                <a:latin typeface="Cambria Math" panose="02040503050406030204" pitchFamily="18" charset="0"/>
                              </a:rPr>
                              <m:t>𝐪</m:t>
                            </m:r>
                          </m:e>
                          <m:sup>
                            <m:r>
                              <a:rPr lang="en-IN" i="1">
                                <a:latin typeface="Cambria Math" panose="02040503050406030204" pitchFamily="18" charset="0"/>
                              </a:rPr>
                              <m:t>𝑑</m:t>
                            </m:r>
                          </m:sup>
                        </m:sSup>
                      </m:e>
                    </m:d>
                  </m:oMath>
                </a14:m>
                <a:r>
                  <a:rPr lang="en-IN" dirty="0" smtClean="0"/>
                  <a:t> and </a:t>
                </a:r>
                <a14:m>
                  <m:oMath xmlns:m="http://schemas.openxmlformats.org/officeDocument/2006/math">
                    <m:r>
                      <a:rPr lang="en-IN" b="0" i="1" smtClean="0">
                        <a:latin typeface="Cambria Math" panose="02040503050406030204" pitchFamily="18" charset="0"/>
                      </a:rPr>
                      <m:t>𝑆</m:t>
                    </m:r>
                    <m:r>
                      <a:rPr lang="en-IN" b="0" i="1" smtClean="0">
                        <a:latin typeface="Cambria Math" panose="02040503050406030204" pitchFamily="18" charset="0"/>
                      </a:rPr>
                      <m:t>=</m:t>
                    </m:r>
                    <m:r>
                      <m:rPr>
                        <m:sty m:val="p"/>
                      </m:rPr>
                      <a:rPr lang="en-IN" b="0" i="0" smtClean="0">
                        <a:latin typeface="Cambria Math" panose="02040503050406030204" pitchFamily="18" charset="0"/>
                      </a:rPr>
                      <m:t>diag</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𝑑</m:t>
                            </m:r>
                          </m:sub>
                        </m:sSub>
                      </m:e>
                    </m:d>
                  </m:oMath>
                </a14:m>
                <a:r>
                  <a:rPr lang="en-IN" dirty="0" smtClean="0"/>
                  <a:t>. It is easy to see that </a:t>
                </a:r>
                <a14:m>
                  <m:oMath xmlns:m="http://schemas.openxmlformats.org/officeDocument/2006/math">
                    <m:d>
                      <m:dPr>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𝐪</m:t>
                            </m:r>
                          </m:e>
                          <m:sup>
                            <m:r>
                              <a:rPr lang="en-IN" b="0" i="1" smtClean="0">
                                <a:latin typeface="Cambria Math" panose="02040503050406030204" pitchFamily="18" charset="0"/>
                              </a:rPr>
                              <m:t>𝑗</m:t>
                            </m:r>
                          </m:sup>
                        </m:s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𝑗</m:t>
                            </m:r>
                          </m:sub>
                        </m:sSub>
                      </m:e>
                    </m:d>
                  </m:oMath>
                </a14:m>
                <a:r>
                  <a:rPr lang="en-IN" dirty="0" smtClean="0"/>
                  <a:t> are </a:t>
                </a:r>
                <a:r>
                  <a:rPr lang="en-IN" dirty="0" err="1" smtClean="0"/>
                  <a:t>eigenpairs</a:t>
                </a:r>
                <a:r>
                  <a:rPr lang="en-IN" dirty="0" smtClean="0"/>
                  <a:t> for </a:t>
                </a:r>
                <a14:m>
                  <m:oMath xmlns:m="http://schemas.openxmlformats.org/officeDocument/2006/math">
                    <m:r>
                      <a:rPr lang="en-IN" b="0" i="1" smtClean="0">
                        <a:latin typeface="Cambria Math" panose="02040503050406030204" pitchFamily="18" charset="0"/>
                      </a:rPr>
                      <m:t>𝐴</m:t>
                    </m:r>
                  </m:oMath>
                </a14:m>
                <a:endParaRPr lang="en-IN" dirty="0" smtClean="0"/>
              </a:p>
              <a:p>
                <a:pPr lvl="2"/>
                <a:r>
                  <a:rPr lang="en-IN" dirty="0" smtClean="0"/>
                  <a:t>Thus, for every </a:t>
                </a:r>
                <a14:m>
                  <m:oMath xmlns:m="http://schemas.openxmlformats.org/officeDocument/2006/math">
                    <m:r>
                      <a:rPr lang="en-IN" b="1" i="0">
                        <a:latin typeface="Cambria Math" panose="02040503050406030204" pitchFamily="18" charset="0"/>
                      </a:rPr>
                      <m:t>𝐱</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oMath>
                </a14:m>
                <a:r>
                  <a:rPr lang="en-IN" dirty="0" smtClean="0"/>
                  <a:t>, we have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m:t>
                        </m:r>
                      </m:sup>
                    </m:sSup>
                    <m:r>
                      <a:rPr lang="en-IN" b="0" i="1" smtClean="0">
                        <a:latin typeface="Cambria Math" panose="02040503050406030204" pitchFamily="18" charset="0"/>
                      </a:rPr>
                      <m:t>𝐴</m:t>
                    </m:r>
                    <m:r>
                      <a:rPr lang="en-IN" b="1" i="0" smtClean="0">
                        <a:latin typeface="Cambria Math" panose="02040503050406030204" pitchFamily="18" charset="0"/>
                      </a:rPr>
                      <m:t>𝐱</m:t>
                    </m:r>
                    <m:r>
                      <a:rPr lang="en-IN" b="0" i="1" smtClean="0">
                        <a:latin typeface="Cambria Math" panose="02040503050406030204" pitchFamily="18" charset="0"/>
                      </a:rPr>
                      <m:t>=</m:t>
                    </m:r>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𝑗</m:t>
                        </m:r>
                        <m:r>
                          <a:rPr lang="en-IN">
                            <a:latin typeface="Cambria Math" panose="02040503050406030204" pitchFamily="18" charset="0"/>
                          </a:rPr>
                          <m:t>=1</m:t>
                        </m:r>
                      </m:sub>
                      <m:sup>
                        <m:r>
                          <a:rPr lang="en-IN">
                            <a:latin typeface="Cambria Math" panose="02040503050406030204" pitchFamily="18" charset="0"/>
                          </a:rPr>
                          <m:t>𝑑</m:t>
                        </m:r>
                      </m:sup>
                      <m:e>
                        <m:sSub>
                          <m:sSubPr>
                            <m:ctrlPr>
                              <a:rPr lang="en-IN" i="1">
                                <a:latin typeface="Cambria Math" panose="02040503050406030204" pitchFamily="18" charset="0"/>
                              </a:rPr>
                            </m:ctrlPr>
                          </m:sSubPr>
                          <m:e>
                            <m:r>
                              <a:rPr lang="en-IN">
                                <a:latin typeface="Cambria Math" panose="02040503050406030204" pitchFamily="18" charset="0"/>
                              </a:rPr>
                              <m:t>𝑠</m:t>
                            </m:r>
                          </m:e>
                          <m:sub>
                            <m:r>
                              <a:rPr lang="en-IN">
                                <a:latin typeface="Cambria Math" panose="02040503050406030204" pitchFamily="18" charset="0"/>
                              </a:rPr>
                              <m:t>𝑗</m:t>
                            </m:r>
                          </m:sub>
                        </m:sSub>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1" i="1" smtClean="0">
                                        <a:latin typeface="Cambria Math" panose="02040503050406030204" pitchFamily="18" charset="0"/>
                                      </a:rPr>
                                    </m:ctrlPr>
                                  </m:sSupPr>
                                  <m:e>
                                    <m:r>
                                      <a:rPr lang="en-IN" b="1" i="0" smtClean="0">
                                        <a:latin typeface="Cambria Math" panose="02040503050406030204" pitchFamily="18" charset="0"/>
                                      </a:rPr>
                                      <m:t>𝐱</m:t>
                                    </m:r>
                                  </m:e>
                                  <m:sup>
                                    <m:r>
                                      <a:rPr lang="en-IN" b="1" i="1" smtClean="0">
                                        <a:latin typeface="Cambria Math" panose="02040503050406030204" pitchFamily="18" charset="0"/>
                                      </a:rPr>
                                      <m:t>⊤</m:t>
                                    </m:r>
                                  </m:sup>
                                </m:sSup>
                                <m:sSup>
                                  <m:sSupPr>
                                    <m:ctrlPr>
                                      <a:rPr lang="en-IN" i="1">
                                        <a:latin typeface="Cambria Math" panose="02040503050406030204" pitchFamily="18" charset="0"/>
                                      </a:rPr>
                                    </m:ctrlPr>
                                  </m:sSupPr>
                                  <m:e>
                                    <m:r>
                                      <a:rPr lang="en-IN" b="1" i="0">
                                        <a:latin typeface="Cambria Math" panose="02040503050406030204" pitchFamily="18" charset="0"/>
                                      </a:rPr>
                                      <m:t>𝐪</m:t>
                                    </m:r>
                                  </m:e>
                                  <m:sup>
                                    <m:r>
                                      <a:rPr lang="en-IN">
                                        <a:latin typeface="Cambria Math" panose="02040503050406030204" pitchFamily="18" charset="0"/>
                                      </a:rPr>
                                      <m:t>𝑗</m:t>
                                    </m:r>
                                  </m:sup>
                                </m:sSup>
                              </m:e>
                            </m:d>
                          </m:e>
                          <m:sup>
                            <m:r>
                              <a:rPr lang="en-IN" b="0" i="1" smtClean="0">
                                <a:latin typeface="Cambria Math" panose="02040503050406030204" pitchFamily="18" charset="0"/>
                              </a:rPr>
                              <m:t>2</m:t>
                            </m:r>
                          </m:sup>
                        </m:sSup>
                      </m:e>
                    </m:nary>
                  </m:oMath>
                </a14:m>
                <a:endParaRPr lang="en-IN" dirty="0" smtClean="0"/>
              </a:p>
              <a:p>
                <a:pPr lvl="2"/>
                <a:r>
                  <a:rPr lang="en-IN" dirty="0" smtClean="0"/>
                  <a:t>If all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𝑗</m:t>
                        </m:r>
                      </m:sub>
                    </m:sSub>
                    <m:r>
                      <a:rPr lang="en-IN" b="0" i="1" smtClean="0">
                        <a:latin typeface="Cambria Math" panose="02040503050406030204" pitchFamily="18" charset="0"/>
                      </a:rPr>
                      <m:t>≥0</m:t>
                    </m:r>
                  </m:oMath>
                </a14:m>
                <a:r>
                  <a:rPr lang="en-IN" dirty="0" smtClean="0"/>
                  <a:t> then easy to see that we always have </a:t>
                </a:r>
                <a14:m>
                  <m:oMath xmlns:m="http://schemas.openxmlformats.org/officeDocument/2006/math">
                    <m:sSup>
                      <m:sSupPr>
                        <m:ctrlPr>
                          <a:rPr lang="en-IN" i="1">
                            <a:latin typeface="Cambria Math" panose="02040503050406030204" pitchFamily="18" charset="0"/>
                          </a:rPr>
                        </m:ctrlPr>
                      </m:sSupPr>
                      <m:e>
                        <m:r>
                          <a:rPr lang="en-IN" b="1" i="0">
                            <a:latin typeface="Cambria Math" panose="02040503050406030204" pitchFamily="18" charset="0"/>
                          </a:rPr>
                          <m:t>𝐱</m:t>
                        </m:r>
                      </m:e>
                      <m:sup>
                        <m:r>
                          <a:rPr lang="en-IN">
                            <a:latin typeface="Cambria Math" panose="02040503050406030204" pitchFamily="18" charset="0"/>
                          </a:rPr>
                          <m:t>⊤</m:t>
                        </m:r>
                      </m:sup>
                    </m:sSup>
                    <m:r>
                      <a:rPr lang="en-IN">
                        <a:latin typeface="Cambria Math" panose="02040503050406030204" pitchFamily="18" charset="0"/>
                      </a:rPr>
                      <m:t>𝐴</m:t>
                    </m:r>
                    <m:r>
                      <a:rPr lang="en-IN" b="1" i="0">
                        <a:latin typeface="Cambria Math" panose="02040503050406030204" pitchFamily="18" charset="0"/>
                      </a:rPr>
                      <m:t>𝐱</m:t>
                    </m:r>
                    <m:r>
                      <a:rPr lang="en-IN" b="1" i="0" smtClean="0">
                        <a:latin typeface="Cambria Math" panose="02040503050406030204" pitchFamily="18" charset="0"/>
                      </a:rPr>
                      <m:t>≥</m:t>
                    </m:r>
                    <m:r>
                      <a:rPr lang="en-IN" b="0" i="0" smtClean="0">
                        <a:latin typeface="Cambria Math" panose="02040503050406030204" pitchFamily="18" charset="0"/>
                      </a:rPr>
                      <m:t>0</m:t>
                    </m:r>
                  </m:oMath>
                </a14:m>
                <a:r>
                  <a:rPr lang="en-IN" dirty="0" smtClean="0"/>
                  <a:t> i.e. PSD</a:t>
                </a:r>
              </a:p>
              <a:p>
                <a:pPr lvl="2"/>
                <a:r>
                  <a:rPr lang="en-IN" dirty="0" smtClean="0"/>
                  <a:t>If even one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𝑗</m:t>
                        </m:r>
                      </m:sub>
                    </m:sSub>
                    <m:r>
                      <a:rPr lang="en-IN" b="0" i="1" smtClean="0">
                        <a:latin typeface="Cambria Math" panose="02040503050406030204" pitchFamily="18" charset="0"/>
                      </a:rPr>
                      <m:t>&lt;0</m:t>
                    </m:r>
                  </m:oMath>
                </a14:m>
                <a:r>
                  <a:rPr lang="en-IN" dirty="0" smtClean="0"/>
                  <a:t>, then take </a:t>
                </a:r>
                <a14:m>
                  <m:oMath xmlns:m="http://schemas.openxmlformats.org/officeDocument/2006/math">
                    <m:r>
                      <a:rPr lang="en-IN" b="1" i="0" smtClean="0">
                        <a:latin typeface="Cambria Math" panose="02040503050406030204" pitchFamily="18" charset="0"/>
                      </a:rPr>
                      <m:t>𝐱</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𝐪</m:t>
                        </m:r>
                      </m:e>
                      <m:sup>
                        <m:r>
                          <a:rPr lang="en-IN" b="0" i="1" smtClean="0">
                            <a:latin typeface="Cambria Math" panose="02040503050406030204" pitchFamily="18" charset="0"/>
                          </a:rPr>
                          <m:t>𝑗</m:t>
                        </m:r>
                      </m:sup>
                    </m:sSup>
                  </m:oMath>
                </a14:m>
                <a:r>
                  <a:rPr lang="en-IN" dirty="0" smtClean="0"/>
                  <a:t> to get </a:t>
                </a:r>
                <a14:m>
                  <m:oMath xmlns:m="http://schemas.openxmlformats.org/officeDocument/2006/math">
                    <m:sSup>
                      <m:sSupPr>
                        <m:ctrlPr>
                          <a:rPr lang="en-IN" i="1">
                            <a:latin typeface="Cambria Math" panose="02040503050406030204" pitchFamily="18" charset="0"/>
                          </a:rPr>
                        </m:ctrlPr>
                      </m:sSupPr>
                      <m:e>
                        <m:r>
                          <a:rPr lang="en-IN" b="1" i="0">
                            <a:latin typeface="Cambria Math" panose="02040503050406030204" pitchFamily="18" charset="0"/>
                          </a:rPr>
                          <m:t>𝐱</m:t>
                        </m:r>
                      </m:e>
                      <m:sup>
                        <m:r>
                          <a:rPr lang="en-IN">
                            <a:latin typeface="Cambria Math" panose="02040503050406030204" pitchFamily="18" charset="0"/>
                          </a:rPr>
                          <m:t>⊤</m:t>
                        </m:r>
                      </m:sup>
                    </m:sSup>
                    <m:r>
                      <a:rPr lang="en-IN">
                        <a:latin typeface="Cambria Math" panose="02040503050406030204" pitchFamily="18" charset="0"/>
                      </a:rPr>
                      <m:t>𝐴</m:t>
                    </m:r>
                    <m:r>
                      <a:rPr lang="en-IN" b="1" i="0">
                        <a:latin typeface="Cambria Math" panose="02040503050406030204" pitchFamily="18" charset="0"/>
                      </a:rPr>
                      <m:t>𝐱</m:t>
                    </m:r>
                    <m:r>
                      <a:rPr lang="en-IN" b="0" i="0" smtClean="0">
                        <a:latin typeface="Cambria Math" panose="02040503050406030204" pitchFamily="18" charset="0"/>
                      </a:rPr>
                      <m:t>&lt;0</m:t>
                    </m:r>
                  </m:oMath>
                </a14:m>
                <a:r>
                  <a:rPr lang="en-IN" dirty="0" smtClean="0"/>
                  <a:t> i.e. non PSD</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439" r="-117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40</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7978" y="264612"/>
            <a:ext cx="1694021" cy="1694021"/>
          </a:xfrm>
          <a:prstGeom prst="rect">
            <a:avLst/>
          </a:prstGeom>
        </p:spPr>
      </p:pic>
      <mc:AlternateContent xmlns:mc="http://schemas.openxmlformats.org/markup-compatibility/2006" xmlns:a14="http://schemas.microsoft.com/office/drawing/2010/main">
        <mc:Choice Requires="a14">
          <p:sp>
            <p:nvSpPr>
              <p:cNvPr id="10" name="Rectangular Callout 9"/>
              <p:cNvSpPr/>
              <p:nvPr/>
            </p:nvSpPr>
            <p:spPr>
              <a:xfrm>
                <a:off x="1602769" y="36190"/>
                <a:ext cx="9126190" cy="1636007"/>
              </a:xfrm>
              <a:prstGeom prst="wedgeRectCallout">
                <a:avLst>
                  <a:gd name="adj1" fmla="val 55081"/>
                  <a:gd name="adj2" fmla="val 3203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 square symmetric matrix is PSD if and only if (aka </a:t>
                </a:r>
                <a:r>
                  <a:rPr lang="en-IN" sz="2400" dirty="0" err="1" smtClean="0">
                    <a:solidFill>
                      <a:schemeClr val="tx1"/>
                    </a:solidFill>
                    <a:latin typeface="+mj-lt"/>
                  </a:rPr>
                  <a:t>iff</a:t>
                </a:r>
                <a:r>
                  <a:rPr lang="en-IN" sz="2400" dirty="0" smtClean="0">
                    <a:solidFill>
                      <a:schemeClr val="tx1"/>
                    </a:solidFill>
                    <a:latin typeface="+mj-lt"/>
                  </a:rPr>
                  <a:t>) none of its eigenvalues is negative. We use the term </a:t>
                </a:r>
                <a:r>
                  <a:rPr lang="en-IN" sz="2400" i="1" dirty="0" smtClean="0">
                    <a:solidFill>
                      <a:schemeClr val="tx1"/>
                    </a:solidFill>
                    <a:latin typeface="+mj-lt"/>
                  </a:rPr>
                  <a:t>Positive Definite (PD)</a:t>
                </a:r>
                <a:r>
                  <a:rPr lang="en-IN" sz="2400" dirty="0" smtClean="0">
                    <a:solidFill>
                      <a:schemeClr val="tx1"/>
                    </a:solidFill>
                    <a:latin typeface="+mj-lt"/>
                  </a:rPr>
                  <a:t> to refer to matrices all of whose eigenvalues are strictly positive. For these matrices, </a:t>
                </a:r>
                <a14:m>
                  <m:oMath xmlns:m="http://schemas.openxmlformats.org/officeDocument/2006/math">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𝐱</m:t>
                        </m:r>
                      </m:e>
                      <m:sup>
                        <m:r>
                          <a:rPr lang="en-IN" sz="2400">
                            <a:solidFill>
                              <a:schemeClr val="tx1"/>
                            </a:solidFill>
                            <a:latin typeface="Cambria Math" panose="02040503050406030204" pitchFamily="18" charset="0"/>
                          </a:rPr>
                          <m:t>⊤</m:t>
                        </m:r>
                      </m:sup>
                    </m:sSup>
                    <m:r>
                      <a:rPr lang="en-IN" sz="2400">
                        <a:solidFill>
                          <a:schemeClr val="tx1"/>
                        </a:solidFill>
                        <a:latin typeface="Cambria Math" panose="02040503050406030204" pitchFamily="18" charset="0"/>
                      </a:rPr>
                      <m:t>𝐴</m:t>
                    </m:r>
                    <m:r>
                      <a:rPr lang="en-IN" sz="2400" b="1">
                        <a:solidFill>
                          <a:schemeClr val="tx1"/>
                        </a:solidFill>
                        <a:latin typeface="Cambria Math" panose="02040503050406030204" pitchFamily="18" charset="0"/>
                      </a:rPr>
                      <m:t>𝐱</m:t>
                    </m:r>
                    <m:r>
                      <a:rPr lang="en-IN" sz="2400" b="1" i="0" smtClean="0">
                        <a:solidFill>
                          <a:schemeClr val="tx1"/>
                        </a:solidFill>
                        <a:latin typeface="Cambria Math" panose="02040503050406030204" pitchFamily="18" charset="0"/>
                      </a:rPr>
                      <m:t>&gt;</m:t>
                    </m:r>
                    <m:r>
                      <a:rPr lang="en-IN" sz="2400" b="0" i="0" smtClean="0">
                        <a:solidFill>
                          <a:schemeClr val="tx1"/>
                        </a:solidFill>
                        <a:latin typeface="Cambria Math" panose="02040503050406030204" pitchFamily="18" charset="0"/>
                      </a:rPr>
                      <m:t>0</m:t>
                    </m:r>
                  </m:oMath>
                </a14:m>
                <a:r>
                  <a:rPr lang="en-IN" sz="2400" dirty="0" smtClean="0">
                    <a:solidFill>
                      <a:schemeClr val="tx1"/>
                    </a:solidFill>
                    <a:latin typeface="+mj-lt"/>
                  </a:rPr>
                  <a:t> unless </a:t>
                </a:r>
                <a14:m>
                  <m:oMath xmlns:m="http://schemas.openxmlformats.org/officeDocument/2006/math">
                    <m:r>
                      <a:rPr lang="en-IN" sz="2400" b="1">
                        <a:solidFill>
                          <a:schemeClr val="tx1"/>
                        </a:solidFill>
                        <a:latin typeface="Cambria Math" panose="02040503050406030204" pitchFamily="18" charset="0"/>
                      </a:rPr>
                      <m:t>𝐱</m:t>
                    </m:r>
                    <m:r>
                      <a:rPr lang="en-IN" sz="2400" b="1" i="0" smtClean="0">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𝟎</m:t>
                    </m:r>
                  </m:oMath>
                </a14:m>
                <a:r>
                  <a:rPr lang="en-IN" sz="2400" dirty="0" smtClean="0">
                    <a:solidFill>
                      <a:schemeClr val="tx1"/>
                    </a:solidFill>
                    <a:latin typeface="+mj-lt"/>
                  </a:rPr>
                  <a:t> in which case obviously we must have </a:t>
                </a:r>
                <a14:m>
                  <m:oMath xmlns:m="http://schemas.openxmlformats.org/officeDocument/2006/math">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𝐱</m:t>
                        </m:r>
                      </m:e>
                      <m:sup>
                        <m:r>
                          <a:rPr lang="en-IN" sz="2400">
                            <a:solidFill>
                              <a:schemeClr val="tx1"/>
                            </a:solidFill>
                            <a:latin typeface="Cambria Math" panose="02040503050406030204" pitchFamily="18" charset="0"/>
                          </a:rPr>
                          <m:t>⊤</m:t>
                        </m:r>
                      </m:sup>
                    </m:sSup>
                    <m:r>
                      <a:rPr lang="en-IN" sz="2400">
                        <a:solidFill>
                          <a:schemeClr val="tx1"/>
                        </a:solidFill>
                        <a:latin typeface="Cambria Math" panose="02040503050406030204" pitchFamily="18" charset="0"/>
                      </a:rPr>
                      <m:t>𝐴</m:t>
                    </m:r>
                    <m:r>
                      <a:rPr lang="en-IN" sz="2400" b="1">
                        <a:solidFill>
                          <a:schemeClr val="tx1"/>
                        </a:solidFill>
                        <a:latin typeface="Cambria Math" panose="02040503050406030204" pitchFamily="18" charset="0"/>
                      </a:rPr>
                      <m:t>𝐱</m:t>
                    </m:r>
                    <m:r>
                      <a:rPr lang="en-IN" sz="2400" b="1" i="0" smtClean="0">
                        <a:solidFill>
                          <a:schemeClr val="tx1"/>
                        </a:solidFill>
                        <a:latin typeface="Cambria Math" panose="02040503050406030204" pitchFamily="18" charset="0"/>
                      </a:rPr>
                      <m:t>=</m:t>
                    </m:r>
                    <m:r>
                      <a:rPr lang="en-IN" sz="2400" b="0" i="0" smtClean="0">
                        <a:solidFill>
                          <a:schemeClr val="tx1"/>
                        </a:solidFill>
                        <a:latin typeface="Cambria Math" panose="02040503050406030204" pitchFamily="18" charset="0"/>
                      </a:rPr>
                      <m:t>0</m:t>
                    </m:r>
                  </m:oMath>
                </a14:m>
                <a:endParaRPr lang="en-IN" sz="2400" dirty="0">
                  <a:solidFill>
                    <a:schemeClr val="tx1"/>
                  </a:solidFill>
                  <a:latin typeface="+mj-lt"/>
                </a:endParaRPr>
              </a:p>
            </p:txBody>
          </p:sp>
        </mc:Choice>
        <mc:Fallback xmlns="">
          <p:sp>
            <p:nvSpPr>
              <p:cNvPr id="10" name="Rectangular Callout 9"/>
              <p:cNvSpPr>
                <a:spLocks noRot="1" noChangeAspect="1" noMove="1" noResize="1" noEditPoints="1" noAdjustHandles="1" noChangeArrowheads="1" noChangeShapeType="1" noTextEdit="1"/>
              </p:cNvSpPr>
              <p:nvPr/>
            </p:nvSpPr>
            <p:spPr>
              <a:xfrm>
                <a:off x="1602769" y="36190"/>
                <a:ext cx="9126190" cy="1636007"/>
              </a:xfrm>
              <a:prstGeom prst="wedgeRectCallout">
                <a:avLst>
                  <a:gd name="adj1" fmla="val 55081"/>
                  <a:gd name="adj2" fmla="val 32037"/>
                </a:avLst>
              </a:prstGeom>
              <a:blipFill>
                <a:blip r:embed="rId4"/>
                <a:stretch>
                  <a:fillRect l="-759" b="-5109"/>
                </a:stretch>
              </a:blipFill>
              <a:ln w="38100">
                <a:solidFill>
                  <a:schemeClr val="accent1"/>
                </a:solidFill>
              </a:ln>
            </p:spPr>
            <p:txBody>
              <a:bodyPr/>
              <a:lstStyle/>
              <a:p>
                <a:r>
                  <a:rPr lang="en-IN">
                    <a:noFill/>
                  </a:rPr>
                  <a:t> </a:t>
                </a:r>
              </a:p>
            </p:txBody>
          </p:sp>
        </mc:Fallback>
      </mc:AlternateContent>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1063" y="2022177"/>
            <a:ext cx="1740936" cy="1740936"/>
          </a:xfrm>
          <a:prstGeom prst="rect">
            <a:avLst/>
          </a:prstGeom>
        </p:spPr>
      </p:pic>
      <p:sp>
        <p:nvSpPr>
          <p:cNvPr id="12" name="Rectangular Callout 11"/>
          <p:cNvSpPr/>
          <p:nvPr/>
        </p:nvSpPr>
        <p:spPr>
          <a:xfrm>
            <a:off x="3020602" y="1958634"/>
            <a:ext cx="7627987" cy="1216082"/>
          </a:xfrm>
          <a:prstGeom prst="wedgeRectCallout">
            <a:avLst>
              <a:gd name="adj1" fmla="val 57741"/>
              <a:gd name="adj2" fmla="val 5179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Can you see that a square symmetric matrix has one or more zero eigenvalues </a:t>
            </a:r>
            <a:r>
              <a:rPr lang="en-IN" sz="2400" dirty="0" err="1" smtClean="0">
                <a:solidFill>
                  <a:schemeClr val="tx1"/>
                </a:solidFill>
                <a:latin typeface="+mj-lt"/>
              </a:rPr>
              <a:t>iff</a:t>
            </a:r>
            <a:r>
              <a:rPr lang="en-IN" sz="2400" dirty="0" smtClean="0">
                <a:solidFill>
                  <a:schemeClr val="tx1"/>
                </a:solidFill>
                <a:latin typeface="+mj-lt"/>
              </a:rPr>
              <a:t> it is not full rank? A full rank square symmetric matrix will have only non-zero eigenvalues</a:t>
            </a:r>
          </a:p>
        </p:txBody>
      </p:sp>
      <p:grpSp>
        <p:nvGrpSpPr>
          <p:cNvPr id="13" name="Group 12"/>
          <p:cNvGrpSpPr/>
          <p:nvPr/>
        </p:nvGrpSpPr>
        <p:grpSpPr>
          <a:xfrm>
            <a:off x="10497978" y="3916440"/>
            <a:ext cx="1468606" cy="1238929"/>
            <a:chOff x="12383748" y="1219011"/>
            <a:chExt cx="1862104" cy="1570887"/>
          </a:xfrm>
        </p:grpSpPr>
        <p:sp>
          <p:nvSpPr>
            <p:cNvPr id="14" name="Freeform 13"/>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14"/>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15"/>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9" name="Rectangular Callout 18"/>
              <p:cNvSpPr/>
              <p:nvPr/>
            </p:nvSpPr>
            <p:spPr>
              <a:xfrm>
                <a:off x="874407" y="3763113"/>
                <a:ext cx="9553200" cy="2563871"/>
              </a:xfrm>
              <a:prstGeom prst="wedgeRectCallout">
                <a:avLst>
                  <a:gd name="adj1" fmla="val 58005"/>
                  <a:gd name="adj2" fmla="val 79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It is illuminating to see this work when the square symmetric matrix is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or </a:t>
                </a:r>
                <a14:m>
                  <m:oMath xmlns:m="http://schemas.openxmlformats.org/officeDocument/2006/math">
                    <m:r>
                      <a:rPr lang="en-IN" sz="2400" b="0" i="1" smtClean="0">
                        <a:solidFill>
                          <a:schemeClr val="tx1"/>
                        </a:solidFill>
                        <a:latin typeface="Cambria Math" panose="02040503050406030204" pitchFamily="18" charset="0"/>
                      </a:rPr>
                      <m:t>𝑋</m:t>
                    </m:r>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oMath>
                </a14:m>
                <a:r>
                  <a:rPr lang="en-IN" sz="2400" dirty="0" smtClean="0">
                    <a:solidFill>
                      <a:schemeClr val="tx1"/>
                    </a:solidFill>
                    <a:latin typeface="+mj-lt"/>
                  </a:rPr>
                  <a:t>. All eigenvalues are squares of singular values of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which means that</a:t>
                </a:r>
              </a:p>
              <a:p>
                <a:pPr marL="457200" indent="-457200">
                  <a:buAutoNum type="arabicPeriod"/>
                </a:pPr>
                <a:r>
                  <a:rPr lang="en-IN" sz="2400" dirty="0" smtClean="0">
                    <a:solidFill>
                      <a:schemeClr val="tx1"/>
                    </a:solidFill>
                    <a:latin typeface="+mj-lt"/>
                  </a:rPr>
                  <a:t>All its eigenvalues must be non-negative i.e.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is always PSD</a:t>
                </a:r>
                <a:endParaRPr lang="en-IN" sz="2400" dirty="0">
                  <a:solidFill>
                    <a:schemeClr val="tx1"/>
                  </a:solidFill>
                  <a:latin typeface="+mj-lt"/>
                </a:endParaRPr>
              </a:p>
              <a:p>
                <a:pPr marL="457200" indent="-457200">
                  <a:buAutoNum type="arabicPeriod"/>
                </a:pPr>
                <a:r>
                  <a:rPr lang="en-IN" sz="2400" dirty="0" smtClean="0">
                    <a:solidFill>
                      <a:schemeClr val="tx1"/>
                    </a:solidFill>
                    <a:latin typeface="+mj-lt"/>
                  </a:rPr>
                  <a:t>If </a:t>
                </a:r>
                <a14:m>
                  <m:oMath xmlns:m="http://schemas.openxmlformats.org/officeDocument/2006/math">
                    <m:r>
                      <a:rPr lang="en-IN" sz="2400" b="0" i="1" smtClean="0">
                        <a:solidFill>
                          <a:schemeClr val="tx1"/>
                        </a:solidFill>
                        <a:latin typeface="Cambria Math" panose="02040503050406030204" pitchFamily="18" charset="0"/>
                      </a:rPr>
                      <m:t>𝑑</m:t>
                    </m:r>
                    <m:r>
                      <a:rPr lang="en-IN" sz="2400" b="0" i="1" smtClean="0">
                        <a:solidFill>
                          <a:schemeClr val="tx1"/>
                        </a:solidFill>
                        <a:latin typeface="Cambria Math" panose="02040503050406030204" pitchFamily="18" charset="0"/>
                      </a:rPr>
                      <m:t>&lt;</m:t>
                    </m:r>
                    <m:r>
                      <a:rPr lang="en-IN" sz="2400" b="0" i="1" smtClean="0">
                        <a:solidFill>
                          <a:schemeClr val="tx1"/>
                        </a:solidFill>
                        <a:latin typeface="Cambria Math" panose="02040503050406030204" pitchFamily="18" charset="0"/>
                      </a:rPr>
                      <m:t>𝑛</m:t>
                    </m:r>
                  </m:oMath>
                </a14:m>
                <a:r>
                  <a:rPr lang="en-IN" sz="2400" dirty="0" smtClean="0">
                    <a:solidFill>
                      <a:schemeClr val="tx1"/>
                    </a:solidFill>
                    <a:latin typeface="+mj-lt"/>
                  </a:rPr>
                  <a:t>, then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can have a zero eigenvalue </a:t>
                </a:r>
                <a:r>
                  <a:rPr lang="en-IN" sz="2400" dirty="0" err="1" smtClean="0">
                    <a:solidFill>
                      <a:schemeClr val="tx1"/>
                    </a:solidFill>
                    <a:latin typeface="+mj-lt"/>
                  </a:rPr>
                  <a:t>iff</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has a zero singular value. This means that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is full rank </a:t>
                </a:r>
                <a:r>
                  <a:rPr lang="en-IN" sz="2400" dirty="0" err="1" smtClean="0">
                    <a:solidFill>
                      <a:schemeClr val="tx1"/>
                    </a:solidFill>
                    <a:latin typeface="+mj-lt"/>
                  </a:rPr>
                  <a:t>iff</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is full rank in the case </a:t>
                </a:r>
                <a14:m>
                  <m:oMath xmlns:m="http://schemas.openxmlformats.org/officeDocument/2006/math">
                    <m:r>
                      <a:rPr lang="en-IN" sz="2400" b="0" i="1" smtClean="0">
                        <a:solidFill>
                          <a:schemeClr val="tx1"/>
                        </a:solidFill>
                        <a:latin typeface="Cambria Math" panose="02040503050406030204" pitchFamily="18" charset="0"/>
                      </a:rPr>
                      <m:t>𝑑</m:t>
                    </m:r>
                    <m:r>
                      <a:rPr lang="en-IN" sz="2400" b="0" i="1" smtClean="0">
                        <a:solidFill>
                          <a:schemeClr val="tx1"/>
                        </a:solidFill>
                        <a:latin typeface="Cambria Math" panose="02040503050406030204" pitchFamily="18" charset="0"/>
                      </a:rPr>
                      <m:t>&lt;</m:t>
                    </m:r>
                    <m:r>
                      <a:rPr lang="en-IN" sz="2400" b="0" i="1" smtClean="0">
                        <a:solidFill>
                          <a:schemeClr val="tx1"/>
                        </a:solidFill>
                        <a:latin typeface="Cambria Math" panose="02040503050406030204" pitchFamily="18" charset="0"/>
                      </a:rPr>
                      <m:t>𝑛</m:t>
                    </m:r>
                  </m:oMath>
                </a14:m>
                <a:endParaRPr lang="en-IN" sz="2400" dirty="0" smtClean="0">
                  <a:solidFill>
                    <a:schemeClr val="tx1"/>
                  </a:solidFill>
                  <a:latin typeface="+mj-lt"/>
                </a:endParaRPr>
              </a:p>
              <a:p>
                <a:pPr marL="457200" indent="-457200">
                  <a:buAutoNum type="arabicPeriod"/>
                </a:pPr>
                <a:r>
                  <a:rPr lang="en-IN" sz="2400" dirty="0" smtClean="0">
                    <a:solidFill>
                      <a:schemeClr val="tx1"/>
                    </a:solidFill>
                    <a:latin typeface="+mj-lt"/>
                  </a:rPr>
                  <a:t>If </a:t>
                </a:r>
                <a14:m>
                  <m:oMath xmlns:m="http://schemas.openxmlformats.org/officeDocument/2006/math">
                    <m:r>
                      <a:rPr lang="en-IN" sz="2400" i="1" dirty="0" smtClean="0">
                        <a:solidFill>
                          <a:schemeClr val="tx1"/>
                        </a:solidFill>
                        <a:latin typeface="Cambria Math" panose="02040503050406030204" pitchFamily="18" charset="0"/>
                      </a:rPr>
                      <m:t>𝑑</m:t>
                    </m:r>
                    <m:r>
                      <a:rPr lang="en-IN" sz="2400" i="1" dirty="0" smtClean="0">
                        <a:solidFill>
                          <a:schemeClr val="tx1"/>
                        </a:solidFill>
                        <a:latin typeface="Cambria Math" panose="02040503050406030204" pitchFamily="18" charset="0"/>
                      </a:rPr>
                      <m:t>≥ </m:t>
                    </m:r>
                    <m:r>
                      <a:rPr lang="en-IN" sz="2400" i="1" dirty="0" smtClean="0">
                        <a:solidFill>
                          <a:schemeClr val="tx1"/>
                        </a:solidFill>
                        <a:latin typeface="Cambria Math" panose="02040503050406030204" pitchFamily="18" charset="0"/>
                      </a:rPr>
                      <m:t>𝑛</m:t>
                    </m:r>
                  </m:oMath>
                </a14:m>
                <a:r>
                  <a:rPr lang="en-IN" sz="2400" dirty="0" smtClean="0">
                    <a:solidFill>
                      <a:schemeClr val="tx1"/>
                    </a:solidFill>
                    <a:latin typeface="+mj-lt"/>
                  </a:rPr>
                  <a:t>, then </a:t>
                </a:r>
                <a14:m>
                  <m:oMath xmlns:m="http://schemas.openxmlformats.org/officeDocument/2006/math">
                    <m:r>
                      <a:rPr lang="en-IN" sz="2400" b="0" i="1" smtClean="0">
                        <a:solidFill>
                          <a:schemeClr val="tx1"/>
                        </a:solidFill>
                        <a:latin typeface="Cambria Math" panose="02040503050406030204" pitchFamily="18" charset="0"/>
                      </a:rPr>
                      <m:t>𝑋</m:t>
                    </m:r>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𝑋</m:t>
                        </m:r>
                      </m:e>
                      <m:sup>
                        <m:r>
                          <a:rPr lang="en-IN" sz="2400" b="0" i="1" smtClean="0">
                            <a:solidFill>
                              <a:schemeClr val="tx1"/>
                            </a:solidFill>
                            <a:latin typeface="Cambria Math" panose="02040503050406030204" pitchFamily="18" charset="0"/>
                          </a:rPr>
                          <m:t>⊤</m:t>
                        </m:r>
                      </m:sup>
                    </m:sSup>
                  </m:oMath>
                </a14:m>
                <a:r>
                  <a:rPr lang="en-IN" sz="2400" dirty="0" smtClean="0">
                    <a:solidFill>
                      <a:schemeClr val="tx1"/>
                    </a:solidFill>
                    <a:latin typeface="+mj-lt"/>
                  </a:rPr>
                  <a:t> can </a:t>
                </a:r>
                <a:r>
                  <a:rPr lang="en-IN" sz="2400" dirty="0">
                    <a:solidFill>
                      <a:prstClr val="black"/>
                    </a:solidFill>
                    <a:latin typeface="Calibri Light" panose="020F0302020204030204"/>
                  </a:rPr>
                  <a:t>have a zero eigenvalue </a:t>
                </a:r>
                <a:r>
                  <a:rPr lang="en-IN" sz="2400" dirty="0" err="1">
                    <a:solidFill>
                      <a:prstClr val="black"/>
                    </a:solidFill>
                    <a:latin typeface="Calibri Light" panose="020F0302020204030204"/>
                  </a:rPr>
                  <a:t>iff</a:t>
                </a:r>
                <a:r>
                  <a:rPr lang="en-IN" sz="2400" dirty="0">
                    <a:solidFill>
                      <a:prstClr val="black"/>
                    </a:solidFill>
                    <a:latin typeface="Calibri Light" panose="020F0302020204030204"/>
                  </a:rPr>
                  <a:t> </a:t>
                </a:r>
                <a14:m>
                  <m:oMath xmlns:m="http://schemas.openxmlformats.org/officeDocument/2006/math">
                    <m:r>
                      <a:rPr lang="en-IN" sz="2400" i="1">
                        <a:solidFill>
                          <a:prstClr val="black"/>
                        </a:solidFill>
                        <a:latin typeface="Cambria Math" panose="02040503050406030204" pitchFamily="18" charset="0"/>
                      </a:rPr>
                      <m:t>𝑋</m:t>
                    </m:r>
                  </m:oMath>
                </a14:m>
                <a:r>
                  <a:rPr lang="en-IN" sz="2400" dirty="0">
                    <a:solidFill>
                      <a:prstClr val="black"/>
                    </a:solidFill>
                    <a:latin typeface="Calibri Light" panose="020F0302020204030204"/>
                  </a:rPr>
                  <a:t> has a zero singular value. This means that </a:t>
                </a:r>
                <a14:m>
                  <m:oMath xmlns:m="http://schemas.openxmlformats.org/officeDocument/2006/math">
                    <m:sSup>
                      <m:sSupPr>
                        <m:ctrlPr>
                          <a:rPr lang="en-IN" sz="2400" i="1">
                            <a:solidFill>
                              <a:prstClr val="black"/>
                            </a:solidFill>
                            <a:latin typeface="Cambria Math" panose="02040503050406030204" pitchFamily="18" charset="0"/>
                          </a:rPr>
                        </m:ctrlPr>
                      </m:sSupPr>
                      <m:e>
                        <m:r>
                          <a:rPr lang="en-IN" sz="2400" b="0" i="1" smtClean="0">
                            <a:solidFill>
                              <a:prstClr val="black"/>
                            </a:solidFill>
                            <a:latin typeface="Cambria Math" panose="02040503050406030204" pitchFamily="18" charset="0"/>
                          </a:rPr>
                          <m:t>𝑋</m:t>
                        </m:r>
                        <m:r>
                          <a:rPr lang="en-IN" sz="2400" i="1">
                            <a:solidFill>
                              <a:prstClr val="black"/>
                            </a:solidFill>
                            <a:latin typeface="Cambria Math" panose="02040503050406030204" pitchFamily="18" charset="0"/>
                          </a:rPr>
                          <m:t>𝑋</m:t>
                        </m:r>
                      </m:e>
                      <m:sup>
                        <m:r>
                          <a:rPr lang="en-IN" sz="2400" i="1" smtClean="0">
                            <a:solidFill>
                              <a:prstClr val="black"/>
                            </a:solidFill>
                            <a:latin typeface="Cambria Math" panose="02040503050406030204" pitchFamily="18" charset="0"/>
                          </a:rPr>
                          <m:t>⊤</m:t>
                        </m:r>
                      </m:sup>
                    </m:sSup>
                  </m:oMath>
                </a14:m>
                <a:r>
                  <a:rPr lang="en-IN" sz="2400" dirty="0">
                    <a:solidFill>
                      <a:prstClr val="black"/>
                    </a:solidFill>
                    <a:latin typeface="Calibri Light" panose="020F0302020204030204"/>
                  </a:rPr>
                  <a:t> is full rank </a:t>
                </a:r>
                <a:r>
                  <a:rPr lang="en-IN" sz="2400" dirty="0" err="1">
                    <a:solidFill>
                      <a:prstClr val="black"/>
                    </a:solidFill>
                    <a:latin typeface="Calibri Light" panose="020F0302020204030204"/>
                  </a:rPr>
                  <a:t>iff</a:t>
                </a:r>
                <a:r>
                  <a:rPr lang="en-IN" sz="2400" dirty="0">
                    <a:solidFill>
                      <a:prstClr val="black"/>
                    </a:solidFill>
                    <a:latin typeface="Calibri Light" panose="020F0302020204030204"/>
                  </a:rPr>
                  <a:t> </a:t>
                </a:r>
                <a14:m>
                  <m:oMath xmlns:m="http://schemas.openxmlformats.org/officeDocument/2006/math">
                    <m:r>
                      <a:rPr lang="en-IN" sz="2400" i="1">
                        <a:solidFill>
                          <a:prstClr val="black"/>
                        </a:solidFill>
                        <a:latin typeface="Cambria Math" panose="02040503050406030204" pitchFamily="18" charset="0"/>
                      </a:rPr>
                      <m:t>𝑋</m:t>
                    </m:r>
                  </m:oMath>
                </a14:m>
                <a:r>
                  <a:rPr lang="en-IN" sz="2400" dirty="0">
                    <a:solidFill>
                      <a:prstClr val="black"/>
                    </a:solidFill>
                    <a:latin typeface="Calibri Light" panose="020F0302020204030204"/>
                  </a:rPr>
                  <a:t> is full </a:t>
                </a:r>
                <a:r>
                  <a:rPr lang="en-IN" sz="2400" dirty="0" smtClean="0">
                    <a:solidFill>
                      <a:prstClr val="black"/>
                    </a:solidFill>
                    <a:latin typeface="Calibri Light" panose="020F0302020204030204"/>
                  </a:rPr>
                  <a:t>rank in the case </a:t>
                </a:r>
                <a14:m>
                  <m:oMath xmlns:m="http://schemas.openxmlformats.org/officeDocument/2006/math">
                    <m:r>
                      <a:rPr lang="en-IN" sz="2400" b="0" i="1" smtClean="0">
                        <a:solidFill>
                          <a:prstClr val="black"/>
                        </a:solidFill>
                        <a:latin typeface="Cambria Math" panose="02040503050406030204" pitchFamily="18" charset="0"/>
                      </a:rPr>
                      <m:t>𝑑</m:t>
                    </m:r>
                    <m:r>
                      <a:rPr lang="en-IN" sz="2400" b="0" i="1" smtClean="0">
                        <a:solidFill>
                          <a:prstClr val="black"/>
                        </a:solidFill>
                        <a:latin typeface="Cambria Math" panose="02040503050406030204" pitchFamily="18" charset="0"/>
                      </a:rPr>
                      <m:t>≥</m:t>
                    </m:r>
                    <m:r>
                      <a:rPr lang="en-IN" sz="2400" b="0" i="1" smtClean="0">
                        <a:solidFill>
                          <a:prstClr val="black"/>
                        </a:solidFill>
                        <a:latin typeface="Cambria Math" panose="02040503050406030204" pitchFamily="18" charset="0"/>
                      </a:rPr>
                      <m:t>𝑛</m:t>
                    </m:r>
                  </m:oMath>
                </a14:m>
                <a:endParaRPr lang="en-IN" sz="2400" dirty="0" smtClean="0">
                  <a:solidFill>
                    <a:schemeClr val="tx1"/>
                  </a:solidFill>
                  <a:latin typeface="+mj-lt"/>
                </a:endParaRPr>
              </a:p>
            </p:txBody>
          </p:sp>
        </mc:Choice>
        <mc:Fallback xmlns="">
          <p:sp>
            <p:nvSpPr>
              <p:cNvPr id="19" name="Rectangular Callout 18"/>
              <p:cNvSpPr>
                <a:spLocks noRot="1" noChangeAspect="1" noMove="1" noResize="1" noEditPoints="1" noAdjustHandles="1" noChangeArrowheads="1" noChangeShapeType="1" noTextEdit="1"/>
              </p:cNvSpPr>
              <p:nvPr/>
            </p:nvSpPr>
            <p:spPr>
              <a:xfrm>
                <a:off x="874407" y="3763113"/>
                <a:ext cx="9553200" cy="2563871"/>
              </a:xfrm>
              <a:prstGeom prst="wedgeRectCallout">
                <a:avLst>
                  <a:gd name="adj1" fmla="val 58005"/>
                  <a:gd name="adj2" fmla="val 794"/>
                </a:avLst>
              </a:prstGeom>
              <a:blipFill>
                <a:blip r:embed="rId6"/>
                <a:stretch>
                  <a:fillRect l="-765" t="-2810" b="-632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02684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right)">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par>
                          <p:cTn id="55" fill="hold">
                            <p:stCondLst>
                              <p:cond delay="0"/>
                            </p:stCondLst>
                            <p:childTnLst>
                              <p:par>
                                <p:cTn id="56" presetID="22" presetClass="entr" presetSubtype="2"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right)">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2"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Singular Blah vs </a:t>
            </a:r>
            <a:r>
              <a:rPr lang="en-IN" dirty="0" err="1" smtClean="0"/>
              <a:t>Eigenblah</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b="1" dirty="0" smtClean="0"/>
                  <a:t>Singular Value Decomposition </a:t>
                </a:r>
                <a:r>
                  <a:rPr lang="en-IN" dirty="0" smtClean="0"/>
                  <a:t>(SVD): write a (</a:t>
                </a:r>
                <a:r>
                  <a:rPr lang="en-IN" dirty="0" err="1" smtClean="0"/>
                  <a:t>rect</a:t>
                </a:r>
                <a:r>
                  <a:rPr lang="en-IN" dirty="0" smtClean="0"/>
                  <a:t>) matrix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𝑈</m:t>
                    </m:r>
                    <m:r>
                      <m:rPr>
                        <m:sty m:val="p"/>
                      </m:rPr>
                      <a:rPr lang="en-IN" b="0" i="0" smtClean="0">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m:t>
                        </m:r>
                      </m:sup>
                    </m:sSup>
                  </m:oMath>
                </a14:m>
                <a:endParaRPr lang="en-IN" dirty="0" smtClean="0"/>
              </a:p>
              <a:p>
                <a:r>
                  <a:rPr lang="en-IN" b="1" dirty="0" err="1" smtClean="0"/>
                  <a:t>Eigendecomposition</a:t>
                </a:r>
                <a:r>
                  <a:rPr lang="en-IN" dirty="0" smtClean="0"/>
                  <a:t> (ED): write a square </a:t>
                </a:r>
                <a:r>
                  <a:rPr lang="en-IN" dirty="0" err="1" smtClean="0"/>
                  <a:t>symm</a:t>
                </a:r>
                <a:r>
                  <a:rPr lang="en-IN" dirty="0" smtClean="0"/>
                  <a:t> matrix as </a:t>
                </a:r>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r>
                      <a:rPr lang="en-IN" b="0" i="1" smtClean="0">
                        <a:latin typeface="Cambria Math" panose="02040503050406030204" pitchFamily="18" charset="0"/>
                      </a:rPr>
                      <m:t>𝑄𝑆</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𝑄</m:t>
                        </m:r>
                      </m:e>
                      <m:sup>
                        <m:r>
                          <a:rPr lang="en-IN" b="0" i="1" smtClean="0">
                            <a:latin typeface="Cambria Math" panose="02040503050406030204" pitchFamily="18" charset="0"/>
                          </a:rPr>
                          <m:t>⊤</m:t>
                        </m:r>
                      </m:sup>
                    </m:sSup>
                  </m:oMath>
                </a14:m>
                <a:r>
                  <a:rPr lang="en-IN" dirty="0" smtClean="0"/>
                  <a:t> </a:t>
                </a:r>
              </a:p>
              <a:p>
                <a:pPr lvl="2"/>
                <a:r>
                  <a:rPr lang="en-IN" dirty="0" smtClean="0"/>
                  <a:t>Be aware of the differences between SVD and ED – do not get confused</a:t>
                </a:r>
              </a:p>
              <a:p>
                <a:pPr lvl="2"/>
                <a:r>
                  <a:rPr lang="en-IN" dirty="0" smtClean="0"/>
                  <a:t>SVD always exists, no matter whether matrix is square/</a:t>
                </a:r>
                <a:r>
                  <a:rPr lang="en-IN" dirty="0" err="1" smtClean="0"/>
                  <a:t>rect</a:t>
                </a:r>
                <a:r>
                  <a:rPr lang="en-IN" dirty="0" smtClean="0"/>
                  <a:t>, </a:t>
                </a:r>
                <a:r>
                  <a:rPr lang="en-IN" dirty="0" err="1" smtClean="0"/>
                  <a:t>symm</a:t>
                </a:r>
                <a:r>
                  <a:rPr lang="en-IN" dirty="0" smtClean="0"/>
                  <a:t>/non-</a:t>
                </a:r>
                <a:r>
                  <a:rPr lang="en-IN" dirty="0" err="1" smtClean="0"/>
                  <a:t>symm</a:t>
                </a:r>
                <a:endParaRPr lang="en-IN" dirty="0" smtClean="0"/>
              </a:p>
              <a:p>
                <a:pPr lvl="2"/>
                <a:r>
                  <a:rPr lang="en-IN" dirty="0" smtClean="0"/>
                  <a:t>ED always exists for square </a:t>
                </a:r>
                <a:r>
                  <a:rPr lang="en-IN" dirty="0" err="1" smtClean="0"/>
                  <a:t>symm</a:t>
                </a:r>
                <a:r>
                  <a:rPr lang="en-IN" dirty="0" smtClean="0"/>
                  <a:t> mats, may not exist (may require complex S or non-</a:t>
                </a:r>
                <a:r>
                  <a:rPr lang="en-IN" dirty="0" err="1" smtClean="0"/>
                  <a:t>ortho</a:t>
                </a:r>
                <a:r>
                  <a:rPr lang="en-IN" dirty="0" smtClean="0"/>
                  <a:t> </a:t>
                </a:r>
                <a14:m>
                  <m:oMath xmlns:m="http://schemas.openxmlformats.org/officeDocument/2006/math">
                    <m:r>
                      <a:rPr lang="en-IN" b="0" i="1" smtClean="0">
                        <a:latin typeface="Cambria Math" panose="02040503050406030204" pitchFamily="18" charset="0"/>
                      </a:rPr>
                      <m:t>𝑄</m:t>
                    </m:r>
                  </m:oMath>
                </a14:m>
                <a:r>
                  <a:rPr lang="en-IN" dirty="0" smtClean="0"/>
                  <a:t>) for non </a:t>
                </a:r>
                <a:r>
                  <a:rPr lang="en-IN" dirty="0" err="1" smtClean="0"/>
                  <a:t>symm</a:t>
                </a:r>
                <a:r>
                  <a:rPr lang="en-IN" dirty="0" smtClean="0"/>
                  <a:t>. mats. ED does not make sense for </a:t>
                </a:r>
                <a:r>
                  <a:rPr lang="en-IN" dirty="0" err="1" smtClean="0"/>
                  <a:t>rect</a:t>
                </a:r>
                <a:r>
                  <a:rPr lang="en-IN" dirty="0" smtClean="0"/>
                  <a:t> mats.</a:t>
                </a:r>
                <a:endParaRPr lang="en-IN" dirty="0"/>
              </a:p>
              <a:p>
                <a:pPr lvl="2"/>
                <a:r>
                  <a:rPr lang="en-IN" dirty="0" smtClean="0"/>
                  <a:t>Singular </a:t>
                </a:r>
                <a:r>
                  <a:rPr lang="en-IN" dirty="0"/>
                  <a:t>values are always non-negative, eigenvalues can be </a:t>
                </a:r>
                <a:r>
                  <a:rPr lang="en-IN" dirty="0" err="1" smtClean="0"/>
                  <a:t>pos</a:t>
                </a:r>
                <a:r>
                  <a:rPr lang="en-IN" dirty="0" smtClean="0"/>
                  <a:t>/</a:t>
                </a:r>
                <a:r>
                  <a:rPr lang="en-IN" dirty="0" err="1" smtClean="0"/>
                  <a:t>neg</a:t>
                </a:r>
                <a:r>
                  <a:rPr lang="en-IN" dirty="0" smtClean="0"/>
                  <a:t>/complex</a:t>
                </a:r>
              </a:p>
              <a:p>
                <a:r>
                  <a:rPr lang="en-IN" dirty="0" smtClean="0"/>
                  <a:t>For a PSD square symmetric matrix, its SVD is its ED and vice versa</a:t>
                </a:r>
              </a:p>
              <a:p>
                <a:r>
                  <a:rPr lang="en-IN" dirty="0" smtClean="0"/>
                  <a:t>For a </a:t>
                </a:r>
                <a:r>
                  <a:rPr lang="en-IN" dirty="0" err="1" smtClean="0"/>
                  <a:t>nonPSD</a:t>
                </a:r>
                <a:r>
                  <a:rPr lang="en-IN" dirty="0" smtClean="0"/>
                  <a:t> square </a:t>
                </a:r>
                <a:r>
                  <a:rPr lang="en-IN" dirty="0" err="1" smtClean="0"/>
                  <a:t>symm</a:t>
                </a:r>
                <a:r>
                  <a:rPr lang="en-IN" dirty="0" smtClean="0"/>
                  <a:t>. matrix, its ED can be used to obtain its SVD</a:t>
                </a:r>
              </a:p>
              <a:p>
                <a:pPr lvl="2"/>
                <a:r>
                  <a:rPr lang="en-IN" dirty="0" smtClean="0"/>
                  <a:t>Get ED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𝑄𝑆</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𝑄</m:t>
                        </m:r>
                      </m:e>
                      <m:sup>
                        <m:r>
                          <a:rPr lang="en-IN" b="0" i="1" smtClean="0">
                            <a:latin typeface="Cambria Math" panose="02040503050406030204" pitchFamily="18" charset="0"/>
                          </a:rPr>
                          <m:t>⊤</m:t>
                        </m:r>
                      </m:sup>
                    </m:sSup>
                  </m:oMath>
                </a14:m>
                <a:r>
                  <a:rPr lang="en-IN" dirty="0" smtClean="0"/>
                  <a:t>. Let </a:t>
                </a:r>
                <a14:m>
                  <m:oMath xmlns:m="http://schemas.openxmlformats.org/officeDocument/2006/math">
                    <m:r>
                      <a:rPr lang="en-IN" b="0" i="1" smtClean="0">
                        <a:latin typeface="Cambria Math" panose="02040503050406030204" pitchFamily="18" charset="0"/>
                      </a:rPr>
                      <m:t>𝑁</m:t>
                    </m:r>
                    <m:r>
                      <a:rPr lang="en-IN" b="0" i="1" smtClean="0">
                        <a:latin typeface="Cambria Math" panose="02040503050406030204" pitchFamily="18" charset="0"/>
                      </a:rPr>
                      <m:t>=</m:t>
                    </m:r>
                    <m:r>
                      <m:rPr>
                        <m:sty m:val="p"/>
                      </m:rPr>
                      <a:rPr lang="en-IN" b="0" i="0" smtClean="0">
                        <a:latin typeface="Cambria Math" panose="02040503050406030204" pitchFamily="18" charset="0"/>
                      </a:rPr>
                      <m:t>diag</m:t>
                    </m:r>
                    <m:d>
                      <m:dPr>
                        <m:ctrlPr>
                          <a:rPr lang="en-IN" b="0" i="1" smtClean="0">
                            <a:latin typeface="Cambria Math" panose="02040503050406030204" pitchFamily="18" charset="0"/>
                          </a:rPr>
                        </m:ctrlPr>
                      </m:dPr>
                      <m:e>
                        <m:r>
                          <m:rPr>
                            <m:sty m:val="p"/>
                          </m:rPr>
                          <a:rPr lang="en-IN" b="0" i="0" smtClean="0">
                            <a:latin typeface="Cambria Math" panose="02040503050406030204" pitchFamily="18" charset="0"/>
                          </a:rPr>
                          <m:t>sign</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e>
                        </m:d>
                        <m:r>
                          <a:rPr lang="en-IN" b="0" i="1" smtClean="0">
                            <a:latin typeface="Cambria Math" panose="02040503050406030204" pitchFamily="18" charset="0"/>
                          </a:rPr>
                          <m:t>,…,</m:t>
                        </m:r>
                        <m:r>
                          <m:rPr>
                            <m:sty m:val="p"/>
                          </m:rPr>
                          <a:rPr lang="en-IN" b="0" i="0" smtClean="0">
                            <a:latin typeface="Cambria Math" panose="02040503050406030204" pitchFamily="18" charset="0"/>
                          </a:rPr>
                          <m:t>sign</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𝑑</m:t>
                                </m:r>
                              </m:sub>
                            </m:sSub>
                          </m:e>
                        </m:d>
                      </m:e>
                    </m:d>
                  </m:oMath>
                </a14:m>
                <a:r>
                  <a:rPr lang="en-IN" dirty="0" smtClean="0"/>
                  <a:t>. Then, let </a:t>
                </a:r>
                <a14:m>
                  <m:oMath xmlns:m="http://schemas.openxmlformats.org/officeDocument/2006/math">
                    <m:r>
                      <a:rPr lang="en-IN" b="0" i="1" smtClean="0">
                        <a:latin typeface="Cambria Math" panose="02040503050406030204" pitchFamily="18" charset="0"/>
                      </a:rPr>
                      <m:t>𝑈</m:t>
                    </m:r>
                    <m:r>
                      <a:rPr lang="en-IN" b="0" i="1" smtClean="0">
                        <a:latin typeface="Cambria Math" panose="02040503050406030204" pitchFamily="18" charset="0"/>
                      </a:rPr>
                      <m:t>=</m:t>
                    </m:r>
                    <m:r>
                      <a:rPr lang="en-IN" b="0" i="1" smtClean="0">
                        <a:latin typeface="Cambria Math" panose="02040503050406030204" pitchFamily="18" charset="0"/>
                      </a:rPr>
                      <m:t>𝑄𝑁</m:t>
                    </m:r>
                  </m:oMath>
                </a14:m>
                <a:r>
                  <a:rPr lang="en-IN" dirty="0" smtClean="0"/>
                  <a:t>, </a:t>
                </a:r>
                <a14:m>
                  <m:oMath xmlns:m="http://schemas.openxmlformats.org/officeDocument/2006/math">
                    <m:r>
                      <a:rPr lang="en-IN" b="0" i="1" smtClean="0">
                        <a:latin typeface="Cambria Math" panose="02040503050406030204" pitchFamily="18" charset="0"/>
                      </a:rPr>
                      <m:t>𝑉</m:t>
                    </m:r>
                    <m:r>
                      <a:rPr lang="en-IN" b="0" i="1" smtClean="0">
                        <a:latin typeface="Cambria Math" panose="02040503050406030204" pitchFamily="18" charset="0"/>
                      </a:rPr>
                      <m:t>=</m:t>
                    </m:r>
                    <m:r>
                      <a:rPr lang="en-IN" b="0" i="1" smtClean="0">
                        <a:latin typeface="Cambria Math" panose="02040503050406030204" pitchFamily="18" charset="0"/>
                      </a:rPr>
                      <m:t>𝑄</m:t>
                    </m:r>
                  </m:oMath>
                </a14:m>
                <a:r>
                  <a:rPr lang="en-IN" dirty="0" smtClean="0"/>
                  <a:t> and </a:t>
                </a:r>
                <a14:m>
                  <m:oMath xmlns:m="http://schemas.openxmlformats.org/officeDocument/2006/math">
                    <m:r>
                      <m:rPr>
                        <m:sty m:val="p"/>
                      </m:rPr>
                      <a:rPr lang="en-IN">
                        <a:latin typeface="Cambria Math" panose="02040503050406030204" pitchFamily="18" charset="0"/>
                      </a:rPr>
                      <m:t>Σ</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𝑆</m:t>
                        </m:r>
                      </m:e>
                    </m:d>
                  </m:oMath>
                </a14:m>
                <a:r>
                  <a:rPr lang="en-IN" dirty="0" smtClean="0"/>
                  <a:t> (or else take </a:t>
                </a:r>
                <a14:m>
                  <m:oMath xmlns:m="http://schemas.openxmlformats.org/officeDocument/2006/math">
                    <m:r>
                      <a:rPr lang="en-IN" b="0" i="1" smtClean="0">
                        <a:latin typeface="Cambria Math" panose="02040503050406030204" pitchFamily="18" charset="0"/>
                      </a:rPr>
                      <m:t>𝑈</m:t>
                    </m:r>
                    <m:r>
                      <a:rPr lang="en-IN" b="0" i="1" smtClean="0">
                        <a:latin typeface="Cambria Math" panose="02040503050406030204" pitchFamily="18" charset="0"/>
                      </a:rPr>
                      <m:t>=</m:t>
                    </m:r>
                    <m:r>
                      <a:rPr lang="en-IN" b="0" i="1" smtClean="0">
                        <a:latin typeface="Cambria Math" panose="02040503050406030204" pitchFamily="18" charset="0"/>
                      </a:rPr>
                      <m:t>𝑄</m:t>
                    </m:r>
                    <m:r>
                      <a:rPr lang="en-IN" b="0" i="1" smtClean="0">
                        <a:latin typeface="Cambria Math" panose="02040503050406030204" pitchFamily="18" charset="0"/>
                      </a:rPr>
                      <m:t>,</m:t>
                    </m:r>
                    <m:r>
                      <a:rPr lang="en-IN" b="0" i="1" smtClean="0">
                        <a:latin typeface="Cambria Math" panose="02040503050406030204" pitchFamily="18" charset="0"/>
                      </a:rPr>
                      <m:t>𝑉</m:t>
                    </m:r>
                    <m:r>
                      <a:rPr lang="en-IN" b="0" i="1" smtClean="0">
                        <a:latin typeface="Cambria Math" panose="02040503050406030204" pitchFamily="18" charset="0"/>
                      </a:rPr>
                      <m:t>=</m:t>
                    </m:r>
                    <m:r>
                      <a:rPr lang="en-IN" b="0" i="1" smtClean="0">
                        <a:latin typeface="Cambria Math" panose="02040503050406030204" pitchFamily="18" charset="0"/>
                      </a:rPr>
                      <m:t>𝑁𝑄</m:t>
                    </m:r>
                  </m:oMath>
                </a14:m>
                <a:r>
                  <a:rPr lang="en-IN" dirty="0" smtClean="0"/>
                  <a:t>) to get the SVD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𝑈</m:t>
                    </m:r>
                    <m:r>
                      <m:rPr>
                        <m:sty m:val="p"/>
                      </m:rPr>
                      <a:rPr lang="en-IN" b="0" i="0" smtClean="0">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m:t>
                        </m:r>
                      </m:sup>
                    </m:sSup>
                  </m:oMath>
                </a14:m>
                <a:endParaRPr lang="en-IN" dirty="0" smtClean="0"/>
              </a:p>
              <a:p>
                <a:pPr lvl="2"/>
                <a:r>
                  <a:rPr lang="en-IN" dirty="0" smtClean="0"/>
                  <a:t>Note that </a:t>
                </a:r>
                <a14:m>
                  <m:oMath xmlns:m="http://schemas.openxmlformats.org/officeDocument/2006/math">
                    <m:r>
                      <a:rPr lang="en-IN" b="0" i="1" smtClean="0">
                        <a:latin typeface="Cambria Math" panose="02040503050406030204" pitchFamily="18" charset="0"/>
                      </a:rPr>
                      <m:t>𝑈</m:t>
                    </m:r>
                    <m:r>
                      <a:rPr lang="en-IN" b="0" i="1" smtClean="0">
                        <a:latin typeface="Cambria Math" panose="02040503050406030204" pitchFamily="18" charset="0"/>
                      </a:rPr>
                      <m:t>,</m:t>
                    </m:r>
                    <m:r>
                      <a:rPr lang="en-IN" b="0" i="1" smtClean="0">
                        <a:latin typeface="Cambria Math" panose="02040503050406030204" pitchFamily="18" charset="0"/>
                      </a:rPr>
                      <m:t>𝑉</m:t>
                    </m:r>
                  </m:oMath>
                </a14:m>
                <a:r>
                  <a:rPr lang="en-IN" dirty="0" smtClean="0"/>
                  <a:t> still orthonormal but </a:t>
                </a:r>
                <a14:m>
                  <m:oMath xmlns:m="http://schemas.openxmlformats.org/officeDocument/2006/math">
                    <m:r>
                      <a:rPr lang="en-IN" b="0" i="1" dirty="0" smtClean="0">
                        <a:latin typeface="Cambria Math" panose="02040503050406030204" pitchFamily="18" charset="0"/>
                      </a:rPr>
                      <m:t>𝑈</m:t>
                    </m:r>
                    <m:r>
                      <a:rPr lang="en-IN" b="0" i="1" dirty="0" smtClean="0">
                        <a:latin typeface="Cambria Math" panose="02040503050406030204" pitchFamily="18" charset="0"/>
                      </a:rPr>
                      <m:t>≠</m:t>
                    </m:r>
                    <m:r>
                      <a:rPr lang="en-IN" b="0" i="1" dirty="0" smtClean="0">
                        <a:latin typeface="Cambria Math" panose="02040503050406030204" pitchFamily="18" charset="0"/>
                      </a:rPr>
                      <m:t>𝑉</m:t>
                    </m:r>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970" b="-137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41</a:t>
            </a:fld>
            <a:endParaRPr lang="en-US"/>
          </a:p>
        </p:txBody>
      </p:sp>
      <p:grpSp>
        <p:nvGrpSpPr>
          <p:cNvPr id="5" name="Group 4"/>
          <p:cNvGrpSpPr/>
          <p:nvPr/>
        </p:nvGrpSpPr>
        <p:grpSpPr>
          <a:xfrm>
            <a:off x="10723392" y="492158"/>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ular Callout 10"/>
          <p:cNvSpPr/>
          <p:nvPr/>
        </p:nvSpPr>
        <p:spPr>
          <a:xfrm>
            <a:off x="1027416" y="338832"/>
            <a:ext cx="9625605" cy="1315308"/>
          </a:xfrm>
          <a:prstGeom prst="wedgeRectCallout">
            <a:avLst>
              <a:gd name="adj1" fmla="val 57578"/>
              <a:gd name="adj2" fmla="val 5156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Symmetric square matrices always have real eigenvalues. It is only in the non-symmetric case that funny things start happening. Fortunately, in most ML situations, whenever we encounter square matrices, they are symmetric too.</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3715" y="1959254"/>
            <a:ext cx="1727957" cy="1727957"/>
          </a:xfrm>
          <a:prstGeom prst="rect">
            <a:avLst/>
          </a:prstGeom>
        </p:spPr>
      </p:pic>
      <mc:AlternateContent xmlns:mc="http://schemas.openxmlformats.org/markup-compatibility/2006" xmlns:a14="http://schemas.microsoft.com/office/drawing/2010/main">
        <mc:Choice Requires="a14">
          <p:sp>
            <p:nvSpPr>
              <p:cNvPr id="14" name="Rectangular Callout 13"/>
              <p:cNvSpPr/>
              <p:nvPr/>
            </p:nvSpPr>
            <p:spPr>
              <a:xfrm>
                <a:off x="472612" y="1740592"/>
                <a:ext cx="10180410" cy="2204684"/>
              </a:xfrm>
              <a:prstGeom prst="wedgeRectCallout">
                <a:avLst>
                  <a:gd name="adj1" fmla="val 57046"/>
                  <a:gd name="adj2" fmla="val 1231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Rotation matrices (and orthonormal matrices in general) are where the difference between SVD and ED is most stark. Rotation matrices in general do not (actually cannot) have any eigenvectors. This is because they rotate every vector (except </a:t>
                </a:r>
                <a14:m>
                  <m:oMath xmlns:m="http://schemas.openxmlformats.org/officeDocument/2006/math">
                    <m:r>
                      <a:rPr lang="en-IN" sz="2400" b="1" i="1" smtClean="0">
                        <a:solidFill>
                          <a:schemeClr val="tx1"/>
                        </a:solidFill>
                        <a:latin typeface="Cambria Math" panose="02040503050406030204" pitchFamily="18" charset="0"/>
                      </a:rPr>
                      <m:t>𝟎</m:t>
                    </m:r>
                  </m:oMath>
                </a14:m>
                <a:r>
                  <a:rPr lang="en-IN" sz="2400" dirty="0" smtClean="0">
                    <a:solidFill>
                      <a:schemeClr val="tx1"/>
                    </a:solidFill>
                    <a:latin typeface="+mj-lt"/>
                  </a:rPr>
                  <a:t> which is a trivial case) so no vector is transformed with just a simple scaling. Thus, they have no ED. However, they do have an SVD (all matrices do) and actually they are their own SVD i.e. for a rotation matrix </a:t>
                </a:r>
                <a14:m>
                  <m:oMath xmlns:m="http://schemas.openxmlformats.org/officeDocument/2006/math">
                    <m:r>
                      <a:rPr lang="en-IN" sz="2400" b="0" i="1" smtClean="0">
                        <a:solidFill>
                          <a:schemeClr val="tx1"/>
                        </a:solidFill>
                        <a:latin typeface="Cambria Math" panose="02040503050406030204" pitchFamily="18" charset="0"/>
                      </a:rPr>
                      <m:t>𝐴</m:t>
                    </m:r>
                  </m:oMath>
                </a14:m>
                <a:r>
                  <a:rPr lang="en-IN" sz="2400" dirty="0" smtClean="0">
                    <a:solidFill>
                      <a:schemeClr val="tx1"/>
                    </a:solidFill>
                    <a:latin typeface="+mj-lt"/>
                  </a:rPr>
                  <a:t>, the SVD is </a:t>
                </a:r>
                <a14:m>
                  <m:oMath xmlns:m="http://schemas.openxmlformats.org/officeDocument/2006/math">
                    <m:r>
                      <a:rPr lang="en-IN" sz="2400" b="0" i="1" smtClean="0">
                        <a:solidFill>
                          <a:schemeClr val="tx1"/>
                        </a:solidFill>
                        <a:latin typeface="Cambria Math" panose="02040503050406030204" pitchFamily="18" charset="0"/>
                      </a:rPr>
                      <m:t>𝐴</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𝐴𝐼𝐼</m:t>
                    </m:r>
                  </m:oMath>
                </a14:m>
                <a:endParaRPr lang="en-IN" sz="2400" dirty="0" smtClean="0">
                  <a:solidFill>
                    <a:schemeClr val="tx1"/>
                  </a:solidFill>
                  <a:latin typeface="+mj-lt"/>
                </a:endParaRPr>
              </a:p>
            </p:txBody>
          </p:sp>
        </mc:Choice>
        <mc:Fallback xmlns="">
          <p:sp>
            <p:nvSpPr>
              <p:cNvPr id="14" name="Rectangular Callout 13"/>
              <p:cNvSpPr>
                <a:spLocks noRot="1" noChangeAspect="1" noMove="1" noResize="1" noEditPoints="1" noAdjustHandles="1" noChangeArrowheads="1" noChangeShapeType="1" noTextEdit="1"/>
              </p:cNvSpPr>
              <p:nvPr/>
            </p:nvSpPr>
            <p:spPr>
              <a:xfrm>
                <a:off x="472612" y="1740592"/>
                <a:ext cx="10180410" cy="2204684"/>
              </a:xfrm>
              <a:prstGeom prst="wedgeRectCallout">
                <a:avLst>
                  <a:gd name="adj1" fmla="val 57046"/>
                  <a:gd name="adj2" fmla="val 12314"/>
                </a:avLst>
              </a:prstGeom>
              <a:blipFill>
                <a:blip r:embed="rId4"/>
                <a:stretch>
                  <a:fillRect l="-557" t="-3270" b="-7357"/>
                </a:stretch>
              </a:blipFill>
              <a:ln w="38100">
                <a:solidFill>
                  <a:schemeClr val="accent1"/>
                </a:solidFill>
              </a:ln>
            </p:spPr>
            <p:txBody>
              <a:bodyPr/>
              <a:lstStyle/>
              <a:p>
                <a:r>
                  <a:rPr lang="en-IN">
                    <a:noFill/>
                  </a:rPr>
                  <a:t> </a:t>
                </a:r>
              </a:p>
            </p:txBody>
          </p:sp>
        </mc:Fallback>
      </mc:AlternateContent>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25521" y="4139209"/>
            <a:ext cx="1792096" cy="1792096"/>
          </a:xfrm>
          <a:prstGeom prst="rect">
            <a:avLst/>
          </a:prstGeom>
        </p:spPr>
      </p:pic>
      <mc:AlternateContent xmlns:mc="http://schemas.openxmlformats.org/markup-compatibility/2006" xmlns:a14="http://schemas.microsoft.com/office/drawing/2010/main">
        <mc:Choice Requires="a14">
          <p:sp>
            <p:nvSpPr>
              <p:cNvPr id="16" name="Rectangular Callout 15"/>
              <p:cNvSpPr/>
              <p:nvPr/>
            </p:nvSpPr>
            <p:spPr>
              <a:xfrm>
                <a:off x="934948" y="4077913"/>
                <a:ext cx="9671374" cy="1334139"/>
              </a:xfrm>
              <a:prstGeom prst="wedgeRectCallout">
                <a:avLst>
                  <a:gd name="adj1" fmla="val 57152"/>
                  <a:gd name="adj2" fmla="val 4183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However, the identity matrix (which is also a rotation matrix – rotation by </a:t>
                </a:r>
                <a14:m>
                  <m:oMath xmlns:m="http://schemas.openxmlformats.org/officeDocument/2006/math">
                    <m:r>
                      <a:rPr lang="en-IN" sz="2400" b="0" i="1" smtClean="0">
                        <a:solidFill>
                          <a:schemeClr val="tx1"/>
                        </a:solidFill>
                        <a:latin typeface="Cambria Math" panose="02040503050406030204" pitchFamily="18" charset="0"/>
                      </a:rPr>
                      <m:t>0</m:t>
                    </m:r>
                  </m:oMath>
                </a14:m>
                <a:r>
                  <a:rPr lang="en-IN" sz="2400" dirty="0" smtClean="0">
                    <a:solidFill>
                      <a:schemeClr val="tx1"/>
                    </a:solidFill>
                    <a:latin typeface="+mj-lt"/>
                  </a:rPr>
                  <a:t> degrees) is also a bit weird in that every vector is its eigenvector since </a:t>
                </a:r>
                <a14:m>
                  <m:oMath xmlns:m="http://schemas.openxmlformats.org/officeDocument/2006/math">
                    <m:r>
                      <a:rPr lang="en-IN" sz="2400" b="0" i="1" smtClean="0">
                        <a:solidFill>
                          <a:schemeClr val="tx1"/>
                        </a:solidFill>
                        <a:latin typeface="Cambria Math" panose="02040503050406030204" pitchFamily="18" charset="0"/>
                      </a:rPr>
                      <m:t>𝐼</m:t>
                    </m:r>
                    <m:r>
                      <a:rPr lang="en-IN" sz="2400" b="1" i="0" smtClean="0">
                        <a:solidFill>
                          <a:schemeClr val="tx1"/>
                        </a:solidFill>
                        <a:latin typeface="Cambria Math" panose="02040503050406030204" pitchFamily="18" charset="0"/>
                      </a:rPr>
                      <m:t>𝐱</m:t>
                    </m:r>
                    <m:r>
                      <a:rPr lang="en-IN" sz="2400" b="0" i="1" smtClean="0">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𝐱</m:t>
                    </m:r>
                  </m:oMath>
                </a14:m>
                <a:r>
                  <a:rPr lang="en-IN" sz="2400" dirty="0" smtClean="0">
                    <a:solidFill>
                      <a:schemeClr val="tx1"/>
                    </a:solidFill>
                    <a:latin typeface="+mj-lt"/>
                  </a:rPr>
                  <a:t>. The identity matrix has the same SVD and ED and that is </a:t>
                </a:r>
                <a14:m>
                  <m:oMath xmlns:m="http://schemas.openxmlformats.org/officeDocument/2006/math">
                    <m:r>
                      <a:rPr lang="en-IN" sz="2400" b="0" i="1" smtClean="0">
                        <a:solidFill>
                          <a:schemeClr val="tx1"/>
                        </a:solidFill>
                        <a:latin typeface="Cambria Math" panose="02040503050406030204" pitchFamily="18" charset="0"/>
                      </a:rPr>
                      <m:t>𝐼</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𝐼𝐼𝐼</m:t>
                    </m:r>
                  </m:oMath>
                </a14:m>
                <a:endParaRPr lang="en-IN" sz="2400" b="1" dirty="0" smtClean="0">
                  <a:solidFill>
                    <a:schemeClr val="tx1"/>
                  </a:solidFill>
                  <a:latin typeface="+mj-lt"/>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934948" y="4077913"/>
                <a:ext cx="9671374" cy="1334139"/>
              </a:xfrm>
              <a:prstGeom prst="wedgeRectCallout">
                <a:avLst>
                  <a:gd name="adj1" fmla="val 57152"/>
                  <a:gd name="adj2" fmla="val 41836"/>
                </a:avLst>
              </a:prstGeom>
              <a:blipFill>
                <a:blip r:embed="rId6"/>
                <a:stretch>
                  <a:fillRect l="-469" b="-3556"/>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0211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righ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par>
                          <p:cTn id="55" fill="hold">
                            <p:stCondLst>
                              <p:cond delay="0"/>
                            </p:stCondLst>
                            <p:childTnLst>
                              <p:par>
                                <p:cTn id="56" presetID="22" presetClass="entr" presetSubtype="2"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par>
                          <p:cTn id="63" fill="hold">
                            <p:stCondLst>
                              <p:cond delay="0"/>
                            </p:stCondLst>
                            <p:childTnLst>
                              <p:par>
                                <p:cTn id="64" presetID="22" presetClass="entr" presetSubtype="2"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right)">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9018998" y="3645613"/>
            <a:ext cx="3211745" cy="2702104"/>
          </a:xfrm>
          <a:prstGeom prst="rect">
            <a:avLst/>
          </a:prstGeom>
          <a:gradFill flip="none" rotWithShape="1">
            <a:gsLst>
              <a:gs pos="50000">
                <a:schemeClr val="accent4">
                  <a:lumMod val="40000"/>
                  <a:lumOff val="60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smtClean="0"/>
              <a:t>Span of 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Span of </a:t>
                </a:r>
                <a14:m>
                  <m:oMath xmlns:m="http://schemas.openxmlformats.org/officeDocument/2006/math">
                    <m:r>
                      <a:rPr lang="en-IN" b="1" i="0" smtClean="0">
                        <a:latin typeface="Cambria Math" panose="02040503050406030204" pitchFamily="18" charset="0"/>
                      </a:rPr>
                      <m:t>𝐚</m:t>
                    </m:r>
                    <m:r>
                      <a:rPr lang="en-IN" b="1" i="0" smtClean="0">
                        <a:latin typeface="Cambria Math" panose="02040503050406030204" pitchFamily="18" charset="0"/>
                      </a:rPr>
                      <m:t>,</m:t>
                    </m:r>
                    <m:r>
                      <a:rPr lang="en-IN" b="1" i="0" smtClean="0">
                        <a:latin typeface="Cambria Math" panose="02040503050406030204" pitchFamily="18" charset="0"/>
                      </a:rPr>
                      <m:t>𝐛</m:t>
                    </m:r>
                  </m:oMath>
                </a14:m>
                <a:r>
                  <a:rPr lang="en-IN" dirty="0" smtClean="0"/>
                  <a:t>: the set of all vectors that can be obtained by scaling the two vectors using (possibly negative) scalars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𝑞</m:t>
                    </m:r>
                  </m:oMath>
                </a14:m>
                <a:r>
                  <a:rPr lang="en-IN" dirty="0" smtClean="0"/>
                  <a:t> and adding them</a:t>
                </a:r>
              </a:p>
              <a:p>
                <a:r>
                  <a:rPr lang="en-IN" b="1" dirty="0" smtClean="0"/>
                  <a:t>Trick</a:t>
                </a:r>
                <a:r>
                  <a:rPr lang="en-IN" dirty="0" smtClean="0"/>
                  <a:t>: First set </a:t>
                </a:r>
                <a14:m>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a14:m>
                <a:r>
                  <a:rPr lang="en-IN" dirty="0" smtClean="0"/>
                  <a:t> and see what happens when we vary only </a:t>
                </a:r>
                <a14:m>
                  <m:oMath xmlns:m="http://schemas.openxmlformats.org/officeDocument/2006/math">
                    <m:r>
                      <a:rPr lang="en-IN" b="0" i="1" smtClean="0">
                        <a:latin typeface="Cambria Math" panose="02040503050406030204" pitchFamily="18" charset="0"/>
                      </a:rPr>
                      <m:t>𝑝</m:t>
                    </m:r>
                  </m:oMath>
                </a14:m>
                <a:endParaRPr lang="en-IN" dirty="0" smtClean="0"/>
              </a:p>
              <a:p>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1" i="0" smtClean="0">
                        <a:latin typeface="Cambria Math" panose="02040503050406030204" pitchFamily="18" charset="0"/>
                      </a:rPr>
                      <m:t>𝐚</m:t>
                    </m:r>
                  </m:oMath>
                </a14:m>
                <a:r>
                  <a:rPr lang="en-IN" dirty="0" smtClean="0"/>
                  <a:t> for all values of </a:t>
                </a:r>
                <a14:m>
                  <m:oMath xmlns:m="http://schemas.openxmlformats.org/officeDocument/2006/math">
                    <m:r>
                      <a:rPr lang="en-IN" i="1" dirty="0" smtClean="0">
                        <a:latin typeface="Cambria Math" panose="02040503050406030204" pitchFamily="18" charset="0"/>
                      </a:rPr>
                      <m:t>𝑝</m:t>
                    </m:r>
                  </m:oMath>
                </a14:m>
                <a:r>
                  <a:rPr lang="en-IN" dirty="0" smtClean="0"/>
                  <a:t> gives us all vectors on the line along </a:t>
                </a:r>
                <a14:m>
                  <m:oMath xmlns:m="http://schemas.openxmlformats.org/officeDocument/2006/math">
                    <m:r>
                      <a:rPr lang="en-IN" b="1" i="0" smtClean="0">
                        <a:latin typeface="Cambria Math" panose="02040503050406030204" pitchFamily="18" charset="0"/>
                      </a:rPr>
                      <m:t>𝐚</m:t>
                    </m:r>
                  </m:oMath>
                </a14:m>
                <a:endParaRPr lang="en-IN" b="1" dirty="0" smtClean="0"/>
              </a:p>
              <a:p>
                <a:r>
                  <a:rPr lang="en-IN" dirty="0" smtClean="0"/>
                  <a:t>Now let see add </a:t>
                </a:r>
                <a14:m>
                  <m:oMath xmlns:m="http://schemas.openxmlformats.org/officeDocument/2006/math">
                    <m:r>
                      <a:rPr lang="en-IN" b="1" i="0" smtClean="0">
                        <a:latin typeface="Cambria Math" panose="02040503050406030204" pitchFamily="18" charset="0"/>
                      </a:rPr>
                      <m:t>𝐛</m:t>
                    </m:r>
                  </m:oMath>
                </a14:m>
                <a:r>
                  <a:rPr lang="en-IN" dirty="0" smtClean="0"/>
                  <a:t> and see the set of possible vectors</a:t>
                </a:r>
                <a:br>
                  <a:rPr lang="en-IN" dirty="0" smtClean="0"/>
                </a:br>
                <a:r>
                  <a:rPr lang="en-IN" dirty="0" smtClean="0"/>
                  <a:t>of the form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1" i="0" smtClean="0">
                        <a:latin typeface="Cambria Math" panose="02040503050406030204" pitchFamily="18" charset="0"/>
                      </a:rPr>
                      <m:t>𝐚</m:t>
                    </m:r>
                    <m:r>
                      <a:rPr lang="en-IN" b="1" i="0" smtClean="0">
                        <a:latin typeface="Cambria Math" panose="02040503050406030204" pitchFamily="18" charset="0"/>
                      </a:rPr>
                      <m:t>+</m:t>
                    </m:r>
                    <m:r>
                      <a:rPr lang="en-IN" b="1" i="0" smtClean="0">
                        <a:latin typeface="Cambria Math" panose="02040503050406030204" pitchFamily="18" charset="0"/>
                      </a:rPr>
                      <m:t>𝐛</m:t>
                    </m:r>
                  </m:oMath>
                </a14:m>
                <a:endParaRPr lang="en-IN" dirty="0" smtClean="0"/>
              </a:p>
              <a:p>
                <a:r>
                  <a:rPr lang="en-IN" dirty="0" smtClean="0"/>
                  <a:t>This means that the set of all vectors of the form</a:t>
                </a:r>
                <a:br>
                  <a:rPr lang="en-IN" dirty="0" smtClean="0"/>
                </a:b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1" i="0" smtClean="0">
                        <a:latin typeface="Cambria Math" panose="02040503050406030204" pitchFamily="18" charset="0"/>
                      </a:rPr>
                      <m:t>𝐚</m:t>
                    </m:r>
                    <m:r>
                      <a:rPr lang="en-IN" b="1" i="0" smtClean="0">
                        <a:latin typeface="Cambria Math" panose="02040503050406030204" pitchFamily="18" charset="0"/>
                      </a:rPr>
                      <m:t>+</m:t>
                    </m:r>
                    <m:r>
                      <a:rPr lang="en-IN" b="0" i="1" smtClean="0">
                        <a:latin typeface="Cambria Math" panose="02040503050406030204" pitchFamily="18" charset="0"/>
                      </a:rPr>
                      <m:t>𝑞</m:t>
                    </m:r>
                    <m:r>
                      <a:rPr lang="en-IN" b="0" i="1" smtClean="0">
                        <a:latin typeface="Cambria Math" panose="02040503050406030204" pitchFamily="18" charset="0"/>
                      </a:rPr>
                      <m:t>⋅</m:t>
                    </m:r>
                    <m:r>
                      <a:rPr lang="en-IN" b="1" i="0" smtClean="0">
                        <a:latin typeface="Cambria Math" panose="02040503050406030204" pitchFamily="18" charset="0"/>
                      </a:rPr>
                      <m:t>𝐛</m:t>
                    </m:r>
                  </m:oMath>
                </a14:m>
                <a:r>
                  <a:rPr lang="en-IN" dirty="0" smtClean="0"/>
                  <a:t> where </a:t>
                </a:r>
                <a14:m>
                  <m:oMath xmlns:m="http://schemas.openxmlformats.org/officeDocument/2006/math">
                    <m:r>
                      <a:rPr lang="en-IN" b="0" i="1" smtClean="0">
                        <a:latin typeface="Cambria Math" panose="02040503050406030204" pitchFamily="18" charset="0"/>
                      </a:rPr>
                      <m:t>𝑞</m:t>
                    </m:r>
                  </m:oMath>
                </a14:m>
                <a:r>
                  <a:rPr lang="en-IN" dirty="0" smtClean="0"/>
                  <a:t> is varied as well can be got</a:t>
                </a:r>
                <a:br>
                  <a:rPr lang="en-IN" dirty="0" smtClean="0"/>
                </a:br>
                <a:r>
                  <a:rPr lang="en-IN" dirty="0" smtClean="0"/>
                  <a:t>simply by sweeping this line</a:t>
                </a:r>
              </a:p>
              <a:p>
                <a:r>
                  <a:rPr lang="en-IN" dirty="0" smtClean="0"/>
                  <a:t>We can convince ourselves that every point in </a:t>
                </a:r>
                <a14:m>
                  <m:oMath xmlns:m="http://schemas.openxmlformats.org/officeDocument/2006/math">
                    <m:sSup>
                      <m:sSupPr>
                        <m:ctrlPr>
                          <a:rPr lang="en-IN" b="0" i="1" smtClean="0">
                            <a:latin typeface="Cambria Math" panose="02040503050406030204" pitchFamily="18" charset="0"/>
                            <a:ea typeface="Cambria Math" panose="02040503050406030204" pitchFamily="18" charset="0"/>
                          </a:rPr>
                        </m:ctrlPr>
                      </m:sSupPr>
                      <m:e>
                        <m:r>
                          <a:rPr lang="en-IN"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2</m:t>
                        </m:r>
                      </m:sup>
                    </m:sSup>
                  </m:oMath>
                </a14:m>
                <a:r>
                  <a:rPr lang="en-IN" dirty="0" smtClean="0"/>
                  <a:t/>
                </a:r>
                <a:br>
                  <a:rPr lang="en-IN" dirty="0" smtClean="0"/>
                </a:br>
                <a:r>
                  <a:rPr lang="en-IN" dirty="0" smtClean="0"/>
                  <a:t>can be reached this way which is why span is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2</m:t>
                        </m:r>
                      </m:sup>
                    </m:sSup>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15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5</a:t>
            </a:fld>
            <a:endParaRPr lang="en-US"/>
          </a:p>
        </p:txBody>
      </p:sp>
      <p:grpSp>
        <p:nvGrpSpPr>
          <p:cNvPr id="5" name="Group 4"/>
          <p:cNvGrpSpPr/>
          <p:nvPr/>
        </p:nvGrpSpPr>
        <p:grpSpPr>
          <a:xfrm>
            <a:off x="8866598" y="3493213"/>
            <a:ext cx="3211745" cy="2702104"/>
            <a:chOff x="8866598" y="3493213"/>
            <a:chExt cx="3211745" cy="2702104"/>
          </a:xfrm>
        </p:grpSpPr>
        <p:cxnSp>
          <p:nvCxnSpPr>
            <p:cNvPr id="6" name="Straight Connector 5"/>
            <p:cNvCxnSpPr/>
            <p:nvPr/>
          </p:nvCxnSpPr>
          <p:spPr>
            <a:xfrm>
              <a:off x="9285097" y="3493213"/>
              <a:ext cx="0" cy="2702104"/>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8866598" y="5732979"/>
              <a:ext cx="3211745" cy="0"/>
            </a:xfrm>
            <a:prstGeom prst="line">
              <a:avLst/>
            </a:prstGeom>
          </p:spPr>
          <p:style>
            <a:lnRef idx="3">
              <a:schemeClr val="dk1"/>
            </a:lnRef>
            <a:fillRef idx="0">
              <a:schemeClr val="dk1"/>
            </a:fillRef>
            <a:effectRef idx="2">
              <a:schemeClr val="dk1"/>
            </a:effectRef>
            <a:fontRef idx="minor">
              <a:schemeClr val="tx1"/>
            </a:fontRef>
          </p:style>
        </p:cxnSp>
      </p:grpSp>
      <p:cxnSp>
        <p:nvCxnSpPr>
          <p:cNvPr id="8" name="Straight Arrow Connector 7"/>
          <p:cNvCxnSpPr/>
          <p:nvPr/>
        </p:nvCxnSpPr>
        <p:spPr>
          <a:xfrm flipV="1">
            <a:off x="9292713" y="5366013"/>
            <a:ext cx="1097987" cy="371200"/>
          </a:xfrm>
          <a:prstGeom prst="straightConnector1">
            <a:avLst/>
          </a:prstGeom>
          <a:noFill/>
          <a:ln w="38100" cap="flat" cmpd="sng" algn="ctr">
            <a:solidFill>
              <a:srgbClr val="F03B5E"/>
            </a:solidFill>
            <a:prstDash val="solid"/>
            <a:tailEnd type="triangle" w="lg" len="lg"/>
          </a:ln>
          <a:effectLst/>
        </p:spPr>
      </p:cxnSp>
      <mc:AlternateContent xmlns:mc="http://schemas.openxmlformats.org/markup-compatibility/2006" xmlns:a14="http://schemas.microsoft.com/office/drawing/2010/main">
        <mc:Choice Requires="a14">
          <p:sp>
            <p:nvSpPr>
              <p:cNvPr id="10" name="Rectangle 9"/>
              <p:cNvSpPr/>
              <p:nvPr/>
            </p:nvSpPr>
            <p:spPr>
              <a:xfrm>
                <a:off x="9434737" y="5619955"/>
                <a:ext cx="36420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1" i="0" u="none" strike="noStrike" kern="0" cap="none" spc="0" normalizeH="0" baseline="0" noProof="0">
                          <a:ln>
                            <a:noFill/>
                          </a:ln>
                          <a:solidFill>
                            <a:prstClr val="black"/>
                          </a:solidFill>
                          <a:effectLst/>
                          <a:uLnTx/>
                          <a:uFillTx/>
                          <a:latin typeface="Cambria Math" panose="02040503050406030204" pitchFamily="18" charset="0"/>
                        </a:rPr>
                        <m:t>𝐚</m:t>
                      </m:r>
                    </m:oMath>
                  </m:oMathPara>
                </a14:m>
                <a:endParaRPr kumimoji="0" lang="en-IN" sz="1800" b="0" i="0" u="none" strike="noStrike" kern="0" cap="none" spc="0" normalizeH="0" baseline="0" noProof="0" dirty="0">
                  <a:ln>
                    <a:noFill/>
                  </a:ln>
                  <a:solidFill>
                    <a:prstClr val="black"/>
                  </a:solidFill>
                  <a:effectLst/>
                  <a:uLnTx/>
                  <a:uFillTx/>
                </a:endParaRPr>
              </a:p>
            </p:txBody>
          </p:sp>
        </mc:Choice>
        <mc:Fallback xmlns="">
          <p:sp>
            <p:nvSpPr>
              <p:cNvPr id="10" name="Rectangle 9"/>
              <p:cNvSpPr>
                <a:spLocks noRot="1" noChangeAspect="1" noMove="1" noResize="1" noEditPoints="1" noAdjustHandles="1" noChangeArrowheads="1" noChangeShapeType="1" noTextEdit="1"/>
              </p:cNvSpPr>
              <p:nvPr/>
            </p:nvSpPr>
            <p:spPr>
              <a:xfrm>
                <a:off x="9434737" y="5619955"/>
                <a:ext cx="364202" cy="369332"/>
              </a:xfrm>
              <a:prstGeom prst="rect">
                <a:avLst/>
              </a:prstGeom>
              <a:blipFill>
                <a:blip r:embed="rId3"/>
                <a:stretch>
                  <a:fillRect/>
                </a:stretch>
              </a:blipFill>
            </p:spPr>
            <p:txBody>
              <a:bodyPr/>
              <a:lstStyle/>
              <a:p>
                <a:r>
                  <a:rPr lang="en-IN">
                    <a:noFill/>
                  </a:rPr>
                  <a:t> </a:t>
                </a:r>
              </a:p>
            </p:txBody>
          </p:sp>
        </mc:Fallback>
      </mc:AlternateContent>
      <p:cxnSp>
        <p:nvCxnSpPr>
          <p:cNvPr id="14" name="Straight Connector 13"/>
          <p:cNvCxnSpPr/>
          <p:nvPr/>
        </p:nvCxnSpPr>
        <p:spPr>
          <a:xfrm flipV="1">
            <a:off x="253353" y="3554165"/>
            <a:ext cx="15355514" cy="5275422"/>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V="1">
            <a:off x="9299345" y="5004694"/>
            <a:ext cx="531099" cy="722639"/>
          </a:xfrm>
          <a:prstGeom prst="straightConnector1">
            <a:avLst/>
          </a:prstGeom>
          <a:noFill/>
          <a:ln w="38100" cap="flat" cmpd="sng" algn="ctr">
            <a:solidFill>
              <a:srgbClr val="60B1F2"/>
            </a:solidFill>
            <a:prstDash val="solid"/>
            <a:tailEnd type="triangle" w="lg" len="lg"/>
          </a:ln>
          <a:effectLst/>
        </p:spPr>
      </p:cxnSp>
      <mc:AlternateContent xmlns:mc="http://schemas.openxmlformats.org/markup-compatibility/2006" xmlns:a14="http://schemas.microsoft.com/office/drawing/2010/main">
        <mc:Choice Requires="a14">
          <p:sp>
            <p:nvSpPr>
              <p:cNvPr id="21" name="Rectangle 20"/>
              <p:cNvSpPr/>
              <p:nvPr/>
            </p:nvSpPr>
            <p:spPr>
              <a:xfrm>
                <a:off x="9225489" y="5091924"/>
                <a:ext cx="37702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1" i="0" u="none" strike="noStrike" kern="0" cap="none" spc="0" normalizeH="0" baseline="0" noProof="0">
                          <a:ln>
                            <a:noFill/>
                          </a:ln>
                          <a:solidFill>
                            <a:prstClr val="black"/>
                          </a:solidFill>
                          <a:effectLst/>
                          <a:uLnTx/>
                          <a:uFillTx/>
                          <a:latin typeface="Cambria Math" panose="02040503050406030204" pitchFamily="18" charset="0"/>
                        </a:rPr>
                        <m:t>𝐛</m:t>
                      </m:r>
                    </m:oMath>
                  </m:oMathPara>
                </a14:m>
                <a:endParaRPr kumimoji="0" lang="en-IN" sz="1800" b="0" i="0" u="none" strike="noStrike" kern="0" cap="none" spc="0" normalizeH="0" baseline="0" noProof="0" dirty="0">
                  <a:ln>
                    <a:noFill/>
                  </a:ln>
                  <a:solidFill>
                    <a:prstClr val="black"/>
                  </a:solidFill>
                  <a:effectLst/>
                  <a:uLnTx/>
                  <a:uFillTx/>
                </a:endParaRPr>
              </a:p>
            </p:txBody>
          </p:sp>
        </mc:Choice>
        <mc:Fallback xmlns="">
          <p:sp>
            <p:nvSpPr>
              <p:cNvPr id="21" name="Rectangle 20"/>
              <p:cNvSpPr>
                <a:spLocks noRot="1" noChangeAspect="1" noMove="1" noResize="1" noEditPoints="1" noAdjustHandles="1" noChangeArrowheads="1" noChangeShapeType="1" noTextEdit="1"/>
              </p:cNvSpPr>
              <p:nvPr/>
            </p:nvSpPr>
            <p:spPr>
              <a:xfrm>
                <a:off x="9225489" y="5091924"/>
                <a:ext cx="377026" cy="369332"/>
              </a:xfrm>
              <a:prstGeom prst="rect">
                <a:avLst/>
              </a:prstGeom>
              <a:blipFill>
                <a:blip r:embed="rId4"/>
                <a:stretch>
                  <a:fillRect/>
                </a:stretch>
              </a:blipFill>
            </p:spPr>
            <p:txBody>
              <a:bodyPr/>
              <a:lstStyle/>
              <a:p>
                <a:r>
                  <a:rPr lang="en-IN">
                    <a:noFill/>
                  </a:rPr>
                  <a:t> </a:t>
                </a:r>
              </a:p>
            </p:txBody>
          </p:sp>
        </mc:Fallback>
      </mc:AlternateContent>
      <p:grpSp>
        <p:nvGrpSpPr>
          <p:cNvPr id="45" name="Group 44"/>
          <p:cNvGrpSpPr/>
          <p:nvPr/>
        </p:nvGrpSpPr>
        <p:grpSpPr>
          <a:xfrm>
            <a:off x="10609737" y="568360"/>
            <a:ext cx="1468606" cy="1238929"/>
            <a:chOff x="12383748" y="1219011"/>
            <a:chExt cx="1862104" cy="1570887"/>
          </a:xfrm>
        </p:grpSpPr>
        <p:sp>
          <p:nvSpPr>
            <p:cNvPr id="46" name="Freeform 4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reeform 4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4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51" name="Rectangular Callout 50"/>
              <p:cNvSpPr/>
              <p:nvPr/>
            </p:nvSpPr>
            <p:spPr>
              <a:xfrm>
                <a:off x="831221" y="252360"/>
                <a:ext cx="9685062" cy="1934698"/>
              </a:xfrm>
              <a:prstGeom prst="wedgeRectCallout">
                <a:avLst>
                  <a:gd name="adj1" fmla="val 58526"/>
                  <a:gd name="adj2" fmla="val 2786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only time this procedure will not work is when </a:t>
                </a:r>
                <a14:m>
                  <m:oMath xmlns:m="http://schemas.openxmlformats.org/officeDocument/2006/math">
                    <m:r>
                      <a:rPr lang="en-IN" sz="2400" b="1" i="0" smtClean="0">
                        <a:solidFill>
                          <a:schemeClr val="tx1"/>
                        </a:solidFill>
                        <a:latin typeface="Cambria Math" panose="02040503050406030204" pitchFamily="18" charset="0"/>
                      </a:rPr>
                      <m:t>𝐛</m:t>
                    </m:r>
                    <m:r>
                      <a:rPr lang="en-IN" sz="2400" b="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𝑐</m:t>
                    </m:r>
                    <m:r>
                      <a:rPr lang="en-IN" sz="2400" i="1">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𝐚</m:t>
                    </m:r>
                  </m:oMath>
                </a14:m>
                <a:r>
                  <a:rPr lang="en-IN" sz="2400" dirty="0" smtClean="0">
                    <a:solidFill>
                      <a:schemeClr val="tx1"/>
                    </a:solidFill>
                    <a:latin typeface="+mj-lt"/>
                  </a:rPr>
                  <a:t> for some </a:t>
                </a:r>
                <a14:m>
                  <m:oMath xmlns:m="http://schemas.openxmlformats.org/officeDocument/2006/math">
                    <m:r>
                      <a:rPr lang="en-IN" sz="2400" b="0" i="1" smtClean="0">
                        <a:solidFill>
                          <a:schemeClr val="tx1"/>
                        </a:solidFill>
                        <a:latin typeface="Cambria Math" panose="02040503050406030204" pitchFamily="18" charset="0"/>
                      </a:rPr>
                      <m:t>𝑐</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ℝ</m:t>
                    </m:r>
                  </m:oMath>
                </a14:m>
                <a:r>
                  <a:rPr lang="en-IN" sz="2400" dirty="0" smtClean="0">
                    <a:solidFill>
                      <a:schemeClr val="tx1"/>
                    </a:solidFill>
                    <a:latin typeface="+mj-lt"/>
                  </a:rPr>
                  <a:t>. In that case, the vector </a:t>
                </a:r>
                <a14:m>
                  <m:oMath xmlns:m="http://schemas.openxmlformats.org/officeDocument/2006/math">
                    <m:r>
                      <a:rPr lang="en-IN" sz="2400" b="1" i="0" smtClean="0">
                        <a:solidFill>
                          <a:schemeClr val="tx1"/>
                        </a:solidFill>
                        <a:latin typeface="Cambria Math" panose="02040503050406030204" pitchFamily="18" charset="0"/>
                      </a:rPr>
                      <m:t>𝐛</m:t>
                    </m:r>
                  </m:oMath>
                </a14:m>
                <a:r>
                  <a:rPr lang="en-IN" sz="2400" b="1" dirty="0" smtClean="0">
                    <a:solidFill>
                      <a:schemeClr val="tx1"/>
                    </a:solidFill>
                    <a:latin typeface="+mj-lt"/>
                  </a:rPr>
                  <a:t> </a:t>
                </a:r>
                <a:r>
                  <a:rPr lang="en-IN" sz="2400" dirty="0" smtClean="0">
                    <a:solidFill>
                      <a:schemeClr val="tx1"/>
                    </a:solidFill>
                    <a:latin typeface="+mj-lt"/>
                  </a:rPr>
                  <a:t>will lie on the line generated by </a:t>
                </a:r>
                <a14:m>
                  <m:oMath xmlns:m="http://schemas.openxmlformats.org/officeDocument/2006/math">
                    <m:r>
                      <a:rPr lang="en-IN" sz="2400" b="1" i="0" smtClean="0">
                        <a:solidFill>
                          <a:schemeClr val="tx1"/>
                        </a:solidFill>
                        <a:latin typeface="Cambria Math" panose="02040503050406030204" pitchFamily="18" charset="0"/>
                      </a:rPr>
                      <m:t>𝐚</m:t>
                    </m:r>
                  </m:oMath>
                </a14:m>
                <a:r>
                  <a:rPr lang="en-IN" sz="2400" b="1" dirty="0" smtClean="0">
                    <a:solidFill>
                      <a:schemeClr val="tx1"/>
                    </a:solidFill>
                    <a:latin typeface="+mj-lt"/>
                  </a:rPr>
                  <a:t> </a:t>
                </a:r>
                <a:r>
                  <a:rPr lang="en-IN" sz="2400" dirty="0" smtClean="0">
                    <a:solidFill>
                      <a:schemeClr val="tx1"/>
                    </a:solidFill>
                    <a:latin typeface="+mj-lt"/>
                  </a:rPr>
                  <a:t>itself and adding multiples of </a:t>
                </a:r>
                <a14:m>
                  <m:oMath xmlns:m="http://schemas.openxmlformats.org/officeDocument/2006/math">
                    <m:r>
                      <a:rPr lang="en-IN" sz="2400" b="1" i="0" smtClean="0">
                        <a:solidFill>
                          <a:schemeClr val="tx1"/>
                        </a:solidFill>
                        <a:latin typeface="Cambria Math" panose="02040503050406030204" pitchFamily="18" charset="0"/>
                      </a:rPr>
                      <m:t>𝐛</m:t>
                    </m:r>
                  </m:oMath>
                </a14:m>
                <a:r>
                  <a:rPr lang="en-IN" sz="2400" dirty="0" smtClean="0">
                    <a:solidFill>
                      <a:schemeClr val="tx1"/>
                    </a:solidFill>
                    <a:latin typeface="+mj-lt"/>
                  </a:rPr>
                  <a:t> to that line will still give us that same line. To see this, note that for any </a:t>
                </a:r>
                <a14:m>
                  <m:oMath xmlns:m="http://schemas.openxmlformats.org/officeDocument/2006/math">
                    <m:r>
                      <a:rPr lang="en-IN" sz="2400" b="0" i="1" smtClean="0">
                        <a:solidFill>
                          <a:schemeClr val="tx1"/>
                        </a:solidFill>
                        <a:latin typeface="Cambria Math" panose="02040503050406030204" pitchFamily="18" charset="0"/>
                      </a:rPr>
                      <m:t>𝑝</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𝑞</m:t>
                    </m:r>
                  </m:oMath>
                </a14:m>
                <a:r>
                  <a:rPr lang="en-IN" sz="2400" dirty="0" smtClean="0">
                    <a:solidFill>
                      <a:schemeClr val="tx1"/>
                    </a:solidFill>
                    <a:latin typeface="+mj-lt"/>
                  </a:rPr>
                  <a:t> in this case we would have </a:t>
                </a:r>
                <a14:m>
                  <m:oMath xmlns:m="http://schemas.openxmlformats.org/officeDocument/2006/math">
                    <m:r>
                      <a:rPr lang="en-IN" sz="2400" b="0" i="1" smtClean="0">
                        <a:solidFill>
                          <a:schemeClr val="tx1"/>
                        </a:solidFill>
                        <a:latin typeface="Cambria Math" panose="02040503050406030204" pitchFamily="18" charset="0"/>
                      </a:rPr>
                      <m:t>𝑝</m:t>
                    </m:r>
                    <m:r>
                      <a:rPr lang="en-IN" sz="2400" b="0" i="1" smtClean="0">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𝐚</m:t>
                    </m:r>
                    <m:r>
                      <a:rPr lang="en-IN" sz="2400" b="1" i="0"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𝑞</m:t>
                    </m:r>
                    <m:r>
                      <a:rPr lang="en-IN" sz="2400" b="0" i="1" smtClean="0">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𝐛</m:t>
                    </m:r>
                    <m:r>
                      <a:rPr lang="en-IN" sz="2400" b="1" i="0" smtClean="0">
                        <a:solidFill>
                          <a:schemeClr val="tx1"/>
                        </a:solidFill>
                        <a:latin typeface="Cambria Math" panose="02040503050406030204" pitchFamily="18" charset="0"/>
                      </a:rPr>
                      <m:t>=</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𝑝</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𝑞𝑐</m:t>
                        </m:r>
                      </m:e>
                    </m:d>
                    <m:r>
                      <a:rPr lang="en-IN" sz="2400" b="0" i="1" smtClean="0">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𝐚</m:t>
                    </m:r>
                  </m:oMath>
                </a14:m>
                <a:r>
                  <a:rPr lang="en-IN" sz="2400" dirty="0" smtClean="0">
                    <a:solidFill>
                      <a:schemeClr val="tx1"/>
                    </a:solidFill>
                    <a:latin typeface="+mj-lt"/>
                  </a:rPr>
                  <a:t> which lies on the line along </a:t>
                </a:r>
                <a14:m>
                  <m:oMath xmlns:m="http://schemas.openxmlformats.org/officeDocument/2006/math">
                    <m:r>
                      <a:rPr lang="en-IN" sz="2400" b="1" i="0" smtClean="0">
                        <a:solidFill>
                          <a:schemeClr val="tx1"/>
                        </a:solidFill>
                        <a:latin typeface="Cambria Math" panose="02040503050406030204" pitchFamily="18" charset="0"/>
                      </a:rPr>
                      <m:t>𝐚</m:t>
                    </m:r>
                  </m:oMath>
                </a14:m>
                <a:r>
                  <a:rPr lang="en-IN" sz="2400" dirty="0" smtClean="0">
                    <a:solidFill>
                      <a:schemeClr val="tx1"/>
                    </a:solidFill>
                    <a:latin typeface="+mj-lt"/>
                  </a:rPr>
                  <a:t> itself! Thus, we are stuck to points on this line alone!!</a:t>
                </a:r>
                <a:endParaRPr lang="en-IN" sz="2400" b="1" dirty="0">
                  <a:solidFill>
                    <a:schemeClr val="tx1"/>
                  </a:solidFill>
                  <a:latin typeface="+mj-lt"/>
                </a:endParaRPr>
              </a:p>
            </p:txBody>
          </p:sp>
        </mc:Choice>
        <mc:Fallback xmlns="">
          <p:sp>
            <p:nvSpPr>
              <p:cNvPr id="51" name="Rectangular Callout 50"/>
              <p:cNvSpPr>
                <a:spLocks noRot="1" noChangeAspect="1" noMove="1" noResize="1" noEditPoints="1" noAdjustHandles="1" noChangeArrowheads="1" noChangeShapeType="1" noTextEdit="1"/>
              </p:cNvSpPr>
              <p:nvPr/>
            </p:nvSpPr>
            <p:spPr>
              <a:xfrm>
                <a:off x="831221" y="252360"/>
                <a:ext cx="9685062" cy="1934698"/>
              </a:xfrm>
              <a:prstGeom prst="wedgeRectCallout">
                <a:avLst>
                  <a:gd name="adj1" fmla="val 58526"/>
                  <a:gd name="adj2" fmla="val 27861"/>
                </a:avLst>
              </a:prstGeom>
              <a:blipFill>
                <a:blip r:embed="rId5"/>
                <a:stretch>
                  <a:fillRect l="-520" t="-926" b="-5864"/>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17143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par>
                          <p:cTn id="40" fill="hold">
                            <p:stCondLst>
                              <p:cond delay="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64" presetClass="path" presetSubtype="0" accel="50000" decel="50000" fill="hold" nodeType="clickEffect">
                                  <p:stCondLst>
                                    <p:cond delay="0"/>
                                  </p:stCondLst>
                                  <p:childTnLst>
                                    <p:animMotion origin="layout" path="M -8.33333E-7 2.22222E-6 L 0.04362 -0.10533 " pathEditMode="relative" rAng="0" ptsTypes="AA">
                                      <p:cBhvr>
                                        <p:cTn id="47" dur="1000" fill="hold"/>
                                        <p:tgtEl>
                                          <p:spTgt spid="14"/>
                                        </p:tgtEl>
                                        <p:attrNameLst>
                                          <p:attrName>ppt_x</p:attrName>
                                          <p:attrName>ppt_y</p:attrName>
                                        </p:attrNameLst>
                                      </p:cBhvr>
                                      <p:rCtr x="2174" y="-5278"/>
                                    </p:animMotion>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0.04362 -0.10533 L 0.11211 -0.28658 " pathEditMode="relative" rAng="0" ptsTypes="AA">
                                      <p:cBhvr>
                                        <p:cTn id="55" dur="1000" fill="hold"/>
                                        <p:tgtEl>
                                          <p:spTgt spid="14"/>
                                        </p:tgtEl>
                                        <p:attrNameLst>
                                          <p:attrName>ppt_x</p:attrName>
                                          <p:attrName>ppt_y</p:attrName>
                                        </p:attrNameLst>
                                      </p:cBhvr>
                                      <p:rCtr x="3424" y="-9074"/>
                                    </p:animMotion>
                                  </p:childTnLst>
                                </p:cTn>
                              </p:par>
                            </p:childTnLst>
                          </p:cTn>
                        </p:par>
                        <p:par>
                          <p:cTn id="56" fill="hold">
                            <p:stCondLst>
                              <p:cond delay="1000"/>
                            </p:stCondLst>
                            <p:childTnLst>
                              <p:par>
                                <p:cTn id="57" presetID="42" presetClass="path" presetSubtype="0" accel="50000" decel="50000" fill="hold" nodeType="afterEffect">
                                  <p:stCondLst>
                                    <p:cond delay="0"/>
                                  </p:stCondLst>
                                  <p:childTnLst>
                                    <p:animMotion origin="layout" path="M 0.11211 -0.28658 L -0.07396 0.18703 " pathEditMode="relative" rAng="0" ptsTypes="AA">
                                      <p:cBhvr>
                                        <p:cTn id="58" dur="1000" fill="hold"/>
                                        <p:tgtEl>
                                          <p:spTgt spid="14"/>
                                        </p:tgtEl>
                                        <p:attrNameLst>
                                          <p:attrName>ppt_x</p:attrName>
                                          <p:attrName>ppt_y</p:attrName>
                                        </p:attrNameLst>
                                      </p:cBhvr>
                                      <p:rCtr x="-9310" y="23681"/>
                                    </p:animMotion>
                                  </p:childTnLst>
                                </p:cTn>
                              </p:par>
                            </p:childTnLst>
                          </p:cTn>
                        </p:par>
                        <p:par>
                          <p:cTn id="59" fill="hold">
                            <p:stCondLst>
                              <p:cond delay="2000"/>
                            </p:stCondLst>
                            <p:childTnLst>
                              <p:par>
                                <p:cTn id="60" presetID="42" presetClass="path" presetSubtype="0" accel="50000" decel="50000" fill="hold" nodeType="afterEffect">
                                  <p:stCondLst>
                                    <p:cond delay="0"/>
                                  </p:stCondLst>
                                  <p:childTnLst>
                                    <p:animMotion origin="layout" path="M -0.07396 0.18703 L -8.33333E-7 2.22222E-6 " pathEditMode="relative" rAng="0" ptsTypes="AA">
                                      <p:cBhvr>
                                        <p:cTn id="61" dur="1000" fill="hold"/>
                                        <p:tgtEl>
                                          <p:spTgt spid="14"/>
                                        </p:tgtEl>
                                        <p:attrNameLst>
                                          <p:attrName>ppt_x</p:attrName>
                                          <p:attrName>ppt_y</p:attrName>
                                        </p:attrNameLst>
                                      </p:cBhvr>
                                      <p:rCtr x="3698" y="-9352"/>
                                    </p:animMotion>
                                  </p:childTnLst>
                                </p:cTn>
                              </p:par>
                            </p:childTnLst>
                          </p:cTn>
                        </p:par>
                        <p:par>
                          <p:cTn id="62" fill="hold">
                            <p:stCondLst>
                              <p:cond delay="3000"/>
                            </p:stCondLst>
                            <p:childTnLst>
                              <p:par>
                                <p:cTn id="63" presetID="2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childTnLst>
                          </p:cTn>
                        </p:par>
                        <p:par>
                          <p:cTn id="74" fill="hold">
                            <p:stCondLst>
                              <p:cond delay="0"/>
                            </p:stCondLst>
                            <p:childTnLst>
                              <p:par>
                                <p:cTn id="75" presetID="22" presetClass="entr" presetSubtype="2"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right)">
                                      <p:cBhvr>
                                        <p:cTn id="7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 grpId="0" uiExpand="1" build="p"/>
      <p:bldP spid="10" grpId="0"/>
      <p:bldP spid="21" grpId="0"/>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Combinations of More than 2 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5"/>
                <a:ext cx="9569072" cy="5818564"/>
              </a:xfrm>
            </p:spPr>
            <p:txBody>
              <a:bodyPr>
                <a:normAutofit/>
              </a:bodyPr>
              <a:lstStyle/>
              <a:p>
                <a:r>
                  <a:rPr lang="en-IN" dirty="0" smtClean="0"/>
                  <a:t>Given </a:t>
                </a:r>
                <a14:m>
                  <m:oMath xmlns:m="http://schemas.openxmlformats.org/officeDocument/2006/math">
                    <m:r>
                      <a:rPr lang="en-IN" b="0" i="1" smtClean="0">
                        <a:latin typeface="Cambria Math" panose="02040503050406030204" pitchFamily="18" charset="0"/>
                      </a:rPr>
                      <m:t>𝑛</m:t>
                    </m:r>
                  </m:oMath>
                </a14:m>
                <a:r>
                  <a:rPr lang="en-IN" dirty="0" smtClean="0"/>
                  <a:t> points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𝑛</m:t>
                        </m:r>
                      </m:sup>
                    </m:sSup>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a convex combination of these points is obtained by selecting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𝑛</m:t>
                        </m:r>
                      </m:sub>
                    </m:sSub>
                  </m:oMath>
                </a14:m>
                <a:r>
                  <a:rPr lang="en-IN" dirty="0" smtClean="0"/>
                  <a:t> </a:t>
                </a:r>
                <a:r>
                  <a:rPr lang="en-IN" dirty="0" err="1" smtClean="0"/>
                  <a:t>s.t.</a:t>
                </a:r>
                <a:r>
                  <a:rPr lang="en-IN" dirty="0" smtClean="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𝑖</m:t>
                        </m:r>
                      </m:sub>
                    </m:sSub>
                    <m:r>
                      <a:rPr lang="en-IN" b="0" i="1" smtClean="0">
                        <a:latin typeface="Cambria Math" panose="02040503050406030204" pitchFamily="18" charset="0"/>
                      </a:rPr>
                      <m:t>≥0</m:t>
                    </m:r>
                  </m:oMath>
                </a14:m>
                <a:r>
                  <a:rPr lang="en-IN" dirty="0" smtClean="0"/>
                  <a:t> and </a:t>
                </a:r>
                <a14:m>
                  <m:oMath xmlns:m="http://schemas.openxmlformats.org/officeDocument/2006/math">
                    <m:nary>
                      <m:naryPr>
                        <m:chr m:val="∑"/>
                        <m:limLoc m:val="subSup"/>
                        <m:ctrlPr>
                          <a:rPr lang="en-IN"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1</m:t>
                            </m:r>
                          </m:sub>
                        </m:sSub>
                      </m:e>
                    </m:nary>
                    <m:r>
                      <a:rPr lang="en-IN" b="0" i="1" smtClean="0">
                        <a:latin typeface="Cambria Math" panose="02040503050406030204" pitchFamily="18" charset="0"/>
                      </a:rPr>
                      <m:t>=1</m:t>
                    </m:r>
                  </m:oMath>
                </a14:m>
                <a:r>
                  <a:rPr lang="en-IN" dirty="0" smtClean="0"/>
                  <a:t> and computing the point </a:t>
                </a:r>
                <a14:m>
                  <m:oMath xmlns:m="http://schemas.openxmlformats.org/officeDocument/2006/math">
                    <m:nary>
                      <m:naryPr>
                        <m:chr m:val="∑"/>
                        <m:limLoc m:val="subSup"/>
                        <m:ctrlPr>
                          <a:rPr lang="en-IN"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e>
                    </m:nary>
                  </m:oMath>
                </a14:m>
                <a:endParaRPr lang="en-IN" dirty="0" smtClean="0"/>
              </a:p>
              <a:p>
                <a:r>
                  <a:rPr lang="en-IN" dirty="0" smtClean="0"/>
                  <a:t>The set of all convex combinations gives us the </a:t>
                </a:r>
                <a:r>
                  <a:rPr lang="en-IN" i="1" dirty="0" smtClean="0"/>
                  <a:t>convex hull</a:t>
                </a:r>
                <a:r>
                  <a:rPr lang="en-IN" dirty="0" smtClean="0"/>
                  <a:t> of these points, defined as the the smallest convex set that contains all these points</a:t>
                </a:r>
              </a:p>
              <a:p>
                <a:r>
                  <a:rPr lang="en-IN" b="1" dirty="0" smtClean="0"/>
                  <a:t>Trick</a:t>
                </a:r>
                <a:r>
                  <a:rPr lang="en-IN" dirty="0" smtClean="0"/>
                  <a:t>: just as before, start small – start with two points and look at their convex combinations (line segment)</a:t>
                </a:r>
              </a:p>
              <a:p>
                <a:r>
                  <a:rPr lang="en-IN" dirty="0" smtClean="0"/>
                  <a:t>Then add a third point by taking some weight away from the previous two points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𝛼</m:t>
                    </m:r>
                  </m:oMath>
                </a14:m>
                <a:r>
                  <a:rPr lang="en-IN" dirty="0" smtClean="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3</m:t>
                        </m:r>
                      </m:sub>
                    </m:sSub>
                    <m:r>
                      <a:rPr lang="en-IN" b="0" i="1" smtClean="0">
                        <a:latin typeface="Cambria Math" panose="02040503050406030204" pitchFamily="18" charset="0"/>
                      </a:rPr>
                      <m:t>=1−</m:t>
                    </m:r>
                    <m:r>
                      <a:rPr lang="en-IN" b="0" i="1" smtClean="0">
                        <a:latin typeface="Cambria Math" panose="02040503050406030204" pitchFamily="18" charset="0"/>
                      </a:rPr>
                      <m:t>𝛼</m:t>
                    </m:r>
                  </m:oMath>
                </a14:m>
                <a:endParaRPr lang="en-IN" dirty="0" smtClean="0"/>
              </a:p>
              <a:p>
                <a:r>
                  <a:rPr lang="en-IN" dirty="0" smtClean="0"/>
                  <a:t>Go over all </a:t>
                </a:r>
                <a14:m>
                  <m:oMath xmlns:m="http://schemas.openxmlformats.org/officeDocument/2006/math">
                    <m:r>
                      <a:rPr lang="en-IN" b="0" i="1" smtClean="0">
                        <a:latin typeface="Cambria Math" panose="02040503050406030204" pitchFamily="18" charset="0"/>
                      </a:rPr>
                      <m:t>𝛼</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r>
                  <a:rPr lang="en-IN" dirty="0" smtClean="0"/>
                  <a:t>. Add more points similarly. If a new point already lies inside previous hull, nothing to do!</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5"/>
                <a:ext cx="9569072" cy="5818564"/>
              </a:xfrm>
              <a:blipFill>
                <a:blip r:embed="rId2"/>
                <a:stretch>
                  <a:fillRect l="-701" t="-2408" r="-1721" b="-251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6</a:t>
            </a:fld>
            <a:endParaRPr lang="en-US"/>
          </a:p>
        </p:txBody>
      </p:sp>
      <p:sp>
        <p:nvSpPr>
          <p:cNvPr id="6" name="Freeform 5"/>
          <p:cNvSpPr/>
          <p:nvPr/>
        </p:nvSpPr>
        <p:spPr>
          <a:xfrm>
            <a:off x="9645445" y="1445342"/>
            <a:ext cx="2133600" cy="1710813"/>
          </a:xfrm>
          <a:custGeom>
            <a:avLst/>
            <a:gdLst>
              <a:gd name="connsiteX0" fmla="*/ 1002890 w 2133600"/>
              <a:gd name="connsiteY0" fmla="*/ 0 h 1710813"/>
              <a:gd name="connsiteX1" fmla="*/ 2133600 w 2133600"/>
              <a:gd name="connsiteY1" fmla="*/ 412955 h 1710813"/>
              <a:gd name="connsiteX2" fmla="*/ 1956620 w 2133600"/>
              <a:gd name="connsiteY2" fmla="*/ 1435510 h 1710813"/>
              <a:gd name="connsiteX3" fmla="*/ 471949 w 2133600"/>
              <a:gd name="connsiteY3" fmla="*/ 1710813 h 1710813"/>
              <a:gd name="connsiteX4" fmla="*/ 78658 w 2133600"/>
              <a:gd name="connsiteY4" fmla="*/ 1288026 h 1710813"/>
              <a:gd name="connsiteX5" fmla="*/ 0 w 2133600"/>
              <a:gd name="connsiteY5" fmla="*/ 717755 h 1710813"/>
              <a:gd name="connsiteX6" fmla="*/ 324465 w 2133600"/>
              <a:gd name="connsiteY6" fmla="*/ 167148 h 1710813"/>
              <a:gd name="connsiteX7" fmla="*/ 1002890 w 2133600"/>
              <a:gd name="connsiteY7" fmla="*/ 0 h 171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600" h="1710813">
                <a:moveTo>
                  <a:pt x="1002890" y="0"/>
                </a:moveTo>
                <a:lnTo>
                  <a:pt x="2133600" y="412955"/>
                </a:lnTo>
                <a:lnTo>
                  <a:pt x="1956620" y="1435510"/>
                </a:lnTo>
                <a:lnTo>
                  <a:pt x="471949" y="1710813"/>
                </a:lnTo>
                <a:lnTo>
                  <a:pt x="78658" y="1288026"/>
                </a:lnTo>
                <a:lnTo>
                  <a:pt x="0" y="717755"/>
                </a:lnTo>
                <a:lnTo>
                  <a:pt x="324465" y="167148"/>
                </a:lnTo>
                <a:lnTo>
                  <a:pt x="1002890" y="0"/>
                </a:lnTo>
                <a:close/>
              </a:path>
            </a:pathLst>
          </a:cu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10554929" y="1366683"/>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8" name="Oval 7"/>
          <p:cNvSpPr/>
          <p:nvPr/>
        </p:nvSpPr>
        <p:spPr>
          <a:xfrm>
            <a:off x="11696366" y="1788323"/>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9" name="Oval 8"/>
          <p:cNvSpPr/>
          <p:nvPr/>
        </p:nvSpPr>
        <p:spPr>
          <a:xfrm>
            <a:off x="9903126" y="1531700"/>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 name="Oval 9"/>
          <p:cNvSpPr/>
          <p:nvPr/>
        </p:nvSpPr>
        <p:spPr>
          <a:xfrm>
            <a:off x="9575472" y="2108399"/>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1" name="Oval 10"/>
          <p:cNvSpPr/>
          <p:nvPr/>
        </p:nvSpPr>
        <p:spPr>
          <a:xfrm>
            <a:off x="9645445" y="2658689"/>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2" name="Oval 11"/>
          <p:cNvSpPr/>
          <p:nvPr/>
        </p:nvSpPr>
        <p:spPr>
          <a:xfrm>
            <a:off x="10054870" y="3061485"/>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4" name="Oval 13"/>
          <p:cNvSpPr/>
          <p:nvPr/>
        </p:nvSpPr>
        <p:spPr>
          <a:xfrm>
            <a:off x="11521024" y="2798677"/>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5" name="Oval 14"/>
          <p:cNvSpPr/>
          <p:nvPr/>
        </p:nvSpPr>
        <p:spPr>
          <a:xfrm>
            <a:off x="10133528" y="1869288"/>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6" name="Oval 15"/>
          <p:cNvSpPr/>
          <p:nvPr/>
        </p:nvSpPr>
        <p:spPr>
          <a:xfrm>
            <a:off x="11227948" y="1945639"/>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7" name="Oval 16"/>
          <p:cNvSpPr/>
          <p:nvPr/>
        </p:nvSpPr>
        <p:spPr>
          <a:xfrm>
            <a:off x="11306606" y="2448928"/>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8" name="Oval 17"/>
          <p:cNvSpPr/>
          <p:nvPr/>
        </p:nvSpPr>
        <p:spPr>
          <a:xfrm>
            <a:off x="10849896" y="1788323"/>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9" name="Oval 18"/>
          <p:cNvSpPr/>
          <p:nvPr/>
        </p:nvSpPr>
        <p:spPr>
          <a:xfrm>
            <a:off x="10818797" y="2319678"/>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0" name="Oval 19"/>
          <p:cNvSpPr/>
          <p:nvPr/>
        </p:nvSpPr>
        <p:spPr>
          <a:xfrm>
            <a:off x="10593067" y="2758243"/>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1" name="Oval 20"/>
          <p:cNvSpPr/>
          <p:nvPr/>
        </p:nvSpPr>
        <p:spPr>
          <a:xfrm>
            <a:off x="10219119" y="2533014"/>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2" name="Oval 21"/>
          <p:cNvSpPr/>
          <p:nvPr/>
        </p:nvSpPr>
        <p:spPr>
          <a:xfrm>
            <a:off x="10514409" y="2143432"/>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3" name="Oval 22"/>
          <p:cNvSpPr/>
          <p:nvPr/>
        </p:nvSpPr>
        <p:spPr>
          <a:xfrm>
            <a:off x="10943457" y="2904169"/>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4" name="Oval 23"/>
          <p:cNvSpPr/>
          <p:nvPr/>
        </p:nvSpPr>
        <p:spPr>
          <a:xfrm>
            <a:off x="11463922" y="2188094"/>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grpSp>
        <p:nvGrpSpPr>
          <p:cNvPr id="89" name="Group 88"/>
          <p:cNvGrpSpPr/>
          <p:nvPr/>
        </p:nvGrpSpPr>
        <p:grpSpPr>
          <a:xfrm>
            <a:off x="10493645" y="466114"/>
            <a:ext cx="1468606" cy="1238929"/>
            <a:chOff x="12383748" y="1219011"/>
            <a:chExt cx="1862104" cy="1570887"/>
          </a:xfrm>
        </p:grpSpPr>
        <p:sp>
          <p:nvSpPr>
            <p:cNvPr id="90" name="Freeform 8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Freeform 9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Freeform 9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5" name="Rectangular Callout 94"/>
          <p:cNvSpPr/>
          <p:nvPr/>
        </p:nvSpPr>
        <p:spPr>
          <a:xfrm>
            <a:off x="2774021" y="231283"/>
            <a:ext cx="7626169" cy="1368052"/>
          </a:xfrm>
          <a:prstGeom prst="wedgeRectCallout">
            <a:avLst>
              <a:gd name="adj1" fmla="val 58327"/>
              <a:gd name="adj2" fmla="val 497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It does not matter in which order do you consider the points. Eventually you will land up with the same convex hull. This claim requires a proof which is beyond the scope of CS771</a:t>
            </a:r>
            <a:endParaRPr lang="en-IN" sz="2400" b="1" dirty="0">
              <a:solidFill>
                <a:schemeClr val="tx1"/>
              </a:solidFill>
              <a:latin typeface="+mj-lt"/>
            </a:endParaRPr>
          </a:p>
        </p:txBody>
      </p:sp>
      <p:sp>
        <p:nvSpPr>
          <p:cNvPr id="96" name="Freeform 95"/>
          <p:cNvSpPr/>
          <p:nvPr/>
        </p:nvSpPr>
        <p:spPr>
          <a:xfrm>
            <a:off x="9645445" y="3694643"/>
            <a:ext cx="2133600" cy="1710813"/>
          </a:xfrm>
          <a:custGeom>
            <a:avLst/>
            <a:gdLst>
              <a:gd name="connsiteX0" fmla="*/ 1002890 w 2133600"/>
              <a:gd name="connsiteY0" fmla="*/ 0 h 1710813"/>
              <a:gd name="connsiteX1" fmla="*/ 2133600 w 2133600"/>
              <a:gd name="connsiteY1" fmla="*/ 412955 h 1710813"/>
              <a:gd name="connsiteX2" fmla="*/ 1956620 w 2133600"/>
              <a:gd name="connsiteY2" fmla="*/ 1435510 h 1710813"/>
              <a:gd name="connsiteX3" fmla="*/ 471949 w 2133600"/>
              <a:gd name="connsiteY3" fmla="*/ 1710813 h 1710813"/>
              <a:gd name="connsiteX4" fmla="*/ 78658 w 2133600"/>
              <a:gd name="connsiteY4" fmla="*/ 1288026 h 1710813"/>
              <a:gd name="connsiteX5" fmla="*/ 0 w 2133600"/>
              <a:gd name="connsiteY5" fmla="*/ 717755 h 1710813"/>
              <a:gd name="connsiteX6" fmla="*/ 324465 w 2133600"/>
              <a:gd name="connsiteY6" fmla="*/ 167148 h 1710813"/>
              <a:gd name="connsiteX7" fmla="*/ 1002890 w 2133600"/>
              <a:gd name="connsiteY7" fmla="*/ 0 h 171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600" h="1710813">
                <a:moveTo>
                  <a:pt x="1002890" y="0"/>
                </a:moveTo>
                <a:lnTo>
                  <a:pt x="2133600" y="412955"/>
                </a:lnTo>
                <a:lnTo>
                  <a:pt x="1956620" y="1435510"/>
                </a:lnTo>
                <a:lnTo>
                  <a:pt x="471949" y="1710813"/>
                </a:lnTo>
                <a:lnTo>
                  <a:pt x="78658" y="1288026"/>
                </a:lnTo>
                <a:lnTo>
                  <a:pt x="0" y="717755"/>
                </a:lnTo>
                <a:lnTo>
                  <a:pt x="324465" y="167148"/>
                </a:lnTo>
                <a:lnTo>
                  <a:pt x="1002890" y="0"/>
                </a:lnTo>
                <a:close/>
              </a:path>
            </a:pathLst>
          </a:cu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Freeform 96"/>
          <p:cNvSpPr/>
          <p:nvPr/>
        </p:nvSpPr>
        <p:spPr>
          <a:xfrm>
            <a:off x="9645445" y="3694644"/>
            <a:ext cx="2133600" cy="1710813"/>
          </a:xfrm>
          <a:custGeom>
            <a:avLst/>
            <a:gdLst>
              <a:gd name="connsiteX0" fmla="*/ 1002890 w 2133600"/>
              <a:gd name="connsiteY0" fmla="*/ 0 h 1710813"/>
              <a:gd name="connsiteX1" fmla="*/ 2133600 w 2133600"/>
              <a:gd name="connsiteY1" fmla="*/ 412955 h 1710813"/>
              <a:gd name="connsiteX2" fmla="*/ 1956620 w 2133600"/>
              <a:gd name="connsiteY2" fmla="*/ 1435510 h 1710813"/>
              <a:gd name="connsiteX3" fmla="*/ 471949 w 2133600"/>
              <a:gd name="connsiteY3" fmla="*/ 1710813 h 1710813"/>
              <a:gd name="connsiteX4" fmla="*/ 78658 w 2133600"/>
              <a:gd name="connsiteY4" fmla="*/ 1288026 h 1710813"/>
              <a:gd name="connsiteX5" fmla="*/ 0 w 2133600"/>
              <a:gd name="connsiteY5" fmla="*/ 717755 h 1710813"/>
              <a:gd name="connsiteX6" fmla="*/ 324465 w 2133600"/>
              <a:gd name="connsiteY6" fmla="*/ 167148 h 1710813"/>
              <a:gd name="connsiteX7" fmla="*/ 1002890 w 2133600"/>
              <a:gd name="connsiteY7" fmla="*/ 0 h 1710813"/>
              <a:gd name="connsiteX0" fmla="*/ 1002890 w 2133600"/>
              <a:gd name="connsiteY0" fmla="*/ 0 h 1710813"/>
              <a:gd name="connsiteX1" fmla="*/ 2133600 w 2133600"/>
              <a:gd name="connsiteY1" fmla="*/ 412955 h 1710813"/>
              <a:gd name="connsiteX2" fmla="*/ 1956620 w 2133600"/>
              <a:gd name="connsiteY2" fmla="*/ 1435510 h 1710813"/>
              <a:gd name="connsiteX3" fmla="*/ 471949 w 2133600"/>
              <a:gd name="connsiteY3" fmla="*/ 1710813 h 1710813"/>
              <a:gd name="connsiteX4" fmla="*/ 78658 w 2133600"/>
              <a:gd name="connsiteY4" fmla="*/ 1288026 h 1710813"/>
              <a:gd name="connsiteX5" fmla="*/ 0 w 2133600"/>
              <a:gd name="connsiteY5" fmla="*/ 717755 h 1710813"/>
              <a:gd name="connsiteX6" fmla="*/ 1002890 w 2133600"/>
              <a:gd name="connsiteY6" fmla="*/ 0 h 1710813"/>
              <a:gd name="connsiteX0" fmla="*/ 1002890 w 2133600"/>
              <a:gd name="connsiteY0" fmla="*/ 0 h 1710813"/>
              <a:gd name="connsiteX1" fmla="*/ 2133600 w 2133600"/>
              <a:gd name="connsiteY1" fmla="*/ 412955 h 1710813"/>
              <a:gd name="connsiteX2" fmla="*/ 1956620 w 2133600"/>
              <a:gd name="connsiteY2" fmla="*/ 1435510 h 1710813"/>
              <a:gd name="connsiteX3" fmla="*/ 471949 w 2133600"/>
              <a:gd name="connsiteY3" fmla="*/ 1710813 h 1710813"/>
              <a:gd name="connsiteX4" fmla="*/ 0 w 2133600"/>
              <a:gd name="connsiteY4" fmla="*/ 717755 h 1710813"/>
              <a:gd name="connsiteX5" fmla="*/ 1002890 w 2133600"/>
              <a:gd name="connsiteY5" fmla="*/ 0 h 171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710813">
                <a:moveTo>
                  <a:pt x="1002890" y="0"/>
                </a:moveTo>
                <a:lnTo>
                  <a:pt x="2133600" y="412955"/>
                </a:lnTo>
                <a:lnTo>
                  <a:pt x="1956620" y="1435510"/>
                </a:lnTo>
                <a:lnTo>
                  <a:pt x="471949" y="1710813"/>
                </a:lnTo>
                <a:lnTo>
                  <a:pt x="0" y="717755"/>
                </a:lnTo>
                <a:lnTo>
                  <a:pt x="1002890" y="0"/>
                </a:lnTo>
                <a:close/>
              </a:path>
            </a:pathLst>
          </a:cu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Freeform 97"/>
          <p:cNvSpPr/>
          <p:nvPr/>
        </p:nvSpPr>
        <p:spPr>
          <a:xfrm>
            <a:off x="10117394" y="3694644"/>
            <a:ext cx="1661651" cy="1710813"/>
          </a:xfrm>
          <a:custGeom>
            <a:avLst/>
            <a:gdLst>
              <a:gd name="connsiteX0" fmla="*/ 1002890 w 2133600"/>
              <a:gd name="connsiteY0" fmla="*/ 0 h 1710813"/>
              <a:gd name="connsiteX1" fmla="*/ 2133600 w 2133600"/>
              <a:gd name="connsiteY1" fmla="*/ 412955 h 1710813"/>
              <a:gd name="connsiteX2" fmla="*/ 1956620 w 2133600"/>
              <a:gd name="connsiteY2" fmla="*/ 1435510 h 1710813"/>
              <a:gd name="connsiteX3" fmla="*/ 471949 w 2133600"/>
              <a:gd name="connsiteY3" fmla="*/ 1710813 h 1710813"/>
              <a:gd name="connsiteX4" fmla="*/ 78658 w 2133600"/>
              <a:gd name="connsiteY4" fmla="*/ 1288026 h 1710813"/>
              <a:gd name="connsiteX5" fmla="*/ 0 w 2133600"/>
              <a:gd name="connsiteY5" fmla="*/ 717755 h 1710813"/>
              <a:gd name="connsiteX6" fmla="*/ 324465 w 2133600"/>
              <a:gd name="connsiteY6" fmla="*/ 167148 h 1710813"/>
              <a:gd name="connsiteX7" fmla="*/ 1002890 w 2133600"/>
              <a:gd name="connsiteY7" fmla="*/ 0 h 1710813"/>
              <a:gd name="connsiteX0" fmla="*/ 1002890 w 2133600"/>
              <a:gd name="connsiteY0" fmla="*/ 0 h 1710813"/>
              <a:gd name="connsiteX1" fmla="*/ 2133600 w 2133600"/>
              <a:gd name="connsiteY1" fmla="*/ 412955 h 1710813"/>
              <a:gd name="connsiteX2" fmla="*/ 1956620 w 2133600"/>
              <a:gd name="connsiteY2" fmla="*/ 1435510 h 1710813"/>
              <a:gd name="connsiteX3" fmla="*/ 471949 w 2133600"/>
              <a:gd name="connsiteY3" fmla="*/ 1710813 h 1710813"/>
              <a:gd name="connsiteX4" fmla="*/ 0 w 2133600"/>
              <a:gd name="connsiteY4" fmla="*/ 717755 h 1710813"/>
              <a:gd name="connsiteX5" fmla="*/ 324465 w 2133600"/>
              <a:gd name="connsiteY5" fmla="*/ 167148 h 1710813"/>
              <a:gd name="connsiteX6" fmla="*/ 1002890 w 2133600"/>
              <a:gd name="connsiteY6" fmla="*/ 0 h 1710813"/>
              <a:gd name="connsiteX0" fmla="*/ 678425 w 1809135"/>
              <a:gd name="connsiteY0" fmla="*/ 0 h 1710813"/>
              <a:gd name="connsiteX1" fmla="*/ 1809135 w 1809135"/>
              <a:gd name="connsiteY1" fmla="*/ 412955 h 1710813"/>
              <a:gd name="connsiteX2" fmla="*/ 1632155 w 1809135"/>
              <a:gd name="connsiteY2" fmla="*/ 1435510 h 1710813"/>
              <a:gd name="connsiteX3" fmla="*/ 147484 w 1809135"/>
              <a:gd name="connsiteY3" fmla="*/ 1710813 h 1710813"/>
              <a:gd name="connsiteX4" fmla="*/ 0 w 1809135"/>
              <a:gd name="connsiteY4" fmla="*/ 167148 h 1710813"/>
              <a:gd name="connsiteX5" fmla="*/ 678425 w 1809135"/>
              <a:gd name="connsiteY5" fmla="*/ 0 h 1710813"/>
              <a:gd name="connsiteX0" fmla="*/ 530941 w 1661651"/>
              <a:gd name="connsiteY0" fmla="*/ 0 h 1710813"/>
              <a:gd name="connsiteX1" fmla="*/ 1661651 w 1661651"/>
              <a:gd name="connsiteY1" fmla="*/ 412955 h 1710813"/>
              <a:gd name="connsiteX2" fmla="*/ 1484671 w 1661651"/>
              <a:gd name="connsiteY2" fmla="*/ 1435510 h 1710813"/>
              <a:gd name="connsiteX3" fmla="*/ 0 w 1661651"/>
              <a:gd name="connsiteY3" fmla="*/ 1710813 h 1710813"/>
              <a:gd name="connsiteX4" fmla="*/ 530941 w 1661651"/>
              <a:gd name="connsiteY4" fmla="*/ 0 h 171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651" h="1710813">
                <a:moveTo>
                  <a:pt x="530941" y="0"/>
                </a:moveTo>
                <a:lnTo>
                  <a:pt x="1661651" y="412955"/>
                </a:lnTo>
                <a:lnTo>
                  <a:pt x="1484671" y="1435510"/>
                </a:lnTo>
                <a:lnTo>
                  <a:pt x="0" y="1710813"/>
                </a:lnTo>
                <a:lnTo>
                  <a:pt x="530941" y="0"/>
                </a:lnTo>
                <a:close/>
              </a:path>
            </a:pathLst>
          </a:cu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Freeform 98"/>
          <p:cNvSpPr/>
          <p:nvPr/>
        </p:nvSpPr>
        <p:spPr>
          <a:xfrm>
            <a:off x="10588812" y="3685801"/>
            <a:ext cx="1187108" cy="1474668"/>
          </a:xfrm>
          <a:custGeom>
            <a:avLst/>
            <a:gdLst>
              <a:gd name="connsiteX0" fmla="*/ 1002890 w 2133600"/>
              <a:gd name="connsiteY0" fmla="*/ 0 h 1710813"/>
              <a:gd name="connsiteX1" fmla="*/ 2133600 w 2133600"/>
              <a:gd name="connsiteY1" fmla="*/ 412955 h 1710813"/>
              <a:gd name="connsiteX2" fmla="*/ 1956620 w 2133600"/>
              <a:gd name="connsiteY2" fmla="*/ 1435510 h 1710813"/>
              <a:gd name="connsiteX3" fmla="*/ 471949 w 2133600"/>
              <a:gd name="connsiteY3" fmla="*/ 1710813 h 1710813"/>
              <a:gd name="connsiteX4" fmla="*/ 78658 w 2133600"/>
              <a:gd name="connsiteY4" fmla="*/ 1288026 h 1710813"/>
              <a:gd name="connsiteX5" fmla="*/ 0 w 2133600"/>
              <a:gd name="connsiteY5" fmla="*/ 717755 h 1710813"/>
              <a:gd name="connsiteX6" fmla="*/ 324465 w 2133600"/>
              <a:gd name="connsiteY6" fmla="*/ 167148 h 1710813"/>
              <a:gd name="connsiteX7" fmla="*/ 1002890 w 2133600"/>
              <a:gd name="connsiteY7" fmla="*/ 0 h 1710813"/>
              <a:gd name="connsiteX0" fmla="*/ 924232 w 2054942"/>
              <a:gd name="connsiteY0" fmla="*/ 0 h 1710813"/>
              <a:gd name="connsiteX1" fmla="*/ 2054942 w 2054942"/>
              <a:gd name="connsiteY1" fmla="*/ 412955 h 1710813"/>
              <a:gd name="connsiteX2" fmla="*/ 1877962 w 2054942"/>
              <a:gd name="connsiteY2" fmla="*/ 1435510 h 1710813"/>
              <a:gd name="connsiteX3" fmla="*/ 393291 w 2054942"/>
              <a:gd name="connsiteY3" fmla="*/ 1710813 h 1710813"/>
              <a:gd name="connsiteX4" fmla="*/ 0 w 2054942"/>
              <a:gd name="connsiteY4" fmla="*/ 1288026 h 1710813"/>
              <a:gd name="connsiteX5" fmla="*/ 245807 w 2054942"/>
              <a:gd name="connsiteY5" fmla="*/ 167148 h 1710813"/>
              <a:gd name="connsiteX6" fmla="*/ 924232 w 2054942"/>
              <a:gd name="connsiteY6" fmla="*/ 0 h 1710813"/>
              <a:gd name="connsiteX0" fmla="*/ 924232 w 2054942"/>
              <a:gd name="connsiteY0" fmla="*/ 0 h 1710813"/>
              <a:gd name="connsiteX1" fmla="*/ 2054942 w 2054942"/>
              <a:gd name="connsiteY1" fmla="*/ 412955 h 1710813"/>
              <a:gd name="connsiteX2" fmla="*/ 1877962 w 2054942"/>
              <a:gd name="connsiteY2" fmla="*/ 1435510 h 1710813"/>
              <a:gd name="connsiteX3" fmla="*/ 393291 w 2054942"/>
              <a:gd name="connsiteY3" fmla="*/ 1710813 h 1710813"/>
              <a:gd name="connsiteX4" fmla="*/ 0 w 2054942"/>
              <a:gd name="connsiteY4" fmla="*/ 1288026 h 1710813"/>
              <a:gd name="connsiteX5" fmla="*/ 924232 w 2054942"/>
              <a:gd name="connsiteY5" fmla="*/ 0 h 1710813"/>
              <a:gd name="connsiteX0" fmla="*/ 924232 w 2054942"/>
              <a:gd name="connsiteY0" fmla="*/ 0 h 1435510"/>
              <a:gd name="connsiteX1" fmla="*/ 2054942 w 2054942"/>
              <a:gd name="connsiteY1" fmla="*/ 412955 h 1435510"/>
              <a:gd name="connsiteX2" fmla="*/ 1877962 w 2054942"/>
              <a:gd name="connsiteY2" fmla="*/ 1435510 h 1435510"/>
              <a:gd name="connsiteX3" fmla="*/ 0 w 2054942"/>
              <a:gd name="connsiteY3" fmla="*/ 1288026 h 1435510"/>
              <a:gd name="connsiteX4" fmla="*/ 924232 w 2054942"/>
              <a:gd name="connsiteY4" fmla="*/ 0 h 1435510"/>
              <a:gd name="connsiteX0" fmla="*/ 0 w 1130710"/>
              <a:gd name="connsiteY0" fmla="*/ 0 h 1435510"/>
              <a:gd name="connsiteX1" fmla="*/ 1130710 w 1130710"/>
              <a:gd name="connsiteY1" fmla="*/ 412955 h 1435510"/>
              <a:gd name="connsiteX2" fmla="*/ 953730 w 1130710"/>
              <a:gd name="connsiteY2" fmla="*/ 1435510 h 1435510"/>
              <a:gd name="connsiteX3" fmla="*/ 74835 w 1130710"/>
              <a:gd name="connsiteY3" fmla="*/ 729226 h 1435510"/>
              <a:gd name="connsiteX4" fmla="*/ 0 w 1130710"/>
              <a:gd name="connsiteY4" fmla="*/ 0 h 1435510"/>
              <a:gd name="connsiteX0" fmla="*/ 56398 w 1187108"/>
              <a:gd name="connsiteY0" fmla="*/ 0 h 1435510"/>
              <a:gd name="connsiteX1" fmla="*/ 1187108 w 1187108"/>
              <a:gd name="connsiteY1" fmla="*/ 412955 h 1435510"/>
              <a:gd name="connsiteX2" fmla="*/ 1010128 w 1187108"/>
              <a:gd name="connsiteY2" fmla="*/ 1435510 h 1435510"/>
              <a:gd name="connsiteX3" fmla="*/ 0 w 1187108"/>
              <a:gd name="connsiteY3" fmla="*/ 780026 h 1435510"/>
              <a:gd name="connsiteX4" fmla="*/ 56398 w 1187108"/>
              <a:gd name="connsiteY4" fmla="*/ 0 h 1435510"/>
              <a:gd name="connsiteX0" fmla="*/ 45814 w 1187108"/>
              <a:gd name="connsiteY0" fmla="*/ 0 h 1452443"/>
              <a:gd name="connsiteX1" fmla="*/ 1187108 w 1187108"/>
              <a:gd name="connsiteY1" fmla="*/ 429888 h 1452443"/>
              <a:gd name="connsiteX2" fmla="*/ 1010128 w 1187108"/>
              <a:gd name="connsiteY2" fmla="*/ 1452443 h 1452443"/>
              <a:gd name="connsiteX3" fmla="*/ 0 w 1187108"/>
              <a:gd name="connsiteY3" fmla="*/ 796959 h 1452443"/>
              <a:gd name="connsiteX4" fmla="*/ 45814 w 1187108"/>
              <a:gd name="connsiteY4" fmla="*/ 0 h 1452443"/>
              <a:gd name="connsiteX0" fmla="*/ 50048 w 1187108"/>
              <a:gd name="connsiteY0" fmla="*/ 0 h 1446093"/>
              <a:gd name="connsiteX1" fmla="*/ 1187108 w 1187108"/>
              <a:gd name="connsiteY1" fmla="*/ 423538 h 1446093"/>
              <a:gd name="connsiteX2" fmla="*/ 1010128 w 1187108"/>
              <a:gd name="connsiteY2" fmla="*/ 1446093 h 1446093"/>
              <a:gd name="connsiteX3" fmla="*/ 0 w 1187108"/>
              <a:gd name="connsiteY3" fmla="*/ 790609 h 1446093"/>
              <a:gd name="connsiteX4" fmla="*/ 50048 w 1187108"/>
              <a:gd name="connsiteY4" fmla="*/ 0 h 1446093"/>
              <a:gd name="connsiteX0" fmla="*/ 47931 w 1187108"/>
              <a:gd name="connsiteY0" fmla="*/ 0 h 1446093"/>
              <a:gd name="connsiteX1" fmla="*/ 1187108 w 1187108"/>
              <a:gd name="connsiteY1" fmla="*/ 423538 h 1446093"/>
              <a:gd name="connsiteX2" fmla="*/ 1010128 w 1187108"/>
              <a:gd name="connsiteY2" fmla="*/ 1446093 h 1446093"/>
              <a:gd name="connsiteX3" fmla="*/ 0 w 1187108"/>
              <a:gd name="connsiteY3" fmla="*/ 790609 h 1446093"/>
              <a:gd name="connsiteX4" fmla="*/ 47931 w 1187108"/>
              <a:gd name="connsiteY4" fmla="*/ 0 h 1446093"/>
              <a:gd name="connsiteX0" fmla="*/ 35231 w 1187108"/>
              <a:gd name="connsiteY0" fmla="*/ 0 h 1446093"/>
              <a:gd name="connsiteX1" fmla="*/ 1187108 w 1187108"/>
              <a:gd name="connsiteY1" fmla="*/ 423538 h 1446093"/>
              <a:gd name="connsiteX2" fmla="*/ 1010128 w 1187108"/>
              <a:gd name="connsiteY2" fmla="*/ 1446093 h 1446093"/>
              <a:gd name="connsiteX3" fmla="*/ 0 w 1187108"/>
              <a:gd name="connsiteY3" fmla="*/ 790609 h 1446093"/>
              <a:gd name="connsiteX4" fmla="*/ 35231 w 1187108"/>
              <a:gd name="connsiteY4" fmla="*/ 0 h 1446093"/>
              <a:gd name="connsiteX0" fmla="*/ 37348 w 1187108"/>
              <a:gd name="connsiteY0" fmla="*/ 0 h 1450326"/>
              <a:gd name="connsiteX1" fmla="*/ 1187108 w 1187108"/>
              <a:gd name="connsiteY1" fmla="*/ 427771 h 1450326"/>
              <a:gd name="connsiteX2" fmla="*/ 1010128 w 1187108"/>
              <a:gd name="connsiteY2" fmla="*/ 1450326 h 1450326"/>
              <a:gd name="connsiteX3" fmla="*/ 0 w 1187108"/>
              <a:gd name="connsiteY3" fmla="*/ 794842 h 1450326"/>
              <a:gd name="connsiteX4" fmla="*/ 37348 w 1187108"/>
              <a:gd name="connsiteY4" fmla="*/ 0 h 1450326"/>
              <a:gd name="connsiteX0" fmla="*/ 37348 w 1187108"/>
              <a:gd name="connsiteY0" fmla="*/ 0 h 1446093"/>
              <a:gd name="connsiteX1" fmla="*/ 1187108 w 1187108"/>
              <a:gd name="connsiteY1" fmla="*/ 423538 h 1446093"/>
              <a:gd name="connsiteX2" fmla="*/ 1010128 w 1187108"/>
              <a:gd name="connsiteY2" fmla="*/ 1446093 h 1446093"/>
              <a:gd name="connsiteX3" fmla="*/ 0 w 1187108"/>
              <a:gd name="connsiteY3" fmla="*/ 790609 h 1446093"/>
              <a:gd name="connsiteX4" fmla="*/ 37348 w 1187108"/>
              <a:gd name="connsiteY4" fmla="*/ 0 h 1446093"/>
              <a:gd name="connsiteX0" fmla="*/ 37348 w 1187108"/>
              <a:gd name="connsiteY0" fmla="*/ 0 h 1474668"/>
              <a:gd name="connsiteX1" fmla="*/ 1187108 w 1187108"/>
              <a:gd name="connsiteY1" fmla="*/ 423538 h 1474668"/>
              <a:gd name="connsiteX2" fmla="*/ 1006953 w 1187108"/>
              <a:gd name="connsiteY2" fmla="*/ 1474668 h 1474668"/>
              <a:gd name="connsiteX3" fmla="*/ 0 w 1187108"/>
              <a:gd name="connsiteY3" fmla="*/ 790609 h 1474668"/>
              <a:gd name="connsiteX4" fmla="*/ 37348 w 1187108"/>
              <a:gd name="connsiteY4" fmla="*/ 0 h 147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08" h="1474668">
                <a:moveTo>
                  <a:pt x="37348" y="0"/>
                </a:moveTo>
                <a:lnTo>
                  <a:pt x="1187108" y="423538"/>
                </a:lnTo>
                <a:lnTo>
                  <a:pt x="1006953" y="1474668"/>
                </a:lnTo>
                <a:lnTo>
                  <a:pt x="0" y="790609"/>
                </a:lnTo>
                <a:lnTo>
                  <a:pt x="37348" y="0"/>
                </a:lnTo>
                <a:close/>
              </a:path>
            </a:pathLst>
          </a:cu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0" name="Freeform 99"/>
          <p:cNvSpPr/>
          <p:nvPr/>
        </p:nvSpPr>
        <p:spPr>
          <a:xfrm>
            <a:off x="10589032" y="3687020"/>
            <a:ext cx="1215413" cy="788704"/>
          </a:xfrm>
          <a:custGeom>
            <a:avLst/>
            <a:gdLst>
              <a:gd name="connsiteX0" fmla="*/ 1002890 w 2133600"/>
              <a:gd name="connsiteY0" fmla="*/ 0 h 1710813"/>
              <a:gd name="connsiteX1" fmla="*/ 2133600 w 2133600"/>
              <a:gd name="connsiteY1" fmla="*/ 412955 h 1710813"/>
              <a:gd name="connsiteX2" fmla="*/ 1956620 w 2133600"/>
              <a:gd name="connsiteY2" fmla="*/ 1435510 h 1710813"/>
              <a:gd name="connsiteX3" fmla="*/ 471949 w 2133600"/>
              <a:gd name="connsiteY3" fmla="*/ 1710813 h 1710813"/>
              <a:gd name="connsiteX4" fmla="*/ 78658 w 2133600"/>
              <a:gd name="connsiteY4" fmla="*/ 1288026 h 1710813"/>
              <a:gd name="connsiteX5" fmla="*/ 0 w 2133600"/>
              <a:gd name="connsiteY5" fmla="*/ 717755 h 1710813"/>
              <a:gd name="connsiteX6" fmla="*/ 324465 w 2133600"/>
              <a:gd name="connsiteY6" fmla="*/ 167148 h 1710813"/>
              <a:gd name="connsiteX7" fmla="*/ 1002890 w 2133600"/>
              <a:gd name="connsiteY7" fmla="*/ 0 h 1710813"/>
              <a:gd name="connsiteX0" fmla="*/ 924232 w 2054942"/>
              <a:gd name="connsiteY0" fmla="*/ 0 h 1710813"/>
              <a:gd name="connsiteX1" fmla="*/ 2054942 w 2054942"/>
              <a:gd name="connsiteY1" fmla="*/ 412955 h 1710813"/>
              <a:gd name="connsiteX2" fmla="*/ 1877962 w 2054942"/>
              <a:gd name="connsiteY2" fmla="*/ 1435510 h 1710813"/>
              <a:gd name="connsiteX3" fmla="*/ 393291 w 2054942"/>
              <a:gd name="connsiteY3" fmla="*/ 1710813 h 1710813"/>
              <a:gd name="connsiteX4" fmla="*/ 0 w 2054942"/>
              <a:gd name="connsiteY4" fmla="*/ 1288026 h 1710813"/>
              <a:gd name="connsiteX5" fmla="*/ 245807 w 2054942"/>
              <a:gd name="connsiteY5" fmla="*/ 167148 h 1710813"/>
              <a:gd name="connsiteX6" fmla="*/ 924232 w 2054942"/>
              <a:gd name="connsiteY6" fmla="*/ 0 h 1710813"/>
              <a:gd name="connsiteX0" fmla="*/ 678425 w 1809135"/>
              <a:gd name="connsiteY0" fmla="*/ 0 h 1710813"/>
              <a:gd name="connsiteX1" fmla="*/ 1809135 w 1809135"/>
              <a:gd name="connsiteY1" fmla="*/ 412955 h 1710813"/>
              <a:gd name="connsiteX2" fmla="*/ 1632155 w 1809135"/>
              <a:gd name="connsiteY2" fmla="*/ 1435510 h 1710813"/>
              <a:gd name="connsiteX3" fmla="*/ 147484 w 1809135"/>
              <a:gd name="connsiteY3" fmla="*/ 1710813 h 1710813"/>
              <a:gd name="connsiteX4" fmla="*/ 0 w 1809135"/>
              <a:gd name="connsiteY4" fmla="*/ 167148 h 1710813"/>
              <a:gd name="connsiteX5" fmla="*/ 678425 w 1809135"/>
              <a:gd name="connsiteY5" fmla="*/ 0 h 1710813"/>
              <a:gd name="connsiteX0" fmla="*/ 530941 w 1661651"/>
              <a:gd name="connsiteY0" fmla="*/ 0 h 1710813"/>
              <a:gd name="connsiteX1" fmla="*/ 1661651 w 1661651"/>
              <a:gd name="connsiteY1" fmla="*/ 412955 h 1710813"/>
              <a:gd name="connsiteX2" fmla="*/ 1484671 w 1661651"/>
              <a:gd name="connsiteY2" fmla="*/ 1435510 h 1710813"/>
              <a:gd name="connsiteX3" fmla="*/ 0 w 1661651"/>
              <a:gd name="connsiteY3" fmla="*/ 1710813 h 1710813"/>
              <a:gd name="connsiteX4" fmla="*/ 530941 w 1661651"/>
              <a:gd name="connsiteY4" fmla="*/ 0 h 1710813"/>
              <a:gd name="connsiteX0" fmla="*/ 530941 w 1661651"/>
              <a:gd name="connsiteY0" fmla="*/ 0 h 1710813"/>
              <a:gd name="connsiteX1" fmla="*/ 1661651 w 1661651"/>
              <a:gd name="connsiteY1" fmla="*/ 412955 h 1710813"/>
              <a:gd name="connsiteX2" fmla="*/ 0 w 1661651"/>
              <a:gd name="connsiteY2" fmla="*/ 1710813 h 1710813"/>
              <a:gd name="connsiteX3" fmla="*/ 530941 w 1661651"/>
              <a:gd name="connsiteY3" fmla="*/ 0 h 1710813"/>
              <a:gd name="connsiteX0" fmla="*/ 0 w 1130710"/>
              <a:gd name="connsiteY0" fmla="*/ 0 h 911916"/>
              <a:gd name="connsiteX1" fmla="*/ 1130710 w 1130710"/>
              <a:gd name="connsiteY1" fmla="*/ 412955 h 911916"/>
              <a:gd name="connsiteX2" fmla="*/ 354583 w 1130710"/>
              <a:gd name="connsiteY2" fmla="*/ 911916 h 911916"/>
              <a:gd name="connsiteX3" fmla="*/ 0 w 1130710"/>
              <a:gd name="connsiteY3" fmla="*/ 0 h 911916"/>
              <a:gd name="connsiteX0" fmla="*/ 59303 w 1190013"/>
              <a:gd name="connsiteY0" fmla="*/ 0 h 767537"/>
              <a:gd name="connsiteX1" fmla="*/ 1190013 w 1190013"/>
              <a:gd name="connsiteY1" fmla="*/ 412955 h 767537"/>
              <a:gd name="connsiteX2" fmla="*/ 0 w 1190013"/>
              <a:gd name="connsiteY2" fmla="*/ 767537 h 767537"/>
              <a:gd name="connsiteX3" fmla="*/ 59303 w 1190013"/>
              <a:gd name="connsiteY3" fmla="*/ 0 h 767537"/>
              <a:gd name="connsiteX0" fmla="*/ 59303 w 1190013"/>
              <a:gd name="connsiteY0" fmla="*/ 0 h 784471"/>
              <a:gd name="connsiteX1" fmla="*/ 1190013 w 1190013"/>
              <a:gd name="connsiteY1" fmla="*/ 412955 h 784471"/>
              <a:gd name="connsiteX2" fmla="*/ 0 w 1190013"/>
              <a:gd name="connsiteY2" fmla="*/ 784471 h 784471"/>
              <a:gd name="connsiteX3" fmla="*/ 59303 w 1190013"/>
              <a:gd name="connsiteY3" fmla="*/ 0 h 784471"/>
              <a:gd name="connsiteX0" fmla="*/ 59303 w 1215413"/>
              <a:gd name="connsiteY0" fmla="*/ 0 h 784471"/>
              <a:gd name="connsiteX1" fmla="*/ 1215413 w 1215413"/>
              <a:gd name="connsiteY1" fmla="*/ 421421 h 784471"/>
              <a:gd name="connsiteX2" fmla="*/ 0 w 1215413"/>
              <a:gd name="connsiteY2" fmla="*/ 784471 h 784471"/>
              <a:gd name="connsiteX3" fmla="*/ 59303 w 1215413"/>
              <a:gd name="connsiteY3" fmla="*/ 0 h 784471"/>
              <a:gd name="connsiteX0" fmla="*/ 46603 w 1215413"/>
              <a:gd name="connsiteY0" fmla="*/ 0 h 788704"/>
              <a:gd name="connsiteX1" fmla="*/ 1215413 w 1215413"/>
              <a:gd name="connsiteY1" fmla="*/ 425654 h 788704"/>
              <a:gd name="connsiteX2" fmla="*/ 0 w 1215413"/>
              <a:gd name="connsiteY2" fmla="*/ 788704 h 788704"/>
              <a:gd name="connsiteX3" fmla="*/ 46603 w 1215413"/>
              <a:gd name="connsiteY3" fmla="*/ 0 h 788704"/>
            </a:gdLst>
            <a:ahLst/>
            <a:cxnLst>
              <a:cxn ang="0">
                <a:pos x="connsiteX0" y="connsiteY0"/>
              </a:cxn>
              <a:cxn ang="0">
                <a:pos x="connsiteX1" y="connsiteY1"/>
              </a:cxn>
              <a:cxn ang="0">
                <a:pos x="connsiteX2" y="connsiteY2"/>
              </a:cxn>
              <a:cxn ang="0">
                <a:pos x="connsiteX3" y="connsiteY3"/>
              </a:cxn>
            </a:cxnLst>
            <a:rect l="l" t="t" r="r" b="b"/>
            <a:pathLst>
              <a:path w="1215413" h="788704">
                <a:moveTo>
                  <a:pt x="46603" y="0"/>
                </a:moveTo>
                <a:lnTo>
                  <a:pt x="1215413" y="425654"/>
                </a:lnTo>
                <a:lnTo>
                  <a:pt x="0" y="788704"/>
                </a:lnTo>
                <a:lnTo>
                  <a:pt x="46603" y="0"/>
                </a:lnTo>
                <a:close/>
              </a:path>
            </a:pathLst>
          </a:cu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Oval 100"/>
          <p:cNvSpPr/>
          <p:nvPr/>
        </p:nvSpPr>
        <p:spPr>
          <a:xfrm>
            <a:off x="9903126" y="3783133"/>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2" name="Oval 101"/>
          <p:cNvSpPr/>
          <p:nvPr/>
        </p:nvSpPr>
        <p:spPr>
          <a:xfrm>
            <a:off x="9575472" y="4359832"/>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3" name="Oval 102"/>
          <p:cNvSpPr/>
          <p:nvPr/>
        </p:nvSpPr>
        <p:spPr>
          <a:xfrm>
            <a:off x="9645445" y="4910122"/>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4" name="Oval 103"/>
          <p:cNvSpPr/>
          <p:nvPr/>
        </p:nvSpPr>
        <p:spPr>
          <a:xfrm>
            <a:off x="10054870" y="5312918"/>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5" name="Oval 104"/>
          <p:cNvSpPr/>
          <p:nvPr/>
        </p:nvSpPr>
        <p:spPr>
          <a:xfrm>
            <a:off x="11521024" y="5050110"/>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6" name="Oval 105"/>
          <p:cNvSpPr/>
          <p:nvPr/>
        </p:nvSpPr>
        <p:spPr>
          <a:xfrm>
            <a:off x="10133528" y="4120721"/>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7" name="Oval 106"/>
          <p:cNvSpPr/>
          <p:nvPr/>
        </p:nvSpPr>
        <p:spPr>
          <a:xfrm>
            <a:off x="11227948" y="4197072"/>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8" name="Oval 107"/>
          <p:cNvSpPr/>
          <p:nvPr/>
        </p:nvSpPr>
        <p:spPr>
          <a:xfrm>
            <a:off x="11306606" y="4700361"/>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9" name="Oval 108"/>
          <p:cNvSpPr/>
          <p:nvPr/>
        </p:nvSpPr>
        <p:spPr>
          <a:xfrm>
            <a:off x="10849896" y="4039756"/>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10" name="Oval 109"/>
          <p:cNvSpPr/>
          <p:nvPr/>
        </p:nvSpPr>
        <p:spPr>
          <a:xfrm>
            <a:off x="10818797" y="4571111"/>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11" name="Oval 110"/>
          <p:cNvSpPr/>
          <p:nvPr/>
        </p:nvSpPr>
        <p:spPr>
          <a:xfrm>
            <a:off x="10593067" y="5009676"/>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12" name="Oval 111"/>
          <p:cNvSpPr/>
          <p:nvPr/>
        </p:nvSpPr>
        <p:spPr>
          <a:xfrm>
            <a:off x="10219119" y="4784447"/>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13" name="Oval 112"/>
          <p:cNvSpPr/>
          <p:nvPr/>
        </p:nvSpPr>
        <p:spPr>
          <a:xfrm>
            <a:off x="10514409" y="4394865"/>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14" name="Oval 113"/>
          <p:cNvSpPr/>
          <p:nvPr/>
        </p:nvSpPr>
        <p:spPr>
          <a:xfrm>
            <a:off x="10943457" y="5155602"/>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15" name="Oval 114"/>
          <p:cNvSpPr/>
          <p:nvPr/>
        </p:nvSpPr>
        <p:spPr>
          <a:xfrm>
            <a:off x="11463922" y="4439527"/>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cxnSp>
        <p:nvCxnSpPr>
          <p:cNvPr id="116" name="Straight Connector 115"/>
          <p:cNvCxnSpPr/>
          <p:nvPr/>
        </p:nvCxnSpPr>
        <p:spPr>
          <a:xfrm>
            <a:off x="10629409" y="3688502"/>
            <a:ext cx="1145615" cy="434743"/>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17" name="Oval 116"/>
          <p:cNvSpPr/>
          <p:nvPr/>
        </p:nvSpPr>
        <p:spPr>
          <a:xfrm>
            <a:off x="10554929" y="3618116"/>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18" name="Oval 117"/>
          <p:cNvSpPr/>
          <p:nvPr/>
        </p:nvSpPr>
        <p:spPr>
          <a:xfrm>
            <a:off x="11696366" y="4039756"/>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cxnSp>
        <p:nvCxnSpPr>
          <p:cNvPr id="119" name="Straight Connector 118"/>
          <p:cNvCxnSpPr/>
          <p:nvPr/>
        </p:nvCxnSpPr>
        <p:spPr>
          <a:xfrm flipH="1">
            <a:off x="10595742" y="3699132"/>
            <a:ext cx="36784" cy="77439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p:cNvCxnSpPr/>
          <p:nvPr/>
        </p:nvCxnSpPr>
        <p:spPr>
          <a:xfrm flipH="1">
            <a:off x="10580763" y="4121126"/>
            <a:ext cx="1194261" cy="34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p:cNvCxnSpPr/>
          <p:nvPr/>
        </p:nvCxnSpPr>
        <p:spPr>
          <a:xfrm>
            <a:off x="10602669" y="4196544"/>
            <a:ext cx="412070" cy="156374"/>
          </a:xfrm>
          <a:prstGeom prst="line">
            <a:avLst/>
          </a:prstGeom>
          <a:ln w="38100"/>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22" name="TextBox 121"/>
              <p:cNvSpPr txBox="1"/>
              <p:nvPr/>
            </p:nvSpPr>
            <p:spPr>
              <a:xfrm>
                <a:off x="10147039" y="3792190"/>
                <a:ext cx="527515" cy="26161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IN" sz="1100" b="0" i="1" smtClean="0">
                          <a:latin typeface="Cambria Math" panose="02040503050406030204" pitchFamily="18" charset="0"/>
                        </a:rPr>
                        <m:t>1−</m:t>
                      </m:r>
                      <m:r>
                        <a:rPr lang="en-IN" sz="1100" b="0" i="1" smtClean="0">
                          <a:latin typeface="Cambria Math" panose="02040503050406030204" pitchFamily="18" charset="0"/>
                        </a:rPr>
                        <m:t>𝛼</m:t>
                      </m:r>
                    </m:oMath>
                  </m:oMathPara>
                </a14:m>
                <a:endParaRPr lang="en-IN" sz="1100"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0147039" y="3792190"/>
                <a:ext cx="527515" cy="26161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0130286" y="4162067"/>
                <a:ext cx="534785" cy="26161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IN" sz="1100" b="0" i="1" smtClean="0">
                          <a:latin typeface="Cambria Math" panose="02040503050406030204" pitchFamily="18" charset="0"/>
                        </a:rPr>
                        <m:t>𝛼</m:t>
                      </m:r>
                    </m:oMath>
                  </m:oMathPara>
                </a14:m>
                <a:endParaRPr lang="en-IN" sz="110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0130286" y="4162067"/>
                <a:ext cx="534785" cy="26161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1216847" y="4191744"/>
                <a:ext cx="523457" cy="2616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sz="1100" b="0" i="1" smtClean="0">
                          <a:latin typeface="Cambria Math" panose="02040503050406030204" pitchFamily="18" charset="0"/>
                        </a:rPr>
                        <m:t>1−</m:t>
                      </m:r>
                      <m:r>
                        <a:rPr lang="en-IN" sz="1100" b="0" i="1" smtClean="0">
                          <a:latin typeface="Cambria Math" panose="02040503050406030204" pitchFamily="18" charset="0"/>
                        </a:rPr>
                        <m:t>𝛼</m:t>
                      </m:r>
                    </m:oMath>
                  </m:oMathPara>
                </a14:m>
                <a:endParaRPr lang="en-IN" sz="1100"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1216847" y="4191744"/>
                <a:ext cx="523457" cy="26161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5" name="TextBox 124"/>
              <p:cNvSpPr txBox="1"/>
              <p:nvPr/>
            </p:nvSpPr>
            <p:spPr>
              <a:xfrm>
                <a:off x="10644753" y="4313434"/>
                <a:ext cx="534785"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100" b="0" i="1" smtClean="0">
                          <a:latin typeface="Cambria Math" panose="02040503050406030204" pitchFamily="18" charset="0"/>
                        </a:rPr>
                        <m:t>𝛼</m:t>
                      </m:r>
                    </m:oMath>
                  </m:oMathPara>
                </a14:m>
                <a:endParaRPr lang="en-IN" sz="1100" dirty="0"/>
              </a:p>
            </p:txBody>
          </p:sp>
        </mc:Choice>
        <mc:Fallback xmlns="">
          <p:sp>
            <p:nvSpPr>
              <p:cNvPr id="125" name="TextBox 124"/>
              <p:cNvSpPr txBox="1">
                <a:spLocks noRot="1" noChangeAspect="1" noMove="1" noResize="1" noEditPoints="1" noAdjustHandles="1" noChangeArrowheads="1" noChangeShapeType="1" noTextEdit="1"/>
              </p:cNvSpPr>
              <p:nvPr/>
            </p:nvSpPr>
            <p:spPr>
              <a:xfrm>
                <a:off x="10644753" y="4313434"/>
                <a:ext cx="534785" cy="261610"/>
              </a:xfrm>
              <a:prstGeom prst="rect">
                <a:avLst/>
              </a:prstGeom>
              <a:blipFill>
                <a:blip r:embed="rId6"/>
                <a:stretch>
                  <a:fillRect/>
                </a:stretch>
              </a:blipFill>
            </p:spPr>
            <p:txBody>
              <a:bodyPr/>
              <a:lstStyle/>
              <a:p>
                <a:r>
                  <a:rPr lang="en-IN">
                    <a:noFill/>
                  </a:rPr>
                  <a:t> </a:t>
                </a:r>
              </a:p>
            </p:txBody>
          </p:sp>
        </mc:Fallback>
      </mc:AlternateContent>
      <p:cxnSp>
        <p:nvCxnSpPr>
          <p:cNvPr id="126" name="Straight Connector 125"/>
          <p:cNvCxnSpPr/>
          <p:nvPr/>
        </p:nvCxnSpPr>
        <p:spPr>
          <a:xfrm>
            <a:off x="10622039" y="3912338"/>
            <a:ext cx="820402" cy="31133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27" name="Straight Connector 126"/>
          <p:cNvCxnSpPr/>
          <p:nvPr/>
        </p:nvCxnSpPr>
        <p:spPr>
          <a:xfrm>
            <a:off x="10606752" y="4068092"/>
            <a:ext cx="593564" cy="225248"/>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28" name="Straight Connector 127"/>
          <p:cNvCxnSpPr/>
          <p:nvPr/>
        </p:nvCxnSpPr>
        <p:spPr>
          <a:xfrm>
            <a:off x="10607485" y="4310088"/>
            <a:ext cx="228986" cy="868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29" name="Straight Connector 128"/>
          <p:cNvCxnSpPr/>
          <p:nvPr/>
        </p:nvCxnSpPr>
        <p:spPr>
          <a:xfrm>
            <a:off x="10629409" y="3807613"/>
            <a:ext cx="970273" cy="368203"/>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30" name="Freeform 129"/>
          <p:cNvSpPr/>
          <p:nvPr/>
        </p:nvSpPr>
        <p:spPr>
          <a:xfrm>
            <a:off x="10933155" y="4201494"/>
            <a:ext cx="772435" cy="501248"/>
          </a:xfrm>
          <a:custGeom>
            <a:avLst/>
            <a:gdLst>
              <a:gd name="connsiteX0" fmla="*/ 1002890 w 2133600"/>
              <a:gd name="connsiteY0" fmla="*/ 0 h 1710813"/>
              <a:gd name="connsiteX1" fmla="*/ 2133600 w 2133600"/>
              <a:gd name="connsiteY1" fmla="*/ 412955 h 1710813"/>
              <a:gd name="connsiteX2" fmla="*/ 1956620 w 2133600"/>
              <a:gd name="connsiteY2" fmla="*/ 1435510 h 1710813"/>
              <a:gd name="connsiteX3" fmla="*/ 471949 w 2133600"/>
              <a:gd name="connsiteY3" fmla="*/ 1710813 h 1710813"/>
              <a:gd name="connsiteX4" fmla="*/ 78658 w 2133600"/>
              <a:gd name="connsiteY4" fmla="*/ 1288026 h 1710813"/>
              <a:gd name="connsiteX5" fmla="*/ 0 w 2133600"/>
              <a:gd name="connsiteY5" fmla="*/ 717755 h 1710813"/>
              <a:gd name="connsiteX6" fmla="*/ 324465 w 2133600"/>
              <a:gd name="connsiteY6" fmla="*/ 167148 h 1710813"/>
              <a:gd name="connsiteX7" fmla="*/ 1002890 w 2133600"/>
              <a:gd name="connsiteY7" fmla="*/ 0 h 1710813"/>
              <a:gd name="connsiteX0" fmla="*/ 924232 w 2054942"/>
              <a:gd name="connsiteY0" fmla="*/ 0 h 1710813"/>
              <a:gd name="connsiteX1" fmla="*/ 2054942 w 2054942"/>
              <a:gd name="connsiteY1" fmla="*/ 412955 h 1710813"/>
              <a:gd name="connsiteX2" fmla="*/ 1877962 w 2054942"/>
              <a:gd name="connsiteY2" fmla="*/ 1435510 h 1710813"/>
              <a:gd name="connsiteX3" fmla="*/ 393291 w 2054942"/>
              <a:gd name="connsiteY3" fmla="*/ 1710813 h 1710813"/>
              <a:gd name="connsiteX4" fmla="*/ 0 w 2054942"/>
              <a:gd name="connsiteY4" fmla="*/ 1288026 h 1710813"/>
              <a:gd name="connsiteX5" fmla="*/ 245807 w 2054942"/>
              <a:gd name="connsiteY5" fmla="*/ 167148 h 1710813"/>
              <a:gd name="connsiteX6" fmla="*/ 924232 w 2054942"/>
              <a:gd name="connsiteY6" fmla="*/ 0 h 1710813"/>
              <a:gd name="connsiteX0" fmla="*/ 678425 w 1809135"/>
              <a:gd name="connsiteY0" fmla="*/ 0 h 1710813"/>
              <a:gd name="connsiteX1" fmla="*/ 1809135 w 1809135"/>
              <a:gd name="connsiteY1" fmla="*/ 412955 h 1710813"/>
              <a:gd name="connsiteX2" fmla="*/ 1632155 w 1809135"/>
              <a:gd name="connsiteY2" fmla="*/ 1435510 h 1710813"/>
              <a:gd name="connsiteX3" fmla="*/ 147484 w 1809135"/>
              <a:gd name="connsiteY3" fmla="*/ 1710813 h 1710813"/>
              <a:gd name="connsiteX4" fmla="*/ 0 w 1809135"/>
              <a:gd name="connsiteY4" fmla="*/ 167148 h 1710813"/>
              <a:gd name="connsiteX5" fmla="*/ 678425 w 1809135"/>
              <a:gd name="connsiteY5" fmla="*/ 0 h 1710813"/>
              <a:gd name="connsiteX0" fmla="*/ 530941 w 1661651"/>
              <a:gd name="connsiteY0" fmla="*/ 0 h 1710813"/>
              <a:gd name="connsiteX1" fmla="*/ 1661651 w 1661651"/>
              <a:gd name="connsiteY1" fmla="*/ 412955 h 1710813"/>
              <a:gd name="connsiteX2" fmla="*/ 1484671 w 1661651"/>
              <a:gd name="connsiteY2" fmla="*/ 1435510 h 1710813"/>
              <a:gd name="connsiteX3" fmla="*/ 0 w 1661651"/>
              <a:gd name="connsiteY3" fmla="*/ 1710813 h 1710813"/>
              <a:gd name="connsiteX4" fmla="*/ 530941 w 1661651"/>
              <a:gd name="connsiteY4" fmla="*/ 0 h 1710813"/>
              <a:gd name="connsiteX0" fmla="*/ 530941 w 1661651"/>
              <a:gd name="connsiteY0" fmla="*/ 0 h 1710813"/>
              <a:gd name="connsiteX1" fmla="*/ 1661651 w 1661651"/>
              <a:gd name="connsiteY1" fmla="*/ 412955 h 1710813"/>
              <a:gd name="connsiteX2" fmla="*/ 0 w 1661651"/>
              <a:gd name="connsiteY2" fmla="*/ 1710813 h 1710813"/>
              <a:gd name="connsiteX3" fmla="*/ 530941 w 1661651"/>
              <a:gd name="connsiteY3" fmla="*/ 0 h 1710813"/>
              <a:gd name="connsiteX0" fmla="*/ 0 w 1130710"/>
              <a:gd name="connsiteY0" fmla="*/ 0 h 911916"/>
              <a:gd name="connsiteX1" fmla="*/ 1130710 w 1130710"/>
              <a:gd name="connsiteY1" fmla="*/ 412955 h 911916"/>
              <a:gd name="connsiteX2" fmla="*/ 354583 w 1130710"/>
              <a:gd name="connsiteY2" fmla="*/ 911916 h 911916"/>
              <a:gd name="connsiteX3" fmla="*/ 0 w 1130710"/>
              <a:gd name="connsiteY3" fmla="*/ 0 h 911916"/>
              <a:gd name="connsiteX0" fmla="*/ 59303 w 1190013"/>
              <a:gd name="connsiteY0" fmla="*/ 0 h 767537"/>
              <a:gd name="connsiteX1" fmla="*/ 1190013 w 1190013"/>
              <a:gd name="connsiteY1" fmla="*/ 412955 h 767537"/>
              <a:gd name="connsiteX2" fmla="*/ 0 w 1190013"/>
              <a:gd name="connsiteY2" fmla="*/ 767537 h 767537"/>
              <a:gd name="connsiteX3" fmla="*/ 59303 w 1190013"/>
              <a:gd name="connsiteY3" fmla="*/ 0 h 767537"/>
              <a:gd name="connsiteX0" fmla="*/ 59303 w 1190013"/>
              <a:gd name="connsiteY0" fmla="*/ 0 h 784471"/>
              <a:gd name="connsiteX1" fmla="*/ 1190013 w 1190013"/>
              <a:gd name="connsiteY1" fmla="*/ 412955 h 784471"/>
              <a:gd name="connsiteX2" fmla="*/ 0 w 1190013"/>
              <a:gd name="connsiteY2" fmla="*/ 784471 h 784471"/>
              <a:gd name="connsiteX3" fmla="*/ 59303 w 1190013"/>
              <a:gd name="connsiteY3" fmla="*/ 0 h 784471"/>
              <a:gd name="connsiteX0" fmla="*/ 59303 w 1215413"/>
              <a:gd name="connsiteY0" fmla="*/ 0 h 784471"/>
              <a:gd name="connsiteX1" fmla="*/ 1215413 w 1215413"/>
              <a:gd name="connsiteY1" fmla="*/ 421421 h 784471"/>
              <a:gd name="connsiteX2" fmla="*/ 0 w 1215413"/>
              <a:gd name="connsiteY2" fmla="*/ 784471 h 784471"/>
              <a:gd name="connsiteX3" fmla="*/ 59303 w 1215413"/>
              <a:gd name="connsiteY3" fmla="*/ 0 h 784471"/>
              <a:gd name="connsiteX0" fmla="*/ 46603 w 1215413"/>
              <a:gd name="connsiteY0" fmla="*/ 0 h 788704"/>
              <a:gd name="connsiteX1" fmla="*/ 1215413 w 1215413"/>
              <a:gd name="connsiteY1" fmla="*/ 425654 h 788704"/>
              <a:gd name="connsiteX2" fmla="*/ 0 w 1215413"/>
              <a:gd name="connsiteY2" fmla="*/ 788704 h 788704"/>
              <a:gd name="connsiteX3" fmla="*/ 46603 w 1215413"/>
              <a:gd name="connsiteY3" fmla="*/ 0 h 788704"/>
            </a:gdLst>
            <a:ahLst/>
            <a:cxnLst>
              <a:cxn ang="0">
                <a:pos x="connsiteX0" y="connsiteY0"/>
              </a:cxn>
              <a:cxn ang="0">
                <a:pos x="connsiteX1" y="connsiteY1"/>
              </a:cxn>
              <a:cxn ang="0">
                <a:pos x="connsiteX2" y="connsiteY2"/>
              </a:cxn>
              <a:cxn ang="0">
                <a:pos x="connsiteX3" y="connsiteY3"/>
              </a:cxn>
            </a:cxnLst>
            <a:rect l="l" t="t" r="r" b="b"/>
            <a:pathLst>
              <a:path w="1215413" h="788704">
                <a:moveTo>
                  <a:pt x="46603" y="0"/>
                </a:moveTo>
                <a:lnTo>
                  <a:pt x="1215413" y="425654"/>
                </a:lnTo>
                <a:lnTo>
                  <a:pt x="0" y="788704"/>
                </a:lnTo>
                <a:lnTo>
                  <a:pt x="46603" y="0"/>
                </a:lnTo>
                <a:close/>
              </a:path>
            </a:pathLst>
          </a:cu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1" name="Straight Connector 130"/>
          <p:cNvCxnSpPr/>
          <p:nvPr/>
        </p:nvCxnSpPr>
        <p:spPr>
          <a:xfrm flipH="1">
            <a:off x="11594185" y="4115588"/>
            <a:ext cx="182418" cy="104001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2" name="Straight Connector 131"/>
          <p:cNvCxnSpPr/>
          <p:nvPr/>
        </p:nvCxnSpPr>
        <p:spPr>
          <a:xfrm>
            <a:off x="10590706" y="4470486"/>
            <a:ext cx="1003479" cy="68097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3" name="Straight Connector 132"/>
          <p:cNvCxnSpPr/>
          <p:nvPr/>
        </p:nvCxnSpPr>
        <p:spPr>
          <a:xfrm>
            <a:off x="10631877" y="3695364"/>
            <a:ext cx="962308" cy="144686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4" name="TextBox 133"/>
              <p:cNvSpPr txBox="1"/>
              <p:nvPr/>
            </p:nvSpPr>
            <p:spPr>
              <a:xfrm>
                <a:off x="10194980" y="4534295"/>
                <a:ext cx="668660" cy="26161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IN" sz="1100" b="0" i="1" smtClean="0">
                          <a:latin typeface="Cambria Math" panose="02040503050406030204" pitchFamily="18" charset="0"/>
                        </a:rPr>
                        <m:t>1−</m:t>
                      </m:r>
                      <m:r>
                        <a:rPr lang="en-IN" sz="1100" b="0" i="1" smtClean="0">
                          <a:latin typeface="Cambria Math" panose="02040503050406030204" pitchFamily="18" charset="0"/>
                        </a:rPr>
                        <m:t>𝛼</m:t>
                      </m:r>
                    </m:oMath>
                  </m:oMathPara>
                </a14:m>
                <a:endParaRPr lang="en-IN" sz="1100" dirty="0"/>
              </a:p>
            </p:txBody>
          </p:sp>
        </mc:Choice>
        <mc:Fallback xmlns="">
          <p:sp>
            <p:nvSpPr>
              <p:cNvPr id="134" name="TextBox 133"/>
              <p:cNvSpPr txBox="1">
                <a:spLocks noRot="1" noChangeAspect="1" noMove="1" noResize="1" noEditPoints="1" noAdjustHandles="1" noChangeArrowheads="1" noChangeShapeType="1" noTextEdit="1"/>
              </p:cNvSpPr>
              <p:nvPr/>
            </p:nvSpPr>
            <p:spPr>
              <a:xfrm>
                <a:off x="10194980" y="4534295"/>
                <a:ext cx="668660" cy="26161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5" name="TextBox 134"/>
              <p:cNvSpPr txBox="1"/>
              <p:nvPr/>
            </p:nvSpPr>
            <p:spPr>
              <a:xfrm>
                <a:off x="10735240" y="4825231"/>
                <a:ext cx="534785" cy="26161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IN" sz="1100" b="0" i="1" smtClean="0">
                          <a:latin typeface="Cambria Math" panose="02040503050406030204" pitchFamily="18" charset="0"/>
                        </a:rPr>
                        <m:t>𝛼</m:t>
                      </m:r>
                    </m:oMath>
                  </m:oMathPara>
                </a14:m>
                <a:endParaRPr lang="en-IN" sz="1100" dirty="0"/>
              </a:p>
            </p:txBody>
          </p:sp>
        </mc:Choice>
        <mc:Fallback xmlns="">
          <p:sp>
            <p:nvSpPr>
              <p:cNvPr id="135" name="TextBox 134"/>
              <p:cNvSpPr txBox="1">
                <a:spLocks noRot="1" noChangeAspect="1" noMove="1" noResize="1" noEditPoints="1" noAdjustHandles="1" noChangeArrowheads="1" noChangeShapeType="1" noTextEdit="1"/>
              </p:cNvSpPr>
              <p:nvPr/>
            </p:nvSpPr>
            <p:spPr>
              <a:xfrm>
                <a:off x="10735240" y="4825231"/>
                <a:ext cx="534785" cy="26161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6" name="TextBox 135"/>
              <p:cNvSpPr txBox="1"/>
              <p:nvPr/>
            </p:nvSpPr>
            <p:spPr>
              <a:xfrm>
                <a:off x="11675807" y="4181814"/>
                <a:ext cx="523943" cy="2616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sz="1100" b="0" i="1" smtClean="0">
                          <a:latin typeface="Cambria Math" panose="02040503050406030204" pitchFamily="18" charset="0"/>
                        </a:rPr>
                        <m:t>1−</m:t>
                      </m:r>
                      <m:r>
                        <a:rPr lang="en-IN" sz="1100" b="0" i="1" smtClean="0">
                          <a:latin typeface="Cambria Math" panose="02040503050406030204" pitchFamily="18" charset="0"/>
                        </a:rPr>
                        <m:t>𝛼</m:t>
                      </m:r>
                    </m:oMath>
                  </m:oMathPara>
                </a14:m>
                <a:endParaRPr lang="en-IN" sz="11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11675807" y="4181814"/>
                <a:ext cx="523943" cy="26161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7" name="TextBox 136"/>
              <p:cNvSpPr txBox="1"/>
              <p:nvPr/>
            </p:nvSpPr>
            <p:spPr>
              <a:xfrm>
                <a:off x="11621267" y="4661740"/>
                <a:ext cx="534785" cy="2616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sz="1100" b="0" i="1" smtClean="0">
                          <a:latin typeface="Cambria Math" panose="02040503050406030204" pitchFamily="18" charset="0"/>
                        </a:rPr>
                        <m:t>𝛼</m:t>
                      </m:r>
                    </m:oMath>
                  </m:oMathPara>
                </a14:m>
                <a:endParaRPr lang="en-IN" sz="1100" dirty="0"/>
              </a:p>
            </p:txBody>
          </p:sp>
        </mc:Choice>
        <mc:Fallback xmlns="">
          <p:sp>
            <p:nvSpPr>
              <p:cNvPr id="137" name="TextBox 136"/>
              <p:cNvSpPr txBox="1">
                <a:spLocks noRot="1" noChangeAspect="1" noMove="1" noResize="1" noEditPoints="1" noAdjustHandles="1" noChangeArrowheads="1" noChangeShapeType="1" noTextEdit="1"/>
              </p:cNvSpPr>
              <p:nvPr/>
            </p:nvSpPr>
            <p:spPr>
              <a:xfrm>
                <a:off x="11621267" y="4661740"/>
                <a:ext cx="534785" cy="26161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8" name="TextBox 137"/>
              <p:cNvSpPr txBox="1"/>
              <p:nvPr/>
            </p:nvSpPr>
            <p:spPr>
              <a:xfrm>
                <a:off x="10777698" y="3848888"/>
                <a:ext cx="584795" cy="2616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sz="1100" b="0" i="1" smtClean="0">
                          <a:latin typeface="Cambria Math" panose="02040503050406030204" pitchFamily="18" charset="0"/>
                        </a:rPr>
                        <m:t>1−</m:t>
                      </m:r>
                      <m:r>
                        <a:rPr lang="en-IN" sz="1100" b="0" i="1" smtClean="0">
                          <a:latin typeface="Cambria Math" panose="02040503050406030204" pitchFamily="18" charset="0"/>
                        </a:rPr>
                        <m:t>𝛼</m:t>
                      </m:r>
                    </m:oMath>
                  </m:oMathPara>
                </a14:m>
                <a:endParaRPr lang="en-IN" sz="1100" dirty="0"/>
              </a:p>
            </p:txBody>
          </p:sp>
        </mc:Choice>
        <mc:Fallback xmlns="">
          <p:sp>
            <p:nvSpPr>
              <p:cNvPr id="138" name="TextBox 137"/>
              <p:cNvSpPr txBox="1">
                <a:spLocks noRot="1" noChangeAspect="1" noMove="1" noResize="1" noEditPoints="1" noAdjustHandles="1" noChangeArrowheads="1" noChangeShapeType="1" noTextEdit="1"/>
              </p:cNvSpPr>
              <p:nvPr/>
            </p:nvSpPr>
            <p:spPr>
              <a:xfrm>
                <a:off x="10777698" y="3848888"/>
                <a:ext cx="584795" cy="26161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11172676" y="4423599"/>
                <a:ext cx="534785" cy="2616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sz="1100" b="0" i="1" smtClean="0">
                          <a:latin typeface="Cambria Math" panose="02040503050406030204" pitchFamily="18" charset="0"/>
                        </a:rPr>
                        <m:t>𝛼</m:t>
                      </m:r>
                    </m:oMath>
                  </m:oMathPara>
                </a14:m>
                <a:endParaRPr lang="en-IN" sz="1100" dirty="0"/>
              </a:p>
            </p:txBody>
          </p:sp>
        </mc:Choice>
        <mc:Fallback xmlns="">
          <p:sp>
            <p:nvSpPr>
              <p:cNvPr id="139" name="TextBox 138"/>
              <p:cNvSpPr txBox="1">
                <a:spLocks noRot="1" noChangeAspect="1" noMove="1" noResize="1" noEditPoints="1" noAdjustHandles="1" noChangeArrowheads="1" noChangeShapeType="1" noTextEdit="1"/>
              </p:cNvSpPr>
              <p:nvPr/>
            </p:nvSpPr>
            <p:spPr>
              <a:xfrm>
                <a:off x="11172676" y="4423599"/>
                <a:ext cx="534785" cy="26161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0" name="Rectangular Callout 139"/>
              <p:cNvSpPr/>
              <p:nvPr/>
            </p:nvSpPr>
            <p:spPr>
              <a:xfrm>
                <a:off x="6962805" y="3227443"/>
                <a:ext cx="2721553" cy="908433"/>
              </a:xfrm>
              <a:prstGeom prst="wedgeRectCallout">
                <a:avLst>
                  <a:gd name="adj1" fmla="val 80254"/>
                  <a:gd name="adj2" fmla="val 4869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Ratio of these lengths is </a:t>
                </a:r>
                <a14:m>
                  <m:oMath xmlns:m="http://schemas.openxmlformats.org/officeDocument/2006/math">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1−</m:t>
                        </m:r>
                        <m:r>
                          <a:rPr lang="en-IN" sz="2400" b="0" i="1" smtClean="0">
                            <a:solidFill>
                              <a:schemeClr val="tx1"/>
                            </a:solidFill>
                            <a:latin typeface="Cambria Math" panose="02040503050406030204" pitchFamily="18" charset="0"/>
                          </a:rPr>
                          <m:t>𝛼</m:t>
                        </m:r>
                      </m:e>
                    </m:d>
                    <m:r>
                      <a:rPr lang="en-IN" sz="2400" b="0" i="0" smtClean="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𝛼</m:t>
                    </m:r>
                  </m:oMath>
                </a14:m>
                <a:endParaRPr lang="en-IN" sz="2400" dirty="0">
                  <a:solidFill>
                    <a:schemeClr val="tx1"/>
                  </a:solidFill>
                  <a:latin typeface="+mj-lt"/>
                </a:endParaRPr>
              </a:p>
            </p:txBody>
          </p:sp>
        </mc:Choice>
        <mc:Fallback xmlns="">
          <p:sp>
            <p:nvSpPr>
              <p:cNvPr id="140" name="Rectangular Callout 139"/>
              <p:cNvSpPr>
                <a:spLocks noRot="1" noChangeAspect="1" noMove="1" noResize="1" noEditPoints="1" noAdjustHandles="1" noChangeArrowheads="1" noChangeShapeType="1" noTextEdit="1"/>
              </p:cNvSpPr>
              <p:nvPr/>
            </p:nvSpPr>
            <p:spPr>
              <a:xfrm>
                <a:off x="6962805" y="3227443"/>
                <a:ext cx="2721553" cy="908433"/>
              </a:xfrm>
              <a:prstGeom prst="wedgeRectCallout">
                <a:avLst>
                  <a:gd name="adj1" fmla="val 80254"/>
                  <a:gd name="adj2" fmla="val 48691"/>
                </a:avLst>
              </a:prstGeom>
              <a:blipFill>
                <a:blip r:embed="rId12"/>
                <a:stretch>
                  <a:fillRect l="-1698" b="-8387"/>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1" name="Rectangular Callout 140"/>
              <p:cNvSpPr/>
              <p:nvPr/>
            </p:nvSpPr>
            <p:spPr>
              <a:xfrm>
                <a:off x="7481454" y="4891100"/>
                <a:ext cx="2721553" cy="908433"/>
              </a:xfrm>
              <a:prstGeom prst="wedgeRectCallout">
                <a:avLst>
                  <a:gd name="adj1" fmla="val 73888"/>
                  <a:gd name="adj2" fmla="val -5832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Ratio of these lengths is </a:t>
                </a:r>
                <a14:m>
                  <m:oMath xmlns:m="http://schemas.openxmlformats.org/officeDocument/2006/math">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1−</m:t>
                        </m:r>
                        <m:r>
                          <a:rPr lang="en-IN" sz="2400" i="1">
                            <a:solidFill>
                              <a:schemeClr val="tx1"/>
                            </a:solidFill>
                            <a:latin typeface="Cambria Math" panose="02040503050406030204" pitchFamily="18" charset="0"/>
                          </a:rPr>
                          <m:t>𝛼</m:t>
                        </m:r>
                      </m:e>
                    </m:d>
                    <m:r>
                      <a:rPr lang="en-IN" sz="240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𝛼</m:t>
                    </m:r>
                  </m:oMath>
                </a14:m>
                <a:endParaRPr lang="en-IN" sz="2400" dirty="0">
                  <a:solidFill>
                    <a:schemeClr val="tx1"/>
                  </a:solidFill>
                  <a:latin typeface="+mj-lt"/>
                </a:endParaRPr>
              </a:p>
            </p:txBody>
          </p:sp>
        </mc:Choice>
        <mc:Fallback xmlns="">
          <p:sp>
            <p:nvSpPr>
              <p:cNvPr id="141" name="Rectangular Callout 140"/>
              <p:cNvSpPr>
                <a:spLocks noRot="1" noChangeAspect="1" noMove="1" noResize="1" noEditPoints="1" noAdjustHandles="1" noChangeArrowheads="1" noChangeShapeType="1" noTextEdit="1"/>
              </p:cNvSpPr>
              <p:nvPr/>
            </p:nvSpPr>
            <p:spPr>
              <a:xfrm>
                <a:off x="7481454" y="4891100"/>
                <a:ext cx="2721553" cy="908433"/>
              </a:xfrm>
              <a:prstGeom prst="wedgeRectCallout">
                <a:avLst>
                  <a:gd name="adj1" fmla="val 73888"/>
                  <a:gd name="adj2" fmla="val -58323"/>
                </a:avLst>
              </a:prstGeom>
              <a:blipFill>
                <a:blip r:embed="rId13"/>
                <a:stretch>
                  <a:fillRect l="-1786" b="-773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79729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1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16"/>
                                        </p:tgtEl>
                                        <p:attrNameLst>
                                          <p:attrName>style.visibility</p:attrName>
                                        </p:attrNameLst>
                                      </p:cBhvr>
                                      <p:to>
                                        <p:strVal val="visible"/>
                                      </p:to>
                                    </p:set>
                                    <p:animEffect transition="in" filter="wipe(left)">
                                      <p:cBhvr>
                                        <p:cTn id="66" dur="500"/>
                                        <p:tgtEl>
                                          <p:spTgt spid="116"/>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20"/>
                                        </p:tgtEl>
                                        <p:attrNameLst>
                                          <p:attrName>style.visibility</p:attrName>
                                        </p:attrNameLst>
                                      </p:cBhvr>
                                      <p:to>
                                        <p:strVal val="visible"/>
                                      </p:to>
                                    </p:set>
                                    <p:animEffect transition="in" filter="wipe(up)">
                                      <p:cBhvr>
                                        <p:cTn id="79" dur="500"/>
                                        <p:tgtEl>
                                          <p:spTgt spid="120"/>
                                        </p:tgtEl>
                                      </p:cBhvr>
                                    </p:animEffect>
                                  </p:childTnLst>
                                </p:cTn>
                              </p:par>
                              <p:par>
                                <p:cTn id="80" presetID="22" presetClass="entr" presetSubtype="1" fill="hold" nodeType="withEffect">
                                  <p:stCondLst>
                                    <p:cond delay="0"/>
                                  </p:stCondLst>
                                  <p:childTnLst>
                                    <p:set>
                                      <p:cBhvr>
                                        <p:cTn id="81" dur="1" fill="hold">
                                          <p:stCondLst>
                                            <p:cond delay="0"/>
                                          </p:stCondLst>
                                        </p:cTn>
                                        <p:tgtEl>
                                          <p:spTgt spid="119"/>
                                        </p:tgtEl>
                                        <p:attrNameLst>
                                          <p:attrName>style.visibility</p:attrName>
                                        </p:attrNameLst>
                                      </p:cBhvr>
                                      <p:to>
                                        <p:strVal val="visible"/>
                                      </p:to>
                                    </p:set>
                                    <p:animEffect transition="in" filter="wipe(up)">
                                      <p:cBhvr>
                                        <p:cTn id="82" dur="500"/>
                                        <p:tgtEl>
                                          <p:spTgt spid="1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121"/>
                                        </p:tgtEl>
                                        <p:attrNameLst>
                                          <p:attrName>style.visibility</p:attrName>
                                        </p:attrNameLst>
                                      </p:cBhvr>
                                      <p:to>
                                        <p:strVal val="visible"/>
                                      </p:to>
                                    </p:set>
                                    <p:animEffect transition="in" filter="wipe(left)">
                                      <p:cBhvr>
                                        <p:cTn id="86" dur="500"/>
                                        <p:tgtEl>
                                          <p:spTgt spid="121"/>
                                        </p:tgtEl>
                                      </p:cBhvr>
                                    </p:animEffec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122"/>
                                        </p:tgtEl>
                                        <p:attrNameLst>
                                          <p:attrName>style.visibility</p:attrName>
                                        </p:attrNameLst>
                                      </p:cBhvr>
                                      <p:to>
                                        <p:strVal val="visible"/>
                                      </p:to>
                                    </p:set>
                                  </p:childTnLst>
                                </p:cTn>
                              </p:par>
                            </p:childTnLst>
                          </p:cTn>
                        </p:par>
                        <p:par>
                          <p:cTn id="90" fill="hold">
                            <p:stCondLst>
                              <p:cond delay="1000"/>
                            </p:stCondLst>
                            <p:childTnLst>
                              <p:par>
                                <p:cTn id="91" presetID="1" presetClass="entr" presetSubtype="0" fill="hold" grpId="0" nodeType="afterEffect">
                                  <p:stCondLst>
                                    <p:cond delay="0"/>
                                  </p:stCondLst>
                                  <p:childTnLst>
                                    <p:set>
                                      <p:cBhvr>
                                        <p:cTn id="92" dur="1" fill="hold">
                                          <p:stCondLst>
                                            <p:cond delay="0"/>
                                          </p:stCondLst>
                                        </p:cTn>
                                        <p:tgtEl>
                                          <p:spTgt spid="123"/>
                                        </p:tgtEl>
                                        <p:attrNameLst>
                                          <p:attrName>style.visibility</p:attrName>
                                        </p:attrNameLst>
                                      </p:cBhvr>
                                      <p:to>
                                        <p:strVal val="visible"/>
                                      </p:to>
                                    </p:set>
                                  </p:childTnLst>
                                </p:cTn>
                              </p:par>
                            </p:childTnLst>
                          </p:cTn>
                        </p:par>
                        <p:par>
                          <p:cTn id="93" fill="hold">
                            <p:stCondLst>
                              <p:cond delay="1000"/>
                            </p:stCondLst>
                            <p:childTnLst>
                              <p:par>
                                <p:cTn id="94" presetID="1" presetClass="entr" presetSubtype="0" fill="hold" grpId="0" nodeType="afterEffect">
                                  <p:stCondLst>
                                    <p:cond delay="0"/>
                                  </p:stCondLst>
                                  <p:childTnLst>
                                    <p:set>
                                      <p:cBhvr>
                                        <p:cTn id="95" dur="1" fill="hold">
                                          <p:stCondLst>
                                            <p:cond delay="0"/>
                                          </p:stCondLst>
                                        </p:cTn>
                                        <p:tgtEl>
                                          <p:spTgt spid="125"/>
                                        </p:tgtEl>
                                        <p:attrNameLst>
                                          <p:attrName>style.visibility</p:attrName>
                                        </p:attrNameLst>
                                      </p:cBhvr>
                                      <p:to>
                                        <p:strVal val="visible"/>
                                      </p:to>
                                    </p:set>
                                  </p:childTnLst>
                                </p:cTn>
                              </p:par>
                            </p:childTnLst>
                          </p:cTn>
                        </p:par>
                        <p:par>
                          <p:cTn id="96" fill="hold">
                            <p:stCondLst>
                              <p:cond delay="1000"/>
                            </p:stCondLst>
                            <p:childTnLst>
                              <p:par>
                                <p:cTn id="97" presetID="1" presetClass="entr" presetSubtype="0" fill="hold" grpId="0" nodeType="afterEffect">
                                  <p:stCondLst>
                                    <p:cond delay="0"/>
                                  </p:stCondLst>
                                  <p:childTnLst>
                                    <p:set>
                                      <p:cBhvr>
                                        <p:cTn id="98" dur="1" fill="hold">
                                          <p:stCondLst>
                                            <p:cond delay="0"/>
                                          </p:stCondLst>
                                        </p:cTn>
                                        <p:tgtEl>
                                          <p:spTgt spid="124"/>
                                        </p:tgtEl>
                                        <p:attrNameLst>
                                          <p:attrName>style.visibility</p:attrName>
                                        </p:attrNameLst>
                                      </p:cBhvr>
                                      <p:to>
                                        <p:strVal val="visible"/>
                                      </p:to>
                                    </p:se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140"/>
                                        </p:tgtEl>
                                        <p:attrNameLst>
                                          <p:attrName>style.visibility</p:attrName>
                                        </p:attrNameLst>
                                      </p:cBhvr>
                                      <p:to>
                                        <p:strVal val="visible"/>
                                      </p:to>
                                    </p:set>
                                    <p:animEffect transition="in" filter="wipe(left)">
                                      <p:cBhvr>
                                        <p:cTn id="102" dur="500"/>
                                        <p:tgtEl>
                                          <p:spTgt spid="140"/>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27"/>
                                        </p:tgtEl>
                                        <p:attrNameLst>
                                          <p:attrName>style.visibility</p:attrName>
                                        </p:attrNameLst>
                                      </p:cBhvr>
                                      <p:to>
                                        <p:strVal val="visible"/>
                                      </p:to>
                                    </p:set>
                                    <p:animEffect transition="in" filter="wipe(left)">
                                      <p:cBhvr>
                                        <p:cTn id="111" dur="500"/>
                                        <p:tgtEl>
                                          <p:spTgt spid="127"/>
                                        </p:tgtEl>
                                      </p:cBhvr>
                                    </p:animEffect>
                                  </p:childTnLst>
                                </p:cTn>
                              </p:par>
                            </p:childTnLst>
                          </p:cTn>
                        </p:par>
                        <p:par>
                          <p:cTn id="112" fill="hold">
                            <p:stCondLst>
                              <p:cond delay="500"/>
                            </p:stCondLst>
                            <p:childTnLst>
                              <p:par>
                                <p:cTn id="113" presetID="22" presetClass="entr" presetSubtype="8" fill="hold" nodeType="afterEffect">
                                  <p:stCondLst>
                                    <p:cond delay="0"/>
                                  </p:stCondLst>
                                  <p:childTnLst>
                                    <p:set>
                                      <p:cBhvr>
                                        <p:cTn id="114" dur="1" fill="hold">
                                          <p:stCondLst>
                                            <p:cond delay="0"/>
                                          </p:stCondLst>
                                        </p:cTn>
                                        <p:tgtEl>
                                          <p:spTgt spid="128"/>
                                        </p:tgtEl>
                                        <p:attrNameLst>
                                          <p:attrName>style.visibility</p:attrName>
                                        </p:attrNameLst>
                                      </p:cBhvr>
                                      <p:to>
                                        <p:strVal val="visible"/>
                                      </p:to>
                                    </p:set>
                                    <p:animEffect transition="in" filter="wipe(left)">
                                      <p:cBhvr>
                                        <p:cTn id="115" dur="500"/>
                                        <p:tgtEl>
                                          <p:spTgt spid="128"/>
                                        </p:tgtEl>
                                      </p:cBhvr>
                                    </p:animEffect>
                                  </p:childTnLst>
                                </p:cTn>
                              </p:par>
                            </p:childTnLst>
                          </p:cTn>
                        </p:par>
                        <p:par>
                          <p:cTn id="116" fill="hold">
                            <p:stCondLst>
                              <p:cond delay="1000"/>
                            </p:stCondLst>
                            <p:childTnLst>
                              <p:par>
                                <p:cTn id="117" presetID="22" presetClass="entr" presetSubtype="8" fill="hold" nodeType="afterEffect">
                                  <p:stCondLst>
                                    <p:cond delay="0"/>
                                  </p:stCondLst>
                                  <p:childTnLst>
                                    <p:set>
                                      <p:cBhvr>
                                        <p:cTn id="118" dur="1" fill="hold">
                                          <p:stCondLst>
                                            <p:cond delay="0"/>
                                          </p:stCondLst>
                                        </p:cTn>
                                        <p:tgtEl>
                                          <p:spTgt spid="126"/>
                                        </p:tgtEl>
                                        <p:attrNameLst>
                                          <p:attrName>style.visibility</p:attrName>
                                        </p:attrNameLst>
                                      </p:cBhvr>
                                      <p:to>
                                        <p:strVal val="visible"/>
                                      </p:to>
                                    </p:set>
                                    <p:animEffect transition="in" filter="wipe(left)">
                                      <p:cBhvr>
                                        <p:cTn id="119" dur="500"/>
                                        <p:tgtEl>
                                          <p:spTgt spid="126"/>
                                        </p:tgtEl>
                                      </p:cBhvr>
                                    </p:animEffect>
                                  </p:childTnLst>
                                </p:cTn>
                              </p:par>
                            </p:childTnLst>
                          </p:cTn>
                        </p:par>
                        <p:par>
                          <p:cTn id="120" fill="hold">
                            <p:stCondLst>
                              <p:cond delay="1500"/>
                            </p:stCondLst>
                            <p:childTnLst>
                              <p:par>
                                <p:cTn id="121" presetID="22" presetClass="entr" presetSubtype="8" fill="hold" nodeType="afterEffect">
                                  <p:stCondLst>
                                    <p:cond delay="0"/>
                                  </p:stCondLst>
                                  <p:childTnLst>
                                    <p:set>
                                      <p:cBhvr>
                                        <p:cTn id="122" dur="1" fill="hold">
                                          <p:stCondLst>
                                            <p:cond delay="0"/>
                                          </p:stCondLst>
                                        </p:cTn>
                                        <p:tgtEl>
                                          <p:spTgt spid="129"/>
                                        </p:tgtEl>
                                        <p:attrNameLst>
                                          <p:attrName>style.visibility</p:attrName>
                                        </p:attrNameLst>
                                      </p:cBhvr>
                                      <p:to>
                                        <p:strVal val="visible"/>
                                      </p:to>
                                    </p:set>
                                    <p:animEffect transition="in" filter="wipe(left)">
                                      <p:cBhvr>
                                        <p:cTn id="123" dur="500"/>
                                        <p:tgtEl>
                                          <p:spTgt spid="129"/>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nodeType="clickEffect">
                                  <p:stCondLst>
                                    <p:cond delay="0"/>
                                  </p:stCondLst>
                                  <p:childTnLst>
                                    <p:set>
                                      <p:cBhvr>
                                        <p:cTn id="127" dur="1" fill="hold">
                                          <p:stCondLst>
                                            <p:cond delay="0"/>
                                          </p:stCondLst>
                                        </p:cTn>
                                        <p:tgtEl>
                                          <p:spTgt spid="120"/>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119"/>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122"/>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123"/>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125"/>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124"/>
                                        </p:tgtEl>
                                        <p:attrNameLst>
                                          <p:attrName>style.visibility</p:attrName>
                                        </p:attrNameLst>
                                      </p:cBhvr>
                                      <p:to>
                                        <p:strVal val="hidden"/>
                                      </p:to>
                                    </p:set>
                                  </p:childTnLst>
                                </p:cTn>
                              </p:par>
                            </p:childTnLst>
                          </p:cTn>
                        </p:par>
                        <p:par>
                          <p:cTn id="138" fill="hold">
                            <p:stCondLst>
                              <p:cond delay="0"/>
                            </p:stCondLst>
                            <p:childTnLst>
                              <p:par>
                                <p:cTn id="139" presetID="1" presetClass="exit" presetSubtype="0" fill="hold" grpId="1" nodeType="afterEffect">
                                  <p:stCondLst>
                                    <p:cond delay="0"/>
                                  </p:stCondLst>
                                  <p:childTnLst>
                                    <p:set>
                                      <p:cBhvr>
                                        <p:cTn id="140" dur="1" fill="hold">
                                          <p:stCondLst>
                                            <p:cond delay="0"/>
                                          </p:stCondLst>
                                        </p:cTn>
                                        <p:tgtEl>
                                          <p:spTgt spid="140"/>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21"/>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27"/>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128"/>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126"/>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129"/>
                                        </p:tgtEl>
                                        <p:attrNameLst>
                                          <p:attrName>style.visibility</p:attrName>
                                        </p:attrNameLst>
                                      </p:cBhvr>
                                      <p:to>
                                        <p:strVal val="hidden"/>
                                      </p:to>
                                    </p:set>
                                  </p:childTnLst>
                                </p:cTn>
                              </p:par>
                            </p:childTnLst>
                          </p:cTn>
                        </p:par>
                        <p:par>
                          <p:cTn id="151" fill="hold">
                            <p:stCondLst>
                              <p:cond delay="0"/>
                            </p:stCondLst>
                            <p:childTnLst>
                              <p:par>
                                <p:cTn id="152" presetID="1" presetClass="exit" presetSubtype="0" fill="hold" nodeType="afterEffect">
                                  <p:stCondLst>
                                    <p:cond delay="0"/>
                                  </p:stCondLst>
                                  <p:childTnLst>
                                    <p:set>
                                      <p:cBhvr>
                                        <p:cTn id="153" dur="1" fill="hold">
                                          <p:stCondLst>
                                            <p:cond delay="0"/>
                                          </p:stCondLst>
                                        </p:cTn>
                                        <p:tgtEl>
                                          <p:spTgt spid="116"/>
                                        </p:tgtEl>
                                        <p:attrNameLst>
                                          <p:attrName>style.visibility</p:attrName>
                                        </p:attrNameLst>
                                      </p:cBhvr>
                                      <p:to>
                                        <p:strVal val="hidden"/>
                                      </p:to>
                                    </p:set>
                                  </p:childTnLst>
                                </p:cTn>
                              </p:par>
                            </p:childTnLst>
                          </p:cTn>
                        </p:par>
                        <p:par>
                          <p:cTn id="154" fill="hold">
                            <p:stCondLst>
                              <p:cond delay="0"/>
                            </p:stCondLst>
                            <p:childTnLst>
                              <p:par>
                                <p:cTn id="155" presetID="22" presetClass="entr" presetSubtype="1" fill="hold" grpId="0" nodeType="afterEffect">
                                  <p:stCondLst>
                                    <p:cond delay="0"/>
                                  </p:stCondLst>
                                  <p:childTnLst>
                                    <p:set>
                                      <p:cBhvr>
                                        <p:cTn id="156" dur="1" fill="hold">
                                          <p:stCondLst>
                                            <p:cond delay="0"/>
                                          </p:stCondLst>
                                        </p:cTn>
                                        <p:tgtEl>
                                          <p:spTgt spid="100"/>
                                        </p:tgtEl>
                                        <p:attrNameLst>
                                          <p:attrName>style.visibility</p:attrName>
                                        </p:attrNameLst>
                                      </p:cBhvr>
                                      <p:to>
                                        <p:strVal val="visible"/>
                                      </p:to>
                                    </p:set>
                                    <p:animEffect transition="in" filter="wipe(up)">
                                      <p:cBhvr>
                                        <p:cTn id="157" dur="500"/>
                                        <p:tgtEl>
                                          <p:spTgt spid="100"/>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109"/>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105"/>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22" presetClass="entr" presetSubtype="1" fill="hold" nodeType="clickEffect">
                                  <p:stCondLst>
                                    <p:cond delay="0"/>
                                  </p:stCondLst>
                                  <p:childTnLst>
                                    <p:set>
                                      <p:cBhvr>
                                        <p:cTn id="169" dur="1" fill="hold">
                                          <p:stCondLst>
                                            <p:cond delay="0"/>
                                          </p:stCondLst>
                                        </p:cTn>
                                        <p:tgtEl>
                                          <p:spTgt spid="131"/>
                                        </p:tgtEl>
                                        <p:attrNameLst>
                                          <p:attrName>style.visibility</p:attrName>
                                        </p:attrNameLst>
                                      </p:cBhvr>
                                      <p:to>
                                        <p:strVal val="visible"/>
                                      </p:to>
                                    </p:set>
                                    <p:animEffect transition="in" filter="wipe(up)">
                                      <p:cBhvr>
                                        <p:cTn id="170" dur="500"/>
                                        <p:tgtEl>
                                          <p:spTgt spid="131"/>
                                        </p:tgtEl>
                                      </p:cBhvr>
                                    </p:animEffect>
                                  </p:childTnLst>
                                </p:cTn>
                              </p:par>
                              <p:par>
                                <p:cTn id="171" presetID="22" presetClass="entr" presetSubtype="1" fill="hold" nodeType="withEffect">
                                  <p:stCondLst>
                                    <p:cond delay="0"/>
                                  </p:stCondLst>
                                  <p:childTnLst>
                                    <p:set>
                                      <p:cBhvr>
                                        <p:cTn id="172" dur="1" fill="hold">
                                          <p:stCondLst>
                                            <p:cond delay="0"/>
                                          </p:stCondLst>
                                        </p:cTn>
                                        <p:tgtEl>
                                          <p:spTgt spid="132"/>
                                        </p:tgtEl>
                                        <p:attrNameLst>
                                          <p:attrName>style.visibility</p:attrName>
                                        </p:attrNameLst>
                                      </p:cBhvr>
                                      <p:to>
                                        <p:strVal val="visible"/>
                                      </p:to>
                                    </p:set>
                                    <p:animEffect transition="in" filter="wipe(up)">
                                      <p:cBhvr>
                                        <p:cTn id="173" dur="500"/>
                                        <p:tgtEl>
                                          <p:spTgt spid="132"/>
                                        </p:tgtEl>
                                      </p:cBhvr>
                                    </p:animEffect>
                                  </p:childTnLst>
                                </p:cTn>
                              </p:par>
                              <p:par>
                                <p:cTn id="174" presetID="22" presetClass="entr" presetSubtype="1" fill="hold" nodeType="withEffect">
                                  <p:stCondLst>
                                    <p:cond delay="0"/>
                                  </p:stCondLst>
                                  <p:childTnLst>
                                    <p:set>
                                      <p:cBhvr>
                                        <p:cTn id="175" dur="1" fill="hold">
                                          <p:stCondLst>
                                            <p:cond delay="0"/>
                                          </p:stCondLst>
                                        </p:cTn>
                                        <p:tgtEl>
                                          <p:spTgt spid="133"/>
                                        </p:tgtEl>
                                        <p:attrNameLst>
                                          <p:attrName>style.visibility</p:attrName>
                                        </p:attrNameLst>
                                      </p:cBhvr>
                                      <p:to>
                                        <p:strVal val="visible"/>
                                      </p:to>
                                    </p:set>
                                    <p:animEffect transition="in" filter="wipe(up)">
                                      <p:cBhvr>
                                        <p:cTn id="176" dur="500"/>
                                        <p:tgtEl>
                                          <p:spTgt spid="13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30"/>
                                        </p:tgtEl>
                                        <p:attrNameLst>
                                          <p:attrName>style.visibility</p:attrName>
                                        </p:attrNameLst>
                                      </p:cBhvr>
                                      <p:to>
                                        <p:strVal val="visible"/>
                                      </p:to>
                                    </p:set>
                                    <p:animEffect transition="in" filter="wipe(left)">
                                      <p:cBhvr>
                                        <p:cTn id="181" dur="500"/>
                                        <p:tgtEl>
                                          <p:spTgt spid="130"/>
                                        </p:tgtEl>
                                      </p:cBhvr>
                                    </p:animEffect>
                                  </p:childTnLst>
                                </p:cTn>
                              </p:par>
                            </p:childTnLst>
                          </p:cTn>
                        </p:par>
                        <p:par>
                          <p:cTn id="182" fill="hold">
                            <p:stCondLst>
                              <p:cond delay="500"/>
                            </p:stCondLst>
                            <p:childTnLst>
                              <p:par>
                                <p:cTn id="183" presetID="1" presetClass="entr" presetSubtype="0" fill="hold" grpId="0" nodeType="afterEffect">
                                  <p:stCondLst>
                                    <p:cond delay="0"/>
                                  </p:stCondLst>
                                  <p:childTnLst>
                                    <p:set>
                                      <p:cBhvr>
                                        <p:cTn id="184" dur="1" fill="hold">
                                          <p:stCondLst>
                                            <p:cond delay="0"/>
                                          </p:stCondLst>
                                        </p:cTn>
                                        <p:tgtEl>
                                          <p:spTgt spid="134"/>
                                        </p:tgtEl>
                                        <p:attrNameLst>
                                          <p:attrName>style.visibility</p:attrName>
                                        </p:attrNameLst>
                                      </p:cBhvr>
                                      <p:to>
                                        <p:strVal val="visible"/>
                                      </p:to>
                                    </p:set>
                                  </p:childTnLst>
                                </p:cTn>
                              </p:par>
                            </p:childTnLst>
                          </p:cTn>
                        </p:par>
                        <p:par>
                          <p:cTn id="185" fill="hold">
                            <p:stCondLst>
                              <p:cond delay="500"/>
                            </p:stCondLst>
                            <p:childTnLst>
                              <p:par>
                                <p:cTn id="186" presetID="1" presetClass="entr" presetSubtype="0" fill="hold" grpId="0" nodeType="afterEffect">
                                  <p:stCondLst>
                                    <p:cond delay="0"/>
                                  </p:stCondLst>
                                  <p:childTnLst>
                                    <p:set>
                                      <p:cBhvr>
                                        <p:cTn id="187" dur="1" fill="hold">
                                          <p:stCondLst>
                                            <p:cond delay="0"/>
                                          </p:stCondLst>
                                        </p:cTn>
                                        <p:tgtEl>
                                          <p:spTgt spid="135"/>
                                        </p:tgtEl>
                                        <p:attrNameLst>
                                          <p:attrName>style.visibility</p:attrName>
                                        </p:attrNameLst>
                                      </p:cBhvr>
                                      <p:to>
                                        <p:strVal val="visible"/>
                                      </p:to>
                                    </p:set>
                                  </p:childTnLst>
                                </p:cTn>
                              </p:par>
                            </p:childTnLst>
                          </p:cTn>
                        </p:par>
                        <p:par>
                          <p:cTn id="188" fill="hold">
                            <p:stCondLst>
                              <p:cond delay="500"/>
                            </p:stCondLst>
                            <p:childTnLst>
                              <p:par>
                                <p:cTn id="189" presetID="1" presetClass="entr" presetSubtype="0" fill="hold" grpId="0" nodeType="afterEffect">
                                  <p:stCondLst>
                                    <p:cond delay="0"/>
                                  </p:stCondLst>
                                  <p:childTnLst>
                                    <p:set>
                                      <p:cBhvr>
                                        <p:cTn id="190" dur="1" fill="hold">
                                          <p:stCondLst>
                                            <p:cond delay="0"/>
                                          </p:stCondLst>
                                        </p:cTn>
                                        <p:tgtEl>
                                          <p:spTgt spid="136"/>
                                        </p:tgtEl>
                                        <p:attrNameLst>
                                          <p:attrName>style.visibility</p:attrName>
                                        </p:attrNameLst>
                                      </p:cBhvr>
                                      <p:to>
                                        <p:strVal val="visible"/>
                                      </p:to>
                                    </p:set>
                                  </p:childTnLst>
                                </p:cTn>
                              </p:par>
                            </p:childTnLst>
                          </p:cTn>
                        </p:par>
                        <p:par>
                          <p:cTn id="191" fill="hold">
                            <p:stCondLst>
                              <p:cond delay="500"/>
                            </p:stCondLst>
                            <p:childTnLst>
                              <p:par>
                                <p:cTn id="192" presetID="1" presetClass="entr" presetSubtype="0" fill="hold" grpId="0" nodeType="afterEffect">
                                  <p:stCondLst>
                                    <p:cond delay="0"/>
                                  </p:stCondLst>
                                  <p:childTnLst>
                                    <p:set>
                                      <p:cBhvr>
                                        <p:cTn id="193" dur="1" fill="hold">
                                          <p:stCondLst>
                                            <p:cond delay="0"/>
                                          </p:stCondLst>
                                        </p:cTn>
                                        <p:tgtEl>
                                          <p:spTgt spid="137"/>
                                        </p:tgtEl>
                                        <p:attrNameLst>
                                          <p:attrName>style.visibility</p:attrName>
                                        </p:attrNameLst>
                                      </p:cBhvr>
                                      <p:to>
                                        <p:strVal val="visible"/>
                                      </p:to>
                                    </p:set>
                                  </p:childTnLst>
                                </p:cTn>
                              </p:par>
                            </p:childTnLst>
                          </p:cTn>
                        </p:par>
                        <p:par>
                          <p:cTn id="194" fill="hold">
                            <p:stCondLst>
                              <p:cond delay="500"/>
                            </p:stCondLst>
                            <p:childTnLst>
                              <p:par>
                                <p:cTn id="195" presetID="1" presetClass="entr" presetSubtype="0" fill="hold" grpId="0" nodeType="afterEffect">
                                  <p:stCondLst>
                                    <p:cond delay="0"/>
                                  </p:stCondLst>
                                  <p:childTnLst>
                                    <p:set>
                                      <p:cBhvr>
                                        <p:cTn id="196" dur="1" fill="hold">
                                          <p:stCondLst>
                                            <p:cond delay="0"/>
                                          </p:stCondLst>
                                        </p:cTn>
                                        <p:tgtEl>
                                          <p:spTgt spid="138"/>
                                        </p:tgtEl>
                                        <p:attrNameLst>
                                          <p:attrName>style.visibility</p:attrName>
                                        </p:attrNameLst>
                                      </p:cBhvr>
                                      <p:to>
                                        <p:strVal val="visible"/>
                                      </p:to>
                                    </p:set>
                                  </p:childTnLst>
                                </p:cTn>
                              </p:par>
                            </p:childTnLst>
                          </p:cTn>
                        </p:par>
                        <p:par>
                          <p:cTn id="197" fill="hold">
                            <p:stCondLst>
                              <p:cond delay="500"/>
                            </p:stCondLst>
                            <p:childTnLst>
                              <p:par>
                                <p:cTn id="198" presetID="1" presetClass="entr" presetSubtype="0" fill="hold" grpId="0" nodeType="afterEffect">
                                  <p:stCondLst>
                                    <p:cond delay="0"/>
                                  </p:stCondLst>
                                  <p:childTnLst>
                                    <p:set>
                                      <p:cBhvr>
                                        <p:cTn id="199" dur="1" fill="hold">
                                          <p:stCondLst>
                                            <p:cond delay="0"/>
                                          </p:stCondLst>
                                        </p:cTn>
                                        <p:tgtEl>
                                          <p:spTgt spid="139"/>
                                        </p:tgtEl>
                                        <p:attrNameLst>
                                          <p:attrName>style.visibility</p:attrName>
                                        </p:attrNameLst>
                                      </p:cBhvr>
                                      <p:to>
                                        <p:strVal val="visible"/>
                                      </p:to>
                                    </p:set>
                                  </p:childTnLst>
                                </p:cTn>
                              </p:par>
                            </p:childTnLst>
                          </p:cTn>
                        </p:par>
                        <p:par>
                          <p:cTn id="200" fill="hold">
                            <p:stCondLst>
                              <p:cond delay="500"/>
                            </p:stCondLst>
                            <p:childTnLst>
                              <p:par>
                                <p:cTn id="201" presetID="22" presetClass="entr" presetSubtype="8" fill="hold" grpId="0" nodeType="afterEffect">
                                  <p:stCondLst>
                                    <p:cond delay="0"/>
                                  </p:stCondLst>
                                  <p:childTnLst>
                                    <p:set>
                                      <p:cBhvr>
                                        <p:cTn id="202" dur="1" fill="hold">
                                          <p:stCondLst>
                                            <p:cond delay="0"/>
                                          </p:stCondLst>
                                        </p:cTn>
                                        <p:tgtEl>
                                          <p:spTgt spid="141"/>
                                        </p:tgtEl>
                                        <p:attrNameLst>
                                          <p:attrName>style.visibility</p:attrName>
                                        </p:attrNameLst>
                                      </p:cBhvr>
                                      <p:to>
                                        <p:strVal val="visible"/>
                                      </p:to>
                                    </p:set>
                                    <p:animEffect transition="in" filter="wipe(left)">
                                      <p:cBhvr>
                                        <p:cTn id="203" dur="500"/>
                                        <p:tgtEl>
                                          <p:spTgt spid="141"/>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grpId="1" nodeType="clickEffect">
                                  <p:stCondLst>
                                    <p:cond delay="0"/>
                                  </p:stCondLst>
                                  <p:childTnLst>
                                    <p:set>
                                      <p:cBhvr>
                                        <p:cTn id="207" dur="1" fill="hold">
                                          <p:stCondLst>
                                            <p:cond delay="0"/>
                                          </p:stCondLst>
                                        </p:cTn>
                                        <p:tgtEl>
                                          <p:spTgt spid="100"/>
                                        </p:tgtEl>
                                        <p:attrNameLst>
                                          <p:attrName>style.visibility</p:attrName>
                                        </p:attrNameLst>
                                      </p:cBhvr>
                                      <p:to>
                                        <p:strVal val="hidden"/>
                                      </p:to>
                                    </p:set>
                                  </p:childTnLst>
                                </p:cTn>
                              </p:par>
                              <p:par>
                                <p:cTn id="208" presetID="1" presetClass="exit" presetSubtype="0" fill="hold" grpId="1" nodeType="withEffect">
                                  <p:stCondLst>
                                    <p:cond delay="0"/>
                                  </p:stCondLst>
                                  <p:childTnLst>
                                    <p:set>
                                      <p:cBhvr>
                                        <p:cTn id="209" dur="1" fill="hold">
                                          <p:stCondLst>
                                            <p:cond delay="0"/>
                                          </p:stCondLst>
                                        </p:cTn>
                                        <p:tgtEl>
                                          <p:spTgt spid="130"/>
                                        </p:tgtEl>
                                        <p:attrNameLst>
                                          <p:attrName>style.visibility</p:attrName>
                                        </p:attrNameLst>
                                      </p:cBhvr>
                                      <p:to>
                                        <p:strVal val="hidden"/>
                                      </p:to>
                                    </p:set>
                                  </p:childTnLst>
                                </p:cTn>
                              </p:par>
                              <p:par>
                                <p:cTn id="210" presetID="1" presetClass="exit" presetSubtype="0" fill="hold" nodeType="withEffect">
                                  <p:stCondLst>
                                    <p:cond delay="0"/>
                                  </p:stCondLst>
                                  <p:childTnLst>
                                    <p:set>
                                      <p:cBhvr>
                                        <p:cTn id="211" dur="1" fill="hold">
                                          <p:stCondLst>
                                            <p:cond delay="0"/>
                                          </p:stCondLst>
                                        </p:cTn>
                                        <p:tgtEl>
                                          <p:spTgt spid="131"/>
                                        </p:tgtEl>
                                        <p:attrNameLst>
                                          <p:attrName>style.visibility</p:attrName>
                                        </p:attrNameLst>
                                      </p:cBhvr>
                                      <p:to>
                                        <p:strVal val="hidden"/>
                                      </p:to>
                                    </p:set>
                                  </p:childTnLst>
                                </p:cTn>
                              </p:par>
                              <p:par>
                                <p:cTn id="212" presetID="1" presetClass="exit" presetSubtype="0" fill="hold" nodeType="withEffect">
                                  <p:stCondLst>
                                    <p:cond delay="0"/>
                                  </p:stCondLst>
                                  <p:childTnLst>
                                    <p:set>
                                      <p:cBhvr>
                                        <p:cTn id="213" dur="1" fill="hold">
                                          <p:stCondLst>
                                            <p:cond delay="0"/>
                                          </p:stCondLst>
                                        </p:cTn>
                                        <p:tgtEl>
                                          <p:spTgt spid="132"/>
                                        </p:tgtEl>
                                        <p:attrNameLst>
                                          <p:attrName>style.visibility</p:attrName>
                                        </p:attrNameLst>
                                      </p:cBhvr>
                                      <p:to>
                                        <p:strVal val="hidden"/>
                                      </p:to>
                                    </p:set>
                                  </p:childTnLst>
                                </p:cTn>
                              </p:par>
                              <p:par>
                                <p:cTn id="214" presetID="1" presetClass="exit" presetSubtype="0" fill="hold" nodeType="withEffect">
                                  <p:stCondLst>
                                    <p:cond delay="0"/>
                                  </p:stCondLst>
                                  <p:childTnLst>
                                    <p:set>
                                      <p:cBhvr>
                                        <p:cTn id="215" dur="1" fill="hold">
                                          <p:stCondLst>
                                            <p:cond delay="0"/>
                                          </p:stCondLst>
                                        </p:cTn>
                                        <p:tgtEl>
                                          <p:spTgt spid="133"/>
                                        </p:tgtEl>
                                        <p:attrNameLst>
                                          <p:attrName>style.visibility</p:attrName>
                                        </p:attrNameLst>
                                      </p:cBhvr>
                                      <p:to>
                                        <p:strVal val="hidden"/>
                                      </p:to>
                                    </p:set>
                                  </p:childTnLst>
                                </p:cTn>
                              </p:par>
                              <p:par>
                                <p:cTn id="216" presetID="1" presetClass="exit" presetSubtype="0" fill="hold" grpId="1" nodeType="withEffect">
                                  <p:stCondLst>
                                    <p:cond delay="0"/>
                                  </p:stCondLst>
                                  <p:childTnLst>
                                    <p:set>
                                      <p:cBhvr>
                                        <p:cTn id="217" dur="1" fill="hold">
                                          <p:stCondLst>
                                            <p:cond delay="0"/>
                                          </p:stCondLst>
                                        </p:cTn>
                                        <p:tgtEl>
                                          <p:spTgt spid="134"/>
                                        </p:tgtEl>
                                        <p:attrNameLst>
                                          <p:attrName>style.visibility</p:attrName>
                                        </p:attrNameLst>
                                      </p:cBhvr>
                                      <p:to>
                                        <p:strVal val="hidden"/>
                                      </p:to>
                                    </p:set>
                                  </p:childTnLst>
                                </p:cTn>
                              </p:par>
                              <p:par>
                                <p:cTn id="218" presetID="1" presetClass="exit" presetSubtype="0" fill="hold" grpId="1" nodeType="withEffect">
                                  <p:stCondLst>
                                    <p:cond delay="0"/>
                                  </p:stCondLst>
                                  <p:childTnLst>
                                    <p:set>
                                      <p:cBhvr>
                                        <p:cTn id="219" dur="1" fill="hold">
                                          <p:stCondLst>
                                            <p:cond delay="0"/>
                                          </p:stCondLst>
                                        </p:cTn>
                                        <p:tgtEl>
                                          <p:spTgt spid="135"/>
                                        </p:tgtEl>
                                        <p:attrNameLst>
                                          <p:attrName>style.visibility</p:attrName>
                                        </p:attrNameLst>
                                      </p:cBhvr>
                                      <p:to>
                                        <p:strVal val="hidden"/>
                                      </p:to>
                                    </p:set>
                                  </p:childTnLst>
                                </p:cTn>
                              </p:par>
                              <p:par>
                                <p:cTn id="220" presetID="1" presetClass="exit" presetSubtype="0" fill="hold" grpId="1" nodeType="withEffect">
                                  <p:stCondLst>
                                    <p:cond delay="0"/>
                                  </p:stCondLst>
                                  <p:childTnLst>
                                    <p:set>
                                      <p:cBhvr>
                                        <p:cTn id="221" dur="1" fill="hold">
                                          <p:stCondLst>
                                            <p:cond delay="0"/>
                                          </p:stCondLst>
                                        </p:cTn>
                                        <p:tgtEl>
                                          <p:spTgt spid="136"/>
                                        </p:tgtEl>
                                        <p:attrNameLst>
                                          <p:attrName>style.visibility</p:attrName>
                                        </p:attrNameLst>
                                      </p:cBhvr>
                                      <p:to>
                                        <p:strVal val="hidden"/>
                                      </p:to>
                                    </p:set>
                                  </p:childTnLst>
                                </p:cTn>
                              </p:par>
                              <p:par>
                                <p:cTn id="222" presetID="1" presetClass="exit" presetSubtype="0" fill="hold" grpId="1" nodeType="withEffect">
                                  <p:stCondLst>
                                    <p:cond delay="0"/>
                                  </p:stCondLst>
                                  <p:childTnLst>
                                    <p:set>
                                      <p:cBhvr>
                                        <p:cTn id="223" dur="1" fill="hold">
                                          <p:stCondLst>
                                            <p:cond delay="0"/>
                                          </p:stCondLst>
                                        </p:cTn>
                                        <p:tgtEl>
                                          <p:spTgt spid="137"/>
                                        </p:tgtEl>
                                        <p:attrNameLst>
                                          <p:attrName>style.visibility</p:attrName>
                                        </p:attrNameLst>
                                      </p:cBhvr>
                                      <p:to>
                                        <p:strVal val="hidden"/>
                                      </p:to>
                                    </p:set>
                                  </p:childTnLst>
                                </p:cTn>
                              </p:par>
                              <p:par>
                                <p:cTn id="224" presetID="1" presetClass="exit" presetSubtype="0" fill="hold" grpId="1" nodeType="withEffect">
                                  <p:stCondLst>
                                    <p:cond delay="0"/>
                                  </p:stCondLst>
                                  <p:childTnLst>
                                    <p:set>
                                      <p:cBhvr>
                                        <p:cTn id="225" dur="1" fill="hold">
                                          <p:stCondLst>
                                            <p:cond delay="0"/>
                                          </p:stCondLst>
                                        </p:cTn>
                                        <p:tgtEl>
                                          <p:spTgt spid="138"/>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139"/>
                                        </p:tgtEl>
                                        <p:attrNameLst>
                                          <p:attrName>style.visibility</p:attrName>
                                        </p:attrNameLst>
                                      </p:cBhvr>
                                      <p:to>
                                        <p:strVal val="hidden"/>
                                      </p:to>
                                    </p:set>
                                  </p:childTnLst>
                                </p:cTn>
                              </p:par>
                            </p:childTnLst>
                          </p:cTn>
                        </p:par>
                        <p:par>
                          <p:cTn id="228" fill="hold">
                            <p:stCondLst>
                              <p:cond delay="0"/>
                            </p:stCondLst>
                            <p:childTnLst>
                              <p:par>
                                <p:cTn id="229" presetID="1" presetClass="exit" presetSubtype="0" fill="hold" grpId="1" nodeType="afterEffect">
                                  <p:stCondLst>
                                    <p:cond delay="0"/>
                                  </p:stCondLst>
                                  <p:childTnLst>
                                    <p:set>
                                      <p:cBhvr>
                                        <p:cTn id="230" dur="1" fill="hold">
                                          <p:stCondLst>
                                            <p:cond delay="0"/>
                                          </p:stCondLst>
                                        </p:cTn>
                                        <p:tgtEl>
                                          <p:spTgt spid="141"/>
                                        </p:tgtEl>
                                        <p:attrNameLst>
                                          <p:attrName>style.visibility</p:attrName>
                                        </p:attrNameLst>
                                      </p:cBhvr>
                                      <p:to>
                                        <p:strVal val="hidden"/>
                                      </p:to>
                                    </p:set>
                                  </p:childTnLst>
                                </p:cTn>
                              </p:par>
                            </p:childTnLst>
                          </p:cTn>
                        </p:par>
                        <p:par>
                          <p:cTn id="231" fill="hold">
                            <p:stCondLst>
                              <p:cond delay="0"/>
                            </p:stCondLst>
                            <p:childTnLst>
                              <p:par>
                                <p:cTn id="232" presetID="22" presetClass="entr" presetSubtype="1" fill="hold" grpId="0" nodeType="afterEffect">
                                  <p:stCondLst>
                                    <p:cond delay="0"/>
                                  </p:stCondLst>
                                  <p:childTnLst>
                                    <p:set>
                                      <p:cBhvr>
                                        <p:cTn id="233" dur="1" fill="hold">
                                          <p:stCondLst>
                                            <p:cond delay="0"/>
                                          </p:stCondLst>
                                        </p:cTn>
                                        <p:tgtEl>
                                          <p:spTgt spid="99"/>
                                        </p:tgtEl>
                                        <p:attrNameLst>
                                          <p:attrName>style.visibility</p:attrName>
                                        </p:attrNameLst>
                                      </p:cBhvr>
                                      <p:to>
                                        <p:strVal val="visible"/>
                                      </p:to>
                                    </p:set>
                                    <p:animEffect transition="in" filter="wipe(up)">
                                      <p:cBhvr>
                                        <p:cTn id="234" dur="500"/>
                                        <p:tgtEl>
                                          <p:spTgt spid="99"/>
                                        </p:tgtEl>
                                      </p:cBhvr>
                                    </p:animEffec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07"/>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115"/>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08"/>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110"/>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104"/>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99"/>
                                        </p:tgtEl>
                                        <p:attrNameLst>
                                          <p:attrName>style.visibility</p:attrName>
                                        </p:attrNameLst>
                                      </p:cBhvr>
                                      <p:to>
                                        <p:strVal val="hidden"/>
                                      </p:to>
                                    </p:set>
                                  </p:childTnLst>
                                </p:cTn>
                              </p:par>
                            </p:childTnLst>
                          </p:cTn>
                        </p:par>
                        <p:par>
                          <p:cTn id="257" fill="hold">
                            <p:stCondLst>
                              <p:cond delay="0"/>
                            </p:stCondLst>
                            <p:childTnLst>
                              <p:par>
                                <p:cTn id="258" presetID="22" presetClass="entr" presetSubtype="1" fill="hold" grpId="0" nodeType="afterEffect">
                                  <p:stCondLst>
                                    <p:cond delay="0"/>
                                  </p:stCondLst>
                                  <p:childTnLst>
                                    <p:set>
                                      <p:cBhvr>
                                        <p:cTn id="259" dur="1" fill="hold">
                                          <p:stCondLst>
                                            <p:cond delay="0"/>
                                          </p:stCondLst>
                                        </p:cTn>
                                        <p:tgtEl>
                                          <p:spTgt spid="98"/>
                                        </p:tgtEl>
                                        <p:attrNameLst>
                                          <p:attrName>style.visibility</p:attrName>
                                        </p:attrNameLst>
                                      </p:cBhvr>
                                      <p:to>
                                        <p:strVal val="visible"/>
                                      </p:to>
                                    </p:set>
                                    <p:animEffect transition="in" filter="wipe(up)">
                                      <p:cBhvr>
                                        <p:cTn id="260" dur="500"/>
                                        <p:tgtEl>
                                          <p:spTgt spid="98"/>
                                        </p:tgtEl>
                                      </p:cBhvr>
                                    </p:animEffec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grpId="0" nodeType="clickEffect">
                                  <p:stCondLst>
                                    <p:cond delay="0"/>
                                  </p:stCondLst>
                                  <p:childTnLst>
                                    <p:set>
                                      <p:cBhvr>
                                        <p:cTn id="264" dur="1" fill="hold">
                                          <p:stCondLst>
                                            <p:cond delay="0"/>
                                          </p:stCondLst>
                                        </p:cTn>
                                        <p:tgtEl>
                                          <p:spTgt spid="102"/>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xit" presetSubtype="0" fill="hold" grpId="1" nodeType="clickEffect">
                                  <p:stCondLst>
                                    <p:cond delay="0"/>
                                  </p:stCondLst>
                                  <p:childTnLst>
                                    <p:set>
                                      <p:cBhvr>
                                        <p:cTn id="268" dur="1" fill="hold">
                                          <p:stCondLst>
                                            <p:cond delay="0"/>
                                          </p:stCondLst>
                                        </p:cTn>
                                        <p:tgtEl>
                                          <p:spTgt spid="98"/>
                                        </p:tgtEl>
                                        <p:attrNameLst>
                                          <p:attrName>style.visibility</p:attrName>
                                        </p:attrNameLst>
                                      </p:cBhvr>
                                      <p:to>
                                        <p:strVal val="hidden"/>
                                      </p:to>
                                    </p:set>
                                  </p:childTnLst>
                                </p:cTn>
                              </p:par>
                            </p:childTnLst>
                          </p:cTn>
                        </p:par>
                        <p:par>
                          <p:cTn id="269" fill="hold">
                            <p:stCondLst>
                              <p:cond delay="0"/>
                            </p:stCondLst>
                            <p:childTnLst>
                              <p:par>
                                <p:cTn id="270" presetID="22" presetClass="entr" presetSubtype="1" fill="hold" grpId="0" nodeType="afterEffect">
                                  <p:stCondLst>
                                    <p:cond delay="0"/>
                                  </p:stCondLst>
                                  <p:childTnLst>
                                    <p:set>
                                      <p:cBhvr>
                                        <p:cTn id="271" dur="1" fill="hold">
                                          <p:stCondLst>
                                            <p:cond delay="0"/>
                                          </p:stCondLst>
                                        </p:cTn>
                                        <p:tgtEl>
                                          <p:spTgt spid="97"/>
                                        </p:tgtEl>
                                        <p:attrNameLst>
                                          <p:attrName>style.visibility</p:attrName>
                                        </p:attrNameLst>
                                      </p:cBhvr>
                                      <p:to>
                                        <p:strVal val="visible"/>
                                      </p:to>
                                    </p:set>
                                    <p:animEffect transition="in" filter="wipe(up)">
                                      <p:cBhvr>
                                        <p:cTn id="272" dur="500"/>
                                        <p:tgtEl>
                                          <p:spTgt spid="97"/>
                                        </p:tgtEl>
                                      </p:cBhvr>
                                    </p:animEffec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grpId="0" nodeType="clickEffect">
                                  <p:stCondLst>
                                    <p:cond delay="0"/>
                                  </p:stCondLst>
                                  <p:childTnLst>
                                    <p:set>
                                      <p:cBhvr>
                                        <p:cTn id="276" dur="1" fill="hold">
                                          <p:stCondLst>
                                            <p:cond delay="0"/>
                                          </p:stCondLst>
                                        </p:cTn>
                                        <p:tgtEl>
                                          <p:spTgt spid="101"/>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03"/>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97"/>
                                        </p:tgtEl>
                                        <p:attrNameLst>
                                          <p:attrName>style.visibility</p:attrName>
                                        </p:attrNameLst>
                                      </p:cBhvr>
                                      <p:to>
                                        <p:strVal val="hidden"/>
                                      </p:to>
                                    </p:set>
                                  </p:childTnLst>
                                </p:cTn>
                              </p:par>
                            </p:childTnLst>
                          </p:cTn>
                        </p:par>
                        <p:par>
                          <p:cTn id="283" fill="hold">
                            <p:stCondLst>
                              <p:cond delay="0"/>
                            </p:stCondLst>
                            <p:childTnLst>
                              <p:par>
                                <p:cTn id="284" presetID="22" presetClass="entr" presetSubtype="1" fill="hold" grpId="0" nodeType="afterEffect">
                                  <p:stCondLst>
                                    <p:cond delay="0"/>
                                  </p:stCondLst>
                                  <p:childTnLst>
                                    <p:set>
                                      <p:cBhvr>
                                        <p:cTn id="285" dur="1" fill="hold">
                                          <p:stCondLst>
                                            <p:cond delay="0"/>
                                          </p:stCondLst>
                                        </p:cTn>
                                        <p:tgtEl>
                                          <p:spTgt spid="96"/>
                                        </p:tgtEl>
                                        <p:attrNameLst>
                                          <p:attrName>style.visibility</p:attrName>
                                        </p:attrNameLst>
                                      </p:cBhvr>
                                      <p:to>
                                        <p:strVal val="visible"/>
                                      </p:to>
                                    </p:set>
                                    <p:animEffect transition="in" filter="wipe(up)">
                                      <p:cBhvr>
                                        <p:cTn id="286" dur="500"/>
                                        <p:tgtEl>
                                          <p:spTgt spid="96"/>
                                        </p:tgtEl>
                                      </p:cBhvr>
                                    </p:animEffec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112"/>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1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06"/>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14"/>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nodeType="clickEffect">
                                  <p:stCondLst>
                                    <p:cond delay="0"/>
                                  </p:stCondLst>
                                  <p:childTnLst>
                                    <p:set>
                                      <p:cBhvr>
                                        <p:cTn id="300" dur="1" fill="hold">
                                          <p:stCondLst>
                                            <p:cond delay="0"/>
                                          </p:stCondLst>
                                        </p:cTn>
                                        <p:tgtEl>
                                          <p:spTgt spid="89"/>
                                        </p:tgtEl>
                                        <p:attrNameLst>
                                          <p:attrName>style.visibility</p:attrName>
                                        </p:attrNameLst>
                                      </p:cBhvr>
                                      <p:to>
                                        <p:strVal val="visible"/>
                                      </p:to>
                                    </p:set>
                                  </p:childTnLst>
                                </p:cTn>
                              </p:par>
                            </p:childTnLst>
                          </p:cTn>
                        </p:par>
                        <p:par>
                          <p:cTn id="301" fill="hold">
                            <p:stCondLst>
                              <p:cond delay="0"/>
                            </p:stCondLst>
                            <p:childTnLst>
                              <p:par>
                                <p:cTn id="302" presetID="22" presetClass="entr" presetSubtype="2" fill="hold" grpId="0" nodeType="afterEffect">
                                  <p:stCondLst>
                                    <p:cond delay="0"/>
                                  </p:stCondLst>
                                  <p:childTnLst>
                                    <p:set>
                                      <p:cBhvr>
                                        <p:cTn id="303" dur="1" fill="hold">
                                          <p:stCondLst>
                                            <p:cond delay="0"/>
                                          </p:stCondLst>
                                        </p:cTn>
                                        <p:tgtEl>
                                          <p:spTgt spid="95"/>
                                        </p:tgtEl>
                                        <p:attrNameLst>
                                          <p:attrName>style.visibility</p:attrName>
                                        </p:attrNameLst>
                                      </p:cBhvr>
                                      <p:to>
                                        <p:strVal val="visible"/>
                                      </p:to>
                                    </p:set>
                                    <p:animEffect transition="in" filter="wipe(right)">
                                      <p:cBhvr>
                                        <p:cTn id="30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95" grpId="0" animBg="1"/>
      <p:bldP spid="96" grpId="0" animBg="1"/>
      <p:bldP spid="97" grpId="0" animBg="1"/>
      <p:bldP spid="97" grpId="1" animBg="1"/>
      <p:bldP spid="98" grpId="0" animBg="1"/>
      <p:bldP spid="98" grpId="1" animBg="1"/>
      <p:bldP spid="99" grpId="0" animBg="1"/>
      <p:bldP spid="99" grpId="1" animBg="1"/>
      <p:bldP spid="100" grpId="0" animBg="1"/>
      <p:bldP spid="100" grpId="1"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7" grpId="0" animBg="1"/>
      <p:bldP spid="118" grpId="0" animBg="1"/>
      <p:bldP spid="122" grpId="0"/>
      <p:bldP spid="122" grpId="1"/>
      <p:bldP spid="123" grpId="0"/>
      <p:bldP spid="123" grpId="1"/>
      <p:bldP spid="124" grpId="0"/>
      <p:bldP spid="124" grpId="1"/>
      <p:bldP spid="125" grpId="0"/>
      <p:bldP spid="125" grpId="1"/>
      <p:bldP spid="130" grpId="0" animBg="1"/>
      <p:bldP spid="130" grpId="1" animBg="1"/>
      <p:bldP spid="134" grpId="0"/>
      <p:bldP spid="134" grpId="1"/>
      <p:bldP spid="135" grpId="0"/>
      <p:bldP spid="135" grpId="1"/>
      <p:bldP spid="136" grpId="0"/>
      <p:bldP spid="136" grpId="1"/>
      <p:bldP spid="137" grpId="0"/>
      <p:bldP spid="137" grpId="1"/>
      <p:bldP spid="138" grpId="0"/>
      <p:bldP spid="138" grpId="1"/>
      <p:bldP spid="139" grpId="0"/>
      <p:bldP spid="139" grpId="1"/>
      <p:bldP spid="140" grpId="0" animBg="1"/>
      <p:bldP spid="140" grpId="1" animBg="1"/>
      <p:bldP spid="141" grpId="0" animBg="1"/>
      <p:bldP spid="14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1" y="0"/>
            <a:ext cx="12191999" cy="685799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smtClean="0"/>
              <a:t>Span of More than Two Vectors </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7</a:t>
            </a:fld>
            <a:endParaRPr lang="en-US"/>
          </a:p>
        </p:txBody>
      </p:sp>
      <p:grpSp>
        <p:nvGrpSpPr>
          <p:cNvPr id="63" name="Group 62"/>
          <p:cNvGrpSpPr/>
          <p:nvPr/>
        </p:nvGrpSpPr>
        <p:grpSpPr>
          <a:xfrm>
            <a:off x="9212760" y="2925104"/>
            <a:ext cx="662632" cy="902610"/>
            <a:chOff x="9212760" y="2925104"/>
            <a:chExt cx="662632" cy="902610"/>
          </a:xfrm>
        </p:grpSpPr>
        <p:cxnSp>
          <p:nvCxnSpPr>
            <p:cNvPr id="24" name="Straight Connector 23"/>
            <p:cNvCxnSpPr/>
            <p:nvPr/>
          </p:nvCxnSpPr>
          <p:spPr>
            <a:xfrm flipH="1">
              <a:off x="9648396" y="2925104"/>
              <a:ext cx="226996" cy="426284"/>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9648396" y="3351389"/>
              <a:ext cx="0" cy="476325"/>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9212760" y="3351389"/>
              <a:ext cx="435636" cy="0"/>
            </a:xfrm>
            <a:prstGeom prst="line">
              <a:avLst/>
            </a:prstGeom>
          </p:spPr>
          <p:style>
            <a:lnRef idx="3">
              <a:schemeClr val="dk1"/>
            </a:lnRef>
            <a:fillRef idx="0">
              <a:schemeClr val="dk1"/>
            </a:fillRef>
            <a:effectRef idx="2">
              <a:schemeClr val="dk1"/>
            </a:effectRef>
            <a:fontRef idx="minor">
              <a:schemeClr val="tx1"/>
            </a:fontRef>
          </p:style>
        </p:cxnSp>
      </p:grpSp>
      <p:cxnSp>
        <p:nvCxnSpPr>
          <p:cNvPr id="8" name="Straight Connector 7"/>
          <p:cNvCxnSpPr/>
          <p:nvPr/>
        </p:nvCxnSpPr>
        <p:spPr>
          <a:xfrm flipH="1">
            <a:off x="8574491" y="3351389"/>
            <a:ext cx="1071240" cy="2011721"/>
          </a:xfrm>
          <a:prstGeom prst="line">
            <a:avLst/>
          </a:prstGeom>
        </p:spPr>
        <p:style>
          <a:lnRef idx="3">
            <a:schemeClr val="dk1"/>
          </a:lnRef>
          <a:fillRef idx="0">
            <a:schemeClr val="dk1"/>
          </a:fillRef>
          <a:effectRef idx="2">
            <a:schemeClr val="dk1"/>
          </a:effectRef>
          <a:fontRef idx="minor">
            <a:schemeClr val="tx1"/>
          </a:fontRef>
        </p:style>
      </p:cxnSp>
      <p:sp>
        <p:nvSpPr>
          <p:cNvPr id="16" name="Trapezoid 15"/>
          <p:cNvSpPr/>
          <p:nvPr/>
        </p:nvSpPr>
        <p:spPr>
          <a:xfrm rot="2700000">
            <a:off x="7591047" y="1780355"/>
            <a:ext cx="4341693" cy="3142064"/>
          </a:xfrm>
          <a:prstGeom prst="trapezoid">
            <a:avLst>
              <a:gd name="adj" fmla="val 28308"/>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p:cNvCxnSpPr/>
          <p:nvPr/>
        </p:nvCxnSpPr>
        <p:spPr>
          <a:xfrm>
            <a:off x="9645731" y="1111624"/>
            <a:ext cx="0" cy="2239766"/>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9645731" y="3351390"/>
            <a:ext cx="2546269"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flipH="1">
            <a:off x="7823200" y="1905802"/>
            <a:ext cx="3389240" cy="3125616"/>
          </a:xfrm>
          <a:prstGeom prst="line">
            <a:avLst/>
          </a:prstGeom>
          <a:ln>
            <a:solidFill>
              <a:schemeClr val="accent4"/>
            </a:solidFill>
          </a:ln>
        </p:spPr>
        <p:style>
          <a:lnRef idx="3">
            <a:schemeClr val="dk1"/>
          </a:lnRef>
          <a:fillRef idx="0">
            <a:schemeClr val="dk1"/>
          </a:fillRef>
          <a:effectRef idx="2">
            <a:schemeClr val="dk1"/>
          </a:effectRef>
          <a:fontRef idx="minor">
            <a:schemeClr val="tx1"/>
          </a:fontRef>
        </p:style>
      </p:cxnSp>
      <p:sp>
        <p:nvSpPr>
          <p:cNvPr id="47" name="Oval 46"/>
          <p:cNvSpPr/>
          <p:nvPr/>
        </p:nvSpPr>
        <p:spPr>
          <a:xfrm>
            <a:off x="10260448" y="2615811"/>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0" name="Oval 49"/>
          <p:cNvSpPr/>
          <p:nvPr/>
        </p:nvSpPr>
        <p:spPr>
          <a:xfrm>
            <a:off x="8716383" y="2414334"/>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cxnSp>
        <p:nvCxnSpPr>
          <p:cNvPr id="53" name="Straight Connector 52"/>
          <p:cNvCxnSpPr/>
          <p:nvPr/>
        </p:nvCxnSpPr>
        <p:spPr>
          <a:xfrm>
            <a:off x="8229600" y="1949227"/>
            <a:ext cx="2988733" cy="292757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3" name="Oval 82"/>
          <p:cNvSpPr/>
          <p:nvPr/>
        </p:nvSpPr>
        <p:spPr>
          <a:xfrm>
            <a:off x="11676373" y="2037547"/>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cxnSp>
        <p:nvCxnSpPr>
          <p:cNvPr id="84" name="Straight Connector 83"/>
          <p:cNvCxnSpPr/>
          <p:nvPr/>
        </p:nvCxnSpPr>
        <p:spPr>
          <a:xfrm flipH="1">
            <a:off x="7823200" y="2018339"/>
            <a:ext cx="4131733" cy="239275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1" name="Oval 90"/>
          <p:cNvSpPr/>
          <p:nvPr/>
        </p:nvSpPr>
        <p:spPr>
          <a:xfrm>
            <a:off x="9638992" y="4028502"/>
            <a:ext cx="157316" cy="1573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7904327" cy="5746376"/>
              </a:xfrm>
            </p:spPr>
            <p:txBody>
              <a:bodyPr>
                <a:normAutofit/>
              </a:bodyPr>
              <a:lstStyle/>
              <a:p>
                <a:r>
                  <a:rPr lang="en-IN" dirty="0" smtClean="0"/>
                  <a:t>Let us consider three vectors in 3 dimensions</a:t>
                </a:r>
              </a:p>
              <a:p>
                <a:pPr lvl="2"/>
                <a:r>
                  <a:rPr lang="en-IN" dirty="0" smtClean="0"/>
                  <a:t>With two vectors (not multiples of each other), we already saw that entire </a:t>
                </a:r>
                <a14:m>
                  <m:oMath xmlns:m="http://schemas.openxmlformats.org/officeDocument/2006/math">
                    <m:sSup>
                      <m:sSupPr>
                        <m:ctrlPr>
                          <a:rPr lang="en-IN" b="0" i="1" smtClean="0">
                            <a:latin typeface="Cambria Math" panose="02040503050406030204" pitchFamily="18" charset="0"/>
                            <a:ea typeface="Cambria Math" panose="02040503050406030204" pitchFamily="18" charset="0"/>
                          </a:rPr>
                        </m:ctrlPr>
                      </m:sSupPr>
                      <m:e>
                        <m:r>
                          <a:rPr lang="en-IN"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2</m:t>
                        </m:r>
                      </m:sup>
                    </m:sSup>
                  </m:oMath>
                </a14:m>
                <a:r>
                  <a:rPr lang="en-IN" dirty="0" smtClean="0"/>
                  <a:t> is covered so adding more vectors in 2 dims is not interesting anymore</a:t>
                </a:r>
              </a:p>
              <a:p>
                <a:r>
                  <a:rPr lang="en-IN" b="1" dirty="0" smtClean="0"/>
                  <a:t>Trick</a:t>
                </a:r>
                <a:r>
                  <a:rPr lang="en-IN" dirty="0" smtClean="0"/>
                  <a:t>: start with span of one vector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1</m:t>
                        </m:r>
                      </m:sup>
                    </m:sSup>
                  </m:oMath>
                </a14:m>
                <a:r>
                  <a:rPr lang="en-IN" dirty="0" smtClean="0"/>
                  <a:t>: a line</a:t>
                </a:r>
              </a:p>
              <a:p>
                <a:r>
                  <a:rPr lang="en-IN" dirty="0" smtClean="0"/>
                  <a:t>Add a new vector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2</m:t>
                        </m:r>
                      </m:sup>
                    </m:sSup>
                  </m:oMath>
                </a14:m>
                <a:r>
                  <a:rPr lang="en-IN" dirty="0" smtClean="0"/>
                  <a:t>: causes the line to move about and become a plane (flat sheet in 3D)</a:t>
                </a:r>
              </a:p>
              <a:p>
                <a:r>
                  <a:rPr lang="en-IN" dirty="0" smtClean="0"/>
                  <a:t>Add a new vector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3</m:t>
                        </m:r>
                      </m:sup>
                    </m:sSup>
                  </m:oMath>
                </a14:m>
                <a:r>
                  <a:rPr lang="en-IN" dirty="0" smtClean="0"/>
                  <a:t>: causes the sheet to move about and cover entire </a:t>
                </a:r>
                <a14:m>
                  <m:oMath xmlns:m="http://schemas.openxmlformats.org/officeDocument/2006/math">
                    <m:sSup>
                      <m:sSupPr>
                        <m:ctrlPr>
                          <a:rPr lang="en-IN" b="0" i="1" smtClean="0">
                            <a:latin typeface="Cambria Math" panose="02040503050406030204" pitchFamily="18" charset="0"/>
                            <a:ea typeface="Cambria Math" panose="02040503050406030204" pitchFamily="18" charset="0"/>
                          </a:rPr>
                        </m:ctrlPr>
                      </m:sSupPr>
                      <m:e>
                        <m:r>
                          <a:rPr lang="en-IN"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3</m:t>
                        </m:r>
                      </m:sup>
                    </m:sSup>
                  </m:oMath>
                </a14:m>
                <a:endParaRPr lang="en-IN" dirty="0" smtClean="0"/>
              </a:p>
              <a:p>
                <a:r>
                  <a:rPr lang="en-IN" dirty="0" smtClean="0"/>
                  <a:t>If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3</m:t>
                        </m:r>
                      </m:sup>
                    </m:sSup>
                  </m:oMath>
                </a14:m>
                <a:r>
                  <a:rPr lang="en-IN" dirty="0" smtClean="0"/>
                  <a:t> had been expressible as a comb of the previous 2 vectors i.e.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3</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𝑝</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𝑝</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2</m:t>
                        </m:r>
                      </m:sup>
                    </m:sSup>
                  </m:oMath>
                </a14:m>
                <a:r>
                  <a:rPr lang="en-IN" dirty="0" smtClean="0"/>
                  <a:t> for some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𝑝</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𝑝</m:t>
                        </m:r>
                      </m:e>
                      <m:sup>
                        <m:r>
                          <a:rPr lang="en-IN" b="0" i="1" smtClean="0">
                            <a:latin typeface="Cambria Math" panose="02040503050406030204" pitchFamily="18" charset="0"/>
                          </a:rPr>
                          <m:t>2</m:t>
                        </m:r>
                      </m:sup>
                    </m:sSup>
                  </m:oMath>
                </a14:m>
                <a:r>
                  <a:rPr lang="en-IN" dirty="0" smtClean="0"/>
                  <a:t>, then would not cover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3</m:t>
                        </m:r>
                      </m:sup>
                    </m:sSup>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7904327" cy="5746376"/>
              </a:xfrm>
              <a:blipFill>
                <a:blip r:embed="rId2"/>
                <a:stretch>
                  <a:fillRect l="-849" t="-2545" r="-2006" b="-1803"/>
                </a:stretch>
              </a:blipFill>
            </p:spPr>
            <p:txBody>
              <a:bodyPr/>
              <a:lstStyle/>
              <a:p>
                <a:r>
                  <a:rPr lang="en-IN">
                    <a:noFill/>
                  </a:rPr>
                  <a:t> </a:t>
                </a:r>
              </a:p>
            </p:txBody>
          </p:sp>
        </mc:Fallback>
      </mc:AlternateContent>
      <p:grpSp>
        <p:nvGrpSpPr>
          <p:cNvPr id="92" name="Group 91"/>
          <p:cNvGrpSpPr/>
          <p:nvPr/>
        </p:nvGrpSpPr>
        <p:grpSpPr>
          <a:xfrm>
            <a:off x="10493645" y="466114"/>
            <a:ext cx="1468606" cy="1238929"/>
            <a:chOff x="12383748" y="1219011"/>
            <a:chExt cx="1862104" cy="1570887"/>
          </a:xfrm>
        </p:grpSpPr>
        <p:sp>
          <p:nvSpPr>
            <p:cNvPr id="93" name="Freeform 92"/>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Freeform 93"/>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Freeform 94"/>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8" name="Rectangular Callout 97"/>
          <p:cNvSpPr/>
          <p:nvPr/>
        </p:nvSpPr>
        <p:spPr>
          <a:xfrm>
            <a:off x="2550695" y="1701486"/>
            <a:ext cx="7849495" cy="1368052"/>
          </a:xfrm>
          <a:prstGeom prst="wedgeRectCallout">
            <a:avLst>
              <a:gd name="adj1" fmla="val 59676"/>
              <a:gd name="adj2" fmla="val -5578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Yet again, it does not matter in which order do you consider the points. Eventually you will land up with the same span. This claim requires a proof which is beyond the scope of CS771</a:t>
            </a:r>
            <a:endParaRPr lang="en-IN" sz="2400" b="1" dirty="0">
              <a:solidFill>
                <a:schemeClr val="tx1"/>
              </a:solidFill>
              <a:latin typeface="+mj-lt"/>
            </a:endParaRPr>
          </a:p>
        </p:txBody>
      </p:sp>
      <mc:AlternateContent xmlns:mc="http://schemas.openxmlformats.org/markup-compatibility/2006" xmlns:a14="http://schemas.microsoft.com/office/drawing/2010/main">
        <mc:Choice Requires="a14">
          <p:sp>
            <p:nvSpPr>
              <p:cNvPr id="99" name="Rectangular Callout 98"/>
              <p:cNvSpPr/>
              <p:nvPr/>
            </p:nvSpPr>
            <p:spPr>
              <a:xfrm>
                <a:off x="2550695" y="172367"/>
                <a:ext cx="7849495" cy="1368052"/>
              </a:xfrm>
              <a:prstGeom prst="wedgeRectCallout">
                <a:avLst>
                  <a:gd name="adj1" fmla="val 59553"/>
                  <a:gd name="adj2" fmla="val 5538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Same reason as before. For any </a:t>
                </a:r>
                <a14:m>
                  <m:oMath xmlns:m="http://schemas.openxmlformats.org/officeDocument/2006/math">
                    <m:r>
                      <a:rPr lang="en-IN" sz="2400" b="0" i="1" smtClean="0">
                        <a:solidFill>
                          <a:schemeClr val="tx1"/>
                        </a:solidFill>
                        <a:latin typeface="Cambria Math" panose="02040503050406030204" pitchFamily="18" charset="0"/>
                      </a:rPr>
                      <m:t>𝛼</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𝛽</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𝛾</m:t>
                    </m:r>
                  </m:oMath>
                </a14:m>
                <a:r>
                  <a:rPr lang="en-IN" sz="2400" b="1" dirty="0" smtClean="0">
                    <a:solidFill>
                      <a:schemeClr val="tx1"/>
                    </a:solidFill>
                    <a:latin typeface="+mj-lt"/>
                  </a:rPr>
                  <a:t>, </a:t>
                </a:r>
                <a:r>
                  <a:rPr lang="en-IN" sz="2400" dirty="0" smtClean="0">
                    <a:solidFill>
                      <a:schemeClr val="tx1"/>
                    </a:solidFill>
                    <a:latin typeface="+mj-lt"/>
                  </a:rPr>
                  <a:t>we have</a:t>
                </a:r>
                <a:br>
                  <a:rPr lang="en-IN" sz="2400" dirty="0" smtClean="0">
                    <a:solidFill>
                      <a:schemeClr val="tx1"/>
                    </a:solidFill>
                    <a:latin typeface="+mj-lt"/>
                  </a:rPr>
                </a:b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𝛼</m:t>
                      </m:r>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r>
                            <a:rPr lang="en-IN" sz="2400" b="1" i="0" smtClean="0">
                              <a:solidFill>
                                <a:schemeClr val="tx1"/>
                              </a:solidFill>
                              <a:latin typeface="Cambria Math" panose="02040503050406030204" pitchFamily="18" charset="0"/>
                            </a:rPr>
                            <m:t>𝐱</m:t>
                          </m:r>
                        </m:e>
                        <m:sup>
                          <m:r>
                            <a:rPr lang="en-IN" sz="2400" b="0" i="1" smtClean="0">
                              <a:solidFill>
                                <a:schemeClr val="tx1"/>
                              </a:solidFill>
                              <a:latin typeface="Cambria Math" panose="02040503050406030204" pitchFamily="18" charset="0"/>
                            </a:rPr>
                            <m:t>1</m:t>
                          </m:r>
                        </m:sup>
                      </m:sSup>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𝛽</m:t>
                      </m:r>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r>
                            <a:rPr lang="en-IN" sz="2400" b="1" i="0" smtClean="0">
                              <a:solidFill>
                                <a:schemeClr val="tx1"/>
                              </a:solidFill>
                              <a:latin typeface="Cambria Math" panose="02040503050406030204" pitchFamily="18" charset="0"/>
                            </a:rPr>
                            <m:t>𝐱</m:t>
                          </m:r>
                        </m:e>
                        <m:sup>
                          <m:r>
                            <a:rPr lang="en-IN" sz="2400" b="0" i="1" smtClean="0">
                              <a:solidFill>
                                <a:schemeClr val="tx1"/>
                              </a:solidFill>
                              <a:latin typeface="Cambria Math" panose="02040503050406030204" pitchFamily="18" charset="0"/>
                            </a:rPr>
                            <m:t>2</m:t>
                          </m:r>
                        </m:sup>
                      </m:sSup>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𝛾</m:t>
                      </m:r>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r>
                            <a:rPr lang="en-IN" sz="2400" b="1" i="0" smtClean="0">
                              <a:solidFill>
                                <a:schemeClr val="tx1"/>
                              </a:solidFill>
                              <a:latin typeface="Cambria Math" panose="02040503050406030204" pitchFamily="18" charset="0"/>
                            </a:rPr>
                            <m:t>𝐱</m:t>
                          </m:r>
                        </m:e>
                        <m:sup>
                          <m:r>
                            <a:rPr lang="en-IN" sz="2400" b="0" i="1" smtClean="0">
                              <a:solidFill>
                                <a:schemeClr val="tx1"/>
                              </a:solidFill>
                              <a:latin typeface="Cambria Math" panose="02040503050406030204" pitchFamily="18" charset="0"/>
                            </a:rPr>
                            <m:t>3</m:t>
                          </m:r>
                        </m:sup>
                      </m:sSup>
                      <m:r>
                        <a:rPr lang="en-IN" sz="2400" b="0" i="1" smtClean="0">
                          <a:solidFill>
                            <a:schemeClr val="tx1"/>
                          </a:solidFill>
                          <a:latin typeface="Cambria Math" panose="02040503050406030204" pitchFamily="18" charset="0"/>
                        </a:rPr>
                        <m:t>=</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𝛼</m:t>
                          </m:r>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𝑝</m:t>
                              </m:r>
                            </m:e>
                            <m:sup>
                              <m:r>
                                <a:rPr lang="en-IN" sz="2400" b="0" i="1" smtClean="0">
                                  <a:solidFill>
                                    <a:schemeClr val="tx1"/>
                                  </a:solidFill>
                                  <a:latin typeface="Cambria Math" panose="02040503050406030204" pitchFamily="18" charset="0"/>
                                </a:rPr>
                                <m:t>1</m:t>
                              </m:r>
                            </m:sup>
                          </m:sSup>
                          <m:r>
                            <a:rPr lang="en-IN" sz="2400" b="0" i="1" smtClean="0">
                              <a:solidFill>
                                <a:schemeClr val="tx1"/>
                              </a:solidFill>
                              <a:latin typeface="Cambria Math" panose="02040503050406030204" pitchFamily="18" charset="0"/>
                            </a:rPr>
                            <m:t>𝛾</m:t>
                          </m:r>
                        </m:e>
                      </m:d>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r>
                            <a:rPr lang="en-IN" sz="2400" b="1" i="0" smtClean="0">
                              <a:solidFill>
                                <a:schemeClr val="tx1"/>
                              </a:solidFill>
                              <a:latin typeface="Cambria Math" panose="02040503050406030204" pitchFamily="18" charset="0"/>
                            </a:rPr>
                            <m:t>𝐱</m:t>
                          </m:r>
                        </m:e>
                        <m:sup>
                          <m:r>
                            <a:rPr lang="en-IN" sz="2400" b="0" i="1" smtClean="0">
                              <a:solidFill>
                                <a:schemeClr val="tx1"/>
                              </a:solidFill>
                              <a:latin typeface="Cambria Math" panose="02040503050406030204" pitchFamily="18" charset="0"/>
                            </a:rPr>
                            <m:t>1</m:t>
                          </m:r>
                        </m:sup>
                      </m:sSup>
                      <m:r>
                        <a:rPr lang="en-IN" sz="2400" b="0" i="1" smtClean="0">
                          <a:solidFill>
                            <a:schemeClr val="tx1"/>
                          </a:solidFill>
                          <a:latin typeface="Cambria Math" panose="02040503050406030204" pitchFamily="18" charset="0"/>
                        </a:rPr>
                        <m:t>+</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𝛽</m:t>
                          </m:r>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𝑝</m:t>
                              </m:r>
                            </m:e>
                            <m:sup>
                              <m:r>
                                <a:rPr lang="en-IN" sz="2400" b="0" i="1" smtClean="0">
                                  <a:solidFill>
                                    <a:schemeClr val="tx1"/>
                                  </a:solidFill>
                                  <a:latin typeface="Cambria Math" panose="02040503050406030204" pitchFamily="18" charset="0"/>
                                </a:rPr>
                                <m:t>2</m:t>
                              </m:r>
                            </m:sup>
                          </m:sSup>
                          <m:r>
                            <a:rPr lang="en-IN" sz="2400" b="0" i="1" smtClean="0">
                              <a:solidFill>
                                <a:schemeClr val="tx1"/>
                              </a:solidFill>
                              <a:latin typeface="Cambria Math" panose="02040503050406030204" pitchFamily="18" charset="0"/>
                            </a:rPr>
                            <m:t>𝛾</m:t>
                          </m:r>
                        </m:e>
                      </m:d>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r>
                            <a:rPr lang="en-IN" sz="2400" b="1" i="0" smtClean="0">
                              <a:solidFill>
                                <a:schemeClr val="tx1"/>
                              </a:solidFill>
                              <a:latin typeface="Cambria Math" panose="02040503050406030204" pitchFamily="18" charset="0"/>
                            </a:rPr>
                            <m:t>𝐱</m:t>
                          </m:r>
                        </m:e>
                        <m:sup>
                          <m:r>
                            <a:rPr lang="en-IN" sz="2400" b="0" i="1" smtClean="0">
                              <a:solidFill>
                                <a:schemeClr val="tx1"/>
                              </a:solidFill>
                              <a:latin typeface="Cambria Math" panose="02040503050406030204" pitchFamily="18" charset="0"/>
                            </a:rPr>
                            <m:t>2</m:t>
                          </m:r>
                        </m:sup>
                      </m:sSup>
                    </m:oMath>
                  </m:oMathPara>
                </a14:m>
                <a:r>
                  <a:rPr lang="en-IN" sz="2400" dirty="0" smtClean="0">
                    <a:solidFill>
                      <a:schemeClr val="tx1"/>
                    </a:solidFill>
                    <a:latin typeface="+mj-lt"/>
                  </a:rPr>
                  <a:t/>
                </a:r>
                <a:br>
                  <a:rPr lang="en-IN" sz="2400" dirty="0" smtClean="0">
                    <a:solidFill>
                      <a:schemeClr val="tx1"/>
                    </a:solidFill>
                    <a:latin typeface="+mj-lt"/>
                  </a:rPr>
                </a:br>
                <a:r>
                  <a:rPr lang="en-IN" sz="2400" dirty="0" smtClean="0">
                    <a:solidFill>
                      <a:schemeClr val="tx1"/>
                    </a:solidFill>
                    <a:latin typeface="+mj-lt"/>
                  </a:rPr>
                  <a:t>i.e. we get no new points outside of the plane by adding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1" i="0" smtClean="0">
                            <a:solidFill>
                              <a:schemeClr val="tx1"/>
                            </a:solidFill>
                            <a:latin typeface="Cambria Math" panose="02040503050406030204" pitchFamily="18" charset="0"/>
                          </a:rPr>
                          <m:t>𝐱</m:t>
                        </m:r>
                      </m:e>
                      <m:sup>
                        <m:r>
                          <a:rPr lang="en-IN" sz="2400" b="0" i="1" smtClean="0">
                            <a:solidFill>
                              <a:schemeClr val="tx1"/>
                            </a:solidFill>
                            <a:latin typeface="Cambria Math" panose="02040503050406030204" pitchFamily="18" charset="0"/>
                          </a:rPr>
                          <m:t>3</m:t>
                        </m:r>
                      </m:sup>
                    </m:sSup>
                  </m:oMath>
                </a14:m>
                <a:endParaRPr lang="en-IN" sz="2400" dirty="0">
                  <a:solidFill>
                    <a:schemeClr val="tx1"/>
                  </a:solidFill>
                  <a:latin typeface="+mj-lt"/>
                </a:endParaRPr>
              </a:p>
            </p:txBody>
          </p:sp>
        </mc:Choice>
        <mc:Fallback xmlns="">
          <p:sp>
            <p:nvSpPr>
              <p:cNvPr id="99" name="Rectangular Callout 98"/>
              <p:cNvSpPr>
                <a:spLocks noRot="1" noChangeAspect="1" noMove="1" noResize="1" noEditPoints="1" noAdjustHandles="1" noChangeArrowheads="1" noChangeShapeType="1" noTextEdit="1"/>
              </p:cNvSpPr>
              <p:nvPr/>
            </p:nvSpPr>
            <p:spPr>
              <a:xfrm>
                <a:off x="2550695" y="172367"/>
                <a:ext cx="7849495" cy="1368052"/>
              </a:xfrm>
              <a:prstGeom prst="wedgeRectCallout">
                <a:avLst>
                  <a:gd name="adj1" fmla="val 59553"/>
                  <a:gd name="adj2" fmla="val 55380"/>
                </a:avLst>
              </a:prstGeom>
              <a:blipFill>
                <a:blip r:embed="rId3"/>
                <a:stretch>
                  <a:fillRect/>
                </a:stretch>
              </a:blipFill>
              <a:ln w="38100">
                <a:solidFill>
                  <a:schemeClr val="accent1"/>
                </a:solidFill>
              </a:ln>
            </p:spPr>
            <p:txBody>
              <a:bodyPr/>
              <a:lstStyle/>
              <a:p>
                <a:r>
                  <a:rPr lang="en-IN">
                    <a:noFill/>
                  </a:rPr>
                  <a:t> </a:t>
                </a:r>
              </a:p>
            </p:txBody>
          </p:sp>
        </mc:Fallback>
      </mc:AlternateContent>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7561" y="3306239"/>
            <a:ext cx="1722822" cy="1722822"/>
          </a:xfrm>
          <a:prstGeom prst="rect">
            <a:avLst/>
          </a:prstGeom>
        </p:spPr>
      </p:pic>
      <p:sp>
        <p:nvSpPr>
          <p:cNvPr id="101" name="Rectangular Callout 100"/>
          <p:cNvSpPr/>
          <p:nvPr/>
        </p:nvSpPr>
        <p:spPr>
          <a:xfrm>
            <a:off x="1910993" y="3306238"/>
            <a:ext cx="8802050" cy="1218202"/>
          </a:xfrm>
          <a:prstGeom prst="wedgeRectCallout">
            <a:avLst>
              <a:gd name="adj1" fmla="val 58445"/>
              <a:gd name="adj2" fmla="val 4939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Affine combinations of more than two vectors can also produce planes/hyperplanes. We will not require affine combinations much in our discussions so we are not going into details of those here</a:t>
            </a:r>
          </a:p>
        </p:txBody>
      </p:sp>
    </p:spTree>
    <p:extLst>
      <p:ext uri="{BB962C8B-B14F-4D97-AF65-F5344CB8AC3E}">
        <p14:creationId xmlns:p14="http://schemas.microsoft.com/office/powerpoint/2010/main" val="64024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down)">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1.04167E-6 2.96296E-6 L -0.07083 -0.12454 " pathEditMode="relative" rAng="0" ptsTypes="AA">
                                      <p:cBhvr>
                                        <p:cTn id="51" dur="1000" fill="hold"/>
                                        <p:tgtEl>
                                          <p:spTgt spid="37"/>
                                        </p:tgtEl>
                                        <p:attrNameLst>
                                          <p:attrName>ppt_x</p:attrName>
                                          <p:attrName>ppt_y</p:attrName>
                                        </p:attrNameLst>
                                      </p:cBhvr>
                                      <p:rCtr x="-3542" y="-6227"/>
                                    </p:animMotion>
                                  </p:childTnLst>
                                </p:cTn>
                              </p:par>
                            </p:childTnLst>
                          </p:cTn>
                        </p:par>
                        <p:par>
                          <p:cTn id="52" fill="hold">
                            <p:stCondLst>
                              <p:cond delay="1000"/>
                            </p:stCondLst>
                            <p:childTnLst>
                              <p:par>
                                <p:cTn id="53" presetID="42" presetClass="path" presetSubtype="0" accel="50000" decel="50000" fill="hold" nodeType="afterEffect">
                                  <p:stCondLst>
                                    <p:cond delay="0"/>
                                  </p:stCondLst>
                                  <p:childTnLst>
                                    <p:animMotion origin="layout" path="M -0.07083 -0.12454 L 0.07357 0.1324 " pathEditMode="relative" rAng="0" ptsTypes="AA">
                                      <p:cBhvr>
                                        <p:cTn id="54" dur="1000" fill="hold"/>
                                        <p:tgtEl>
                                          <p:spTgt spid="37"/>
                                        </p:tgtEl>
                                        <p:attrNameLst>
                                          <p:attrName>ppt_x</p:attrName>
                                          <p:attrName>ppt_y</p:attrName>
                                        </p:attrNameLst>
                                      </p:cBhvr>
                                      <p:rCtr x="7214" y="12847"/>
                                    </p:animMotion>
                                  </p:childTnLst>
                                </p:cTn>
                              </p:par>
                            </p:childTnLst>
                          </p:cTn>
                        </p:par>
                        <p:par>
                          <p:cTn id="55" fill="hold">
                            <p:stCondLst>
                              <p:cond delay="2000"/>
                            </p:stCondLst>
                            <p:childTnLst>
                              <p:par>
                                <p:cTn id="56" presetID="42" presetClass="path" presetSubtype="0" accel="50000" decel="50000" fill="hold" nodeType="afterEffect">
                                  <p:stCondLst>
                                    <p:cond delay="0"/>
                                  </p:stCondLst>
                                  <p:childTnLst>
                                    <p:animMotion origin="layout" path="M 0.07357 0.1324 L 1.04167E-6 2.59259E-6 " pathEditMode="relative" rAng="0" ptsTypes="AA">
                                      <p:cBhvr>
                                        <p:cTn id="57" dur="1000" fill="hold"/>
                                        <p:tgtEl>
                                          <p:spTgt spid="37"/>
                                        </p:tgtEl>
                                        <p:attrNameLst>
                                          <p:attrName>ppt_x</p:attrName>
                                          <p:attrName>ppt_y</p:attrName>
                                        </p:attrNameLst>
                                      </p:cBhvr>
                                      <p:rCtr x="-3685" y="-6551"/>
                                    </p:animMotion>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par>
                          <p:cTn id="63" fill="hold">
                            <p:stCondLst>
                              <p:cond delay="500"/>
                            </p:stCondLst>
                            <p:childTnLst>
                              <p:par>
                                <p:cTn id="64" presetID="1" presetClass="exit" presetSubtype="0" fill="hold" nodeType="afterEffect">
                                  <p:stCondLst>
                                    <p:cond delay="0"/>
                                  </p:stCondLst>
                                  <p:childTnLst>
                                    <p:set>
                                      <p:cBhvr>
                                        <p:cTn id="65" dur="1" fill="hold">
                                          <p:stCondLst>
                                            <p:cond delay="0"/>
                                          </p:stCondLst>
                                        </p:cTn>
                                        <p:tgtEl>
                                          <p:spTgt spid="37"/>
                                        </p:tgtEl>
                                        <p:attrNameLst>
                                          <p:attrName>style.visibility</p:attrName>
                                        </p:attrNameLst>
                                      </p:cBhvr>
                                      <p:to>
                                        <p:strVal val="hidden"/>
                                      </p:to>
                                    </p:set>
                                  </p:childTnLst>
                                </p:cTn>
                              </p:par>
                            </p:childTnLst>
                          </p:cTn>
                        </p:par>
                        <p:par>
                          <p:cTn id="66" fill="hold">
                            <p:stCondLst>
                              <p:cond delay="500"/>
                            </p:stCondLst>
                            <p:childTnLst>
                              <p:par>
                                <p:cTn id="67" presetID="1" presetClass="exit" presetSubtype="0" fill="hold" nodeType="afterEffect">
                                  <p:stCondLst>
                                    <p:cond delay="0"/>
                                  </p:stCondLst>
                                  <p:childTnLst>
                                    <p:set>
                                      <p:cBhvr>
                                        <p:cTn id="68" dur="1" fill="hold">
                                          <p:stCondLst>
                                            <p:cond delay="0"/>
                                          </p:stCondLst>
                                        </p:cTn>
                                        <p:tgtEl>
                                          <p:spTgt spid="5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wipe(down)">
                                      <p:cBhvr>
                                        <p:cTn id="81" dur="500"/>
                                        <p:tgtEl>
                                          <p:spTgt spid="84"/>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1" nodeType="clickEffect">
                                  <p:stCondLst>
                                    <p:cond delay="0"/>
                                  </p:stCondLst>
                                  <p:childTnLst>
                                    <p:animMotion origin="layout" path="M -1.04167E-6 2.59259E-6 L 0.12487 -0.12685 " pathEditMode="relative" rAng="0" ptsTypes="AA">
                                      <p:cBhvr>
                                        <p:cTn id="85" dur="1000" fill="hold"/>
                                        <p:tgtEl>
                                          <p:spTgt spid="16"/>
                                        </p:tgtEl>
                                        <p:attrNameLst>
                                          <p:attrName>ppt_x</p:attrName>
                                          <p:attrName>ppt_y</p:attrName>
                                        </p:attrNameLst>
                                      </p:cBhvr>
                                      <p:rCtr x="6237" y="-6343"/>
                                    </p:animMotion>
                                  </p:childTnLst>
                                </p:cTn>
                              </p:par>
                            </p:childTnLst>
                          </p:cTn>
                        </p:par>
                        <p:par>
                          <p:cTn id="86" fill="hold">
                            <p:stCondLst>
                              <p:cond delay="1000"/>
                            </p:stCondLst>
                            <p:childTnLst>
                              <p:par>
                                <p:cTn id="87" presetID="42" presetClass="path" presetSubtype="0" accel="50000" decel="50000" fill="hold" grpId="2" nodeType="afterEffect">
                                  <p:stCondLst>
                                    <p:cond delay="0"/>
                                  </p:stCondLst>
                                  <p:childTnLst>
                                    <p:animMotion origin="layout" path="M 0.12487 -0.12685 L -0.13151 0.13217 " pathEditMode="relative" rAng="0" ptsTypes="AA">
                                      <p:cBhvr>
                                        <p:cTn id="88" dur="1000" fill="hold"/>
                                        <p:tgtEl>
                                          <p:spTgt spid="16"/>
                                        </p:tgtEl>
                                        <p:attrNameLst>
                                          <p:attrName>ppt_x</p:attrName>
                                          <p:attrName>ppt_y</p:attrName>
                                        </p:attrNameLst>
                                      </p:cBhvr>
                                      <p:rCtr x="-12826" y="12940"/>
                                    </p:animMotion>
                                  </p:childTnLst>
                                </p:cTn>
                              </p:par>
                            </p:childTnLst>
                          </p:cTn>
                        </p:par>
                        <p:par>
                          <p:cTn id="89" fill="hold">
                            <p:stCondLst>
                              <p:cond delay="2000"/>
                            </p:stCondLst>
                            <p:childTnLst>
                              <p:par>
                                <p:cTn id="90" presetID="42" presetClass="path" presetSubtype="0" accel="50000" decel="50000" fill="hold" grpId="3" nodeType="afterEffect">
                                  <p:stCondLst>
                                    <p:cond delay="0"/>
                                  </p:stCondLst>
                                  <p:childTnLst>
                                    <p:animMotion origin="layout" path="M -0.13151 0.13217 L 3.69713E-17 2.59259E-6 " pathEditMode="relative" rAng="0" ptsTypes="AA">
                                      <p:cBhvr>
                                        <p:cTn id="91" dur="1000" fill="hold"/>
                                        <p:tgtEl>
                                          <p:spTgt spid="16"/>
                                        </p:tgtEl>
                                        <p:attrNameLst>
                                          <p:attrName>ppt_x</p:attrName>
                                          <p:attrName>ppt_y</p:attrName>
                                        </p:attrNameLst>
                                      </p:cBhvr>
                                      <p:rCtr x="6536" y="-6620"/>
                                    </p:animMotion>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wipe(up)">
                                      <p:cBhvr>
                                        <p:cTn id="96" dur="500"/>
                                        <p:tgtEl>
                                          <p:spTgt spid="89"/>
                                        </p:tgtEl>
                                      </p:cBhvr>
                                    </p:animEffect>
                                  </p:childTnLst>
                                </p:cTn>
                              </p:par>
                            </p:childTnLst>
                          </p:cTn>
                        </p:par>
                        <p:par>
                          <p:cTn id="97" fill="hold">
                            <p:stCondLst>
                              <p:cond delay="500"/>
                            </p:stCondLst>
                            <p:childTnLst>
                              <p:par>
                                <p:cTn id="98" presetID="1" presetClass="exit" presetSubtype="0" fill="hold" nodeType="afterEffect">
                                  <p:stCondLst>
                                    <p:cond delay="0"/>
                                  </p:stCondLst>
                                  <p:childTnLst>
                                    <p:set>
                                      <p:cBhvr>
                                        <p:cTn id="99" dur="1" fill="hold">
                                          <p:stCondLst>
                                            <p:cond delay="0"/>
                                          </p:stCondLst>
                                        </p:cTn>
                                        <p:tgtEl>
                                          <p:spTgt spid="84"/>
                                        </p:tgtEl>
                                        <p:attrNameLst>
                                          <p:attrName>style.visibility</p:attrName>
                                        </p:attrNameLst>
                                      </p:cBhvr>
                                      <p:to>
                                        <p:strVal val="hidden"/>
                                      </p:to>
                                    </p:set>
                                  </p:childTnLst>
                                </p:cTn>
                              </p:par>
                            </p:childTnLst>
                          </p:cTn>
                        </p:par>
                        <p:par>
                          <p:cTn id="100" fill="hold">
                            <p:stCondLst>
                              <p:cond delay="500"/>
                            </p:stCondLst>
                            <p:childTnLst>
                              <p:par>
                                <p:cTn id="101" presetID="1" presetClass="exit" presetSubtype="0" fill="hold" grpId="4" nodeType="afterEffect">
                                  <p:stCondLst>
                                    <p:cond delay="0"/>
                                  </p:stCondLst>
                                  <p:childTnLst>
                                    <p:set>
                                      <p:cBhvr>
                                        <p:cTn id="102" dur="1" fill="hold">
                                          <p:stCondLst>
                                            <p:cond delay="0"/>
                                          </p:stCondLst>
                                        </p:cTn>
                                        <p:tgtEl>
                                          <p:spTgt spid="1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9"/>
                                        </p:tgtEl>
                                        <p:attrNameLst>
                                          <p:attrName>style.visibility</p:attrName>
                                        </p:attrNameLst>
                                      </p:cBhvr>
                                      <p:to>
                                        <p:strVal val="hidden"/>
                                      </p:to>
                                    </p:set>
                                  </p:childTnLst>
                                </p:cTn>
                              </p:par>
                            </p:childTnLst>
                          </p:cTn>
                        </p:par>
                        <p:par>
                          <p:cTn id="111" fill="hold">
                            <p:stCondLst>
                              <p:cond delay="0"/>
                            </p:stCondLst>
                            <p:childTnLst>
                              <p:par>
                                <p:cTn id="112" presetID="1" presetClass="exit" presetSubtype="0" fill="hold" grpId="1" nodeType="afterEffect">
                                  <p:stCondLst>
                                    <p:cond delay="0"/>
                                  </p:stCondLst>
                                  <p:childTnLst>
                                    <p:set>
                                      <p:cBhvr>
                                        <p:cTn id="113" dur="1" fill="hold">
                                          <p:stCondLst>
                                            <p:cond delay="0"/>
                                          </p:stCondLst>
                                        </p:cTn>
                                        <p:tgtEl>
                                          <p:spTgt spid="83"/>
                                        </p:tgtEl>
                                        <p:attrNameLst>
                                          <p:attrName>style.visibility</p:attrName>
                                        </p:attrNameLst>
                                      </p:cBhvr>
                                      <p:to>
                                        <p:strVal val="hidden"/>
                                      </p:to>
                                    </p:set>
                                  </p:childTnLst>
                                </p:cTn>
                              </p:par>
                            </p:childTnLst>
                          </p:cTn>
                        </p:par>
                        <p:par>
                          <p:cTn id="114" fill="hold">
                            <p:stCondLst>
                              <p:cond delay="0"/>
                            </p:stCondLst>
                            <p:childTnLst>
                              <p:par>
                                <p:cTn id="115" presetID="1" presetClass="entr" presetSubtype="0" fill="hold" grpId="5" nodeType="afterEffect">
                                  <p:stCondLst>
                                    <p:cond delay="0"/>
                                  </p:stCondLst>
                                  <p:childTnLst>
                                    <p:set>
                                      <p:cBhvr>
                                        <p:cTn id="116" dur="1" fill="hold">
                                          <p:stCondLst>
                                            <p:cond delay="0"/>
                                          </p:stCondLst>
                                        </p:cTn>
                                        <p:tgtEl>
                                          <p:spTgt spid="16"/>
                                        </p:tgtEl>
                                        <p:attrNameLst>
                                          <p:attrName>style.visibility</p:attrName>
                                        </p:attrNameLst>
                                      </p:cBhvr>
                                      <p:to>
                                        <p:strVal val="visible"/>
                                      </p:to>
                                    </p:set>
                                  </p:childTnLst>
                                </p:cTn>
                              </p:par>
                            </p:childTnLst>
                          </p:cTn>
                        </p:par>
                        <p:par>
                          <p:cTn id="117" fill="hold">
                            <p:stCondLst>
                              <p:cond delay="0"/>
                            </p:stCondLst>
                            <p:childTnLst>
                              <p:par>
                                <p:cTn id="118" presetID="1" presetClass="entr" presetSubtype="0" fill="hold" grpId="0" nodeType="afterEffect">
                                  <p:stCondLst>
                                    <p:cond delay="0"/>
                                  </p:stCondLst>
                                  <p:childTnLst>
                                    <p:set>
                                      <p:cBhvr>
                                        <p:cTn id="119" dur="1" fill="hold">
                                          <p:stCondLst>
                                            <p:cond delay="0"/>
                                          </p:stCondLst>
                                        </p:cTn>
                                        <p:tgtEl>
                                          <p:spTgt spid="91"/>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92"/>
                                        </p:tgtEl>
                                        <p:attrNameLst>
                                          <p:attrName>style.visibility</p:attrName>
                                        </p:attrNameLst>
                                      </p:cBhvr>
                                      <p:to>
                                        <p:strVal val="visible"/>
                                      </p:to>
                                    </p:set>
                                  </p:childTnLst>
                                </p:cTn>
                              </p:par>
                            </p:childTnLst>
                          </p:cTn>
                        </p:par>
                        <p:par>
                          <p:cTn id="124" fill="hold">
                            <p:stCondLst>
                              <p:cond delay="0"/>
                            </p:stCondLst>
                            <p:childTnLst>
                              <p:par>
                                <p:cTn id="125" presetID="22" presetClass="entr" presetSubtype="2" fill="hold" grpId="0" nodeType="afterEffect">
                                  <p:stCondLst>
                                    <p:cond delay="0"/>
                                  </p:stCondLst>
                                  <p:childTnLst>
                                    <p:set>
                                      <p:cBhvr>
                                        <p:cTn id="126" dur="1" fill="hold">
                                          <p:stCondLst>
                                            <p:cond delay="0"/>
                                          </p:stCondLst>
                                        </p:cTn>
                                        <p:tgtEl>
                                          <p:spTgt spid="99"/>
                                        </p:tgtEl>
                                        <p:attrNameLst>
                                          <p:attrName>style.visibility</p:attrName>
                                        </p:attrNameLst>
                                      </p:cBhvr>
                                      <p:to>
                                        <p:strVal val="visible"/>
                                      </p:to>
                                    </p:set>
                                    <p:animEffect transition="in" filter="wipe(right)">
                                      <p:cBhvr>
                                        <p:cTn id="127" dur="500"/>
                                        <p:tgtEl>
                                          <p:spTgt spid="9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2" fill="hold" grpId="0" nodeType="clickEffect">
                                  <p:stCondLst>
                                    <p:cond delay="0"/>
                                  </p:stCondLst>
                                  <p:childTnLst>
                                    <p:set>
                                      <p:cBhvr>
                                        <p:cTn id="131" dur="1" fill="hold">
                                          <p:stCondLst>
                                            <p:cond delay="0"/>
                                          </p:stCondLst>
                                        </p:cTn>
                                        <p:tgtEl>
                                          <p:spTgt spid="98"/>
                                        </p:tgtEl>
                                        <p:attrNameLst>
                                          <p:attrName>style.visibility</p:attrName>
                                        </p:attrNameLst>
                                      </p:cBhvr>
                                      <p:to>
                                        <p:strVal val="visible"/>
                                      </p:to>
                                    </p:set>
                                    <p:animEffect transition="in" filter="wipe(right)">
                                      <p:cBhvr>
                                        <p:cTn id="132" dur="500"/>
                                        <p:tgtEl>
                                          <p:spTgt spid="98"/>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00"/>
                                        </p:tgtEl>
                                        <p:attrNameLst>
                                          <p:attrName>style.visibility</p:attrName>
                                        </p:attrNameLst>
                                      </p:cBhvr>
                                      <p:to>
                                        <p:strVal val="visible"/>
                                      </p:to>
                                    </p:set>
                                  </p:childTnLst>
                                </p:cTn>
                              </p:par>
                            </p:childTnLst>
                          </p:cTn>
                        </p:par>
                        <p:par>
                          <p:cTn id="137" fill="hold">
                            <p:stCondLst>
                              <p:cond delay="0"/>
                            </p:stCondLst>
                            <p:childTnLst>
                              <p:par>
                                <p:cTn id="138" presetID="22" presetClass="entr" presetSubtype="2" fill="hold" grpId="0" nodeType="afterEffect">
                                  <p:stCondLst>
                                    <p:cond delay="0"/>
                                  </p:stCondLst>
                                  <p:childTnLst>
                                    <p:set>
                                      <p:cBhvr>
                                        <p:cTn id="139" dur="1" fill="hold">
                                          <p:stCondLst>
                                            <p:cond delay="0"/>
                                          </p:stCondLst>
                                        </p:cTn>
                                        <p:tgtEl>
                                          <p:spTgt spid="101"/>
                                        </p:tgtEl>
                                        <p:attrNameLst>
                                          <p:attrName>style.visibility</p:attrName>
                                        </p:attrNameLst>
                                      </p:cBhvr>
                                      <p:to>
                                        <p:strVal val="visible"/>
                                      </p:to>
                                    </p:set>
                                    <p:animEffect transition="in" filter="wipe(right)">
                                      <p:cBhvr>
                                        <p:cTn id="14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16" grpId="0" animBg="1"/>
      <p:bldP spid="16" grpId="1" animBg="1"/>
      <p:bldP spid="16" grpId="2" animBg="1"/>
      <p:bldP spid="16" grpId="3" animBg="1"/>
      <p:bldP spid="16" grpId="4" animBg="1"/>
      <p:bldP spid="16" grpId="5" animBg="1"/>
      <p:bldP spid="47" grpId="0" animBg="1"/>
      <p:bldP spid="50" grpId="0" animBg="1"/>
      <p:bldP spid="83" grpId="0" animBg="1"/>
      <p:bldP spid="83" grpId="1" animBg="1"/>
      <p:bldP spid="91" grpId="0" animBg="1"/>
      <p:bldP spid="3" grpId="0" uiExpand="1" build="p"/>
      <p:bldP spid="98" grpId="0" animBg="1"/>
      <p:bldP spid="99" grpId="0" animBg="1"/>
      <p:bldP spid="10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Dependence and Independence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smtClean="0"/>
                  <a:t>If we can express </a:t>
                </a:r>
                <a14:m>
                  <m:oMath xmlns:m="http://schemas.openxmlformats.org/officeDocument/2006/math">
                    <m:sSup>
                      <m:sSupPr>
                        <m:ctrlPr>
                          <a:rPr lang="en-IN" b="1"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𝑛</m:t>
                        </m:r>
                      </m:sup>
                    </m:sSup>
                  </m:oMath>
                </a14:m>
                <a:r>
                  <a:rPr lang="en-IN" b="1" dirty="0" smtClean="0"/>
                  <a:t> </a:t>
                </a:r>
                <a:r>
                  <a:rPr lang="en-IN" dirty="0" smtClean="0"/>
                  <a:t>as a linear combination of some other vectors </a:t>
                </a:r>
                <a14:m>
                  <m:oMath xmlns:m="http://schemas.openxmlformats.org/officeDocument/2006/math">
                    <m:sSup>
                      <m:sSupPr>
                        <m:ctrlPr>
                          <a:rPr lang="en-IN" b="1" i="1" smtClean="0">
                            <a:latin typeface="Cambria Math" panose="02040503050406030204" pitchFamily="18" charset="0"/>
                          </a:rPr>
                        </m:ctrlPr>
                      </m:sSupPr>
                      <m:e>
                        <m:r>
                          <a:rPr lang="en-IN" b="1" i="0" smtClean="0">
                            <a:latin typeface="Cambria Math" panose="02040503050406030204" pitchFamily="18" charset="0"/>
                          </a:rPr>
                          <m:t>𝐱</m:t>
                        </m:r>
                      </m:e>
                      <m:sup>
                        <m:r>
                          <a:rPr lang="en-IN" b="0" i="0" smtClean="0">
                            <a:latin typeface="Cambria Math" panose="02040503050406030204" pitchFamily="18" charset="0"/>
                          </a:rPr>
                          <m:t>1</m:t>
                        </m:r>
                      </m:sup>
                    </m:sSup>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𝑛</m:t>
                        </m:r>
                        <m:r>
                          <a:rPr lang="en-IN" b="0" i="1" smtClean="0">
                            <a:latin typeface="Cambria Math" panose="02040503050406030204" pitchFamily="18" charset="0"/>
                          </a:rPr>
                          <m:t>−1</m:t>
                        </m:r>
                      </m:sup>
                    </m:sSup>
                  </m:oMath>
                </a14:m>
                <a:r>
                  <a:rPr lang="en-IN" dirty="0" smtClean="0"/>
                  <a:t>, then we say that </a:t>
                </a:r>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𝑛</m:t>
                        </m:r>
                      </m:sup>
                    </m:sSup>
                  </m:oMath>
                </a14:m>
                <a:r>
                  <a:rPr lang="en-IN" dirty="0" smtClean="0"/>
                  <a:t> is </a:t>
                </a:r>
                <a:r>
                  <a:rPr lang="en-IN" i="1" dirty="0" smtClean="0"/>
                  <a:t>linearly dependent</a:t>
                </a:r>
                <a:r>
                  <a:rPr lang="en-IN" dirty="0" smtClean="0"/>
                  <a:t> on </a:t>
                </a:r>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1</m:t>
                        </m:r>
                      </m:sup>
                    </m:sSup>
                    <m:r>
                      <a:rPr lang="en-IN" b="1" i="1">
                        <a:latin typeface="Cambria Math" panose="02040503050406030204" pitchFamily="18" charset="0"/>
                      </a:rPr>
                      <m:t>,…,</m:t>
                    </m:r>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𝑛</m:t>
                        </m:r>
                        <m:r>
                          <a:rPr lang="en-IN" i="1">
                            <a:latin typeface="Cambria Math" panose="02040503050406030204" pitchFamily="18" charset="0"/>
                          </a:rPr>
                          <m:t>−1</m:t>
                        </m:r>
                      </m:sup>
                    </m:sSup>
                  </m:oMath>
                </a14:m>
                <a:endParaRPr lang="en-IN" dirty="0" smtClean="0"/>
              </a:p>
              <a:p>
                <a:pPr lvl="2"/>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𝑛</m:t>
                        </m:r>
                      </m:sup>
                    </m:sSup>
                  </m:oMath>
                </a14:m>
                <a:r>
                  <a:rPr lang="en-IN" b="1" dirty="0" smtClean="0"/>
                  <a:t> </a:t>
                </a:r>
                <a:r>
                  <a:rPr lang="en-IN" dirty="0" smtClean="0"/>
                  <a:t>in such cases is redundant: linear combinations of </a:t>
                </a:r>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1</m:t>
                        </m:r>
                      </m:sup>
                    </m:sSup>
                    <m:r>
                      <a:rPr lang="en-IN" b="1">
                        <a:latin typeface="Cambria Math" panose="02040503050406030204" pitchFamily="18" charset="0"/>
                      </a:rPr>
                      <m:t>,…,</m:t>
                    </m:r>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𝑛</m:t>
                        </m:r>
                      </m:sup>
                    </m:sSup>
                  </m:oMath>
                </a14:m>
                <a:r>
                  <a:rPr lang="en-IN" b="1" dirty="0" smtClean="0"/>
                  <a:t> </a:t>
                </a:r>
                <a:r>
                  <a:rPr lang="en-IN" dirty="0" smtClean="0"/>
                  <a:t>dont give us any new vector that some linear combination of </a:t>
                </a:r>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1</m:t>
                        </m:r>
                      </m:sup>
                    </m:sSup>
                    <m:r>
                      <a:rPr lang="en-IN" b="1">
                        <a:latin typeface="Cambria Math" panose="02040503050406030204" pitchFamily="18" charset="0"/>
                      </a:rPr>
                      <m:t>,…,</m:t>
                    </m:r>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𝑛</m:t>
                        </m:r>
                        <m:r>
                          <a:rPr lang="en-IN">
                            <a:latin typeface="Cambria Math" panose="02040503050406030204" pitchFamily="18" charset="0"/>
                          </a:rPr>
                          <m:t>−1</m:t>
                        </m:r>
                      </m:sup>
                    </m:sSup>
                  </m:oMath>
                </a14:m>
                <a:r>
                  <a:rPr lang="en-IN" b="1" dirty="0" smtClean="0"/>
                  <a:t> </a:t>
                </a:r>
                <a:r>
                  <a:rPr lang="en-IN" dirty="0" smtClean="0"/>
                  <a:t>didnt already give</a:t>
                </a:r>
              </a:p>
              <a:p>
                <a:pPr lvl="2"/>
                <a:r>
                  <a:rPr lang="en-IN" dirty="0" smtClean="0"/>
                  <a:t>In other words, </a:t>
                </a:r>
                <a14:m>
                  <m:oMath xmlns:m="http://schemas.openxmlformats.org/officeDocument/2006/math">
                    <m:r>
                      <m:rPr>
                        <m:sty m:val="p"/>
                      </m:rPr>
                      <a:rPr lang="en-IN" b="0" i="0" smtClean="0">
                        <a:latin typeface="Cambria Math" panose="02040503050406030204" pitchFamily="18" charset="0"/>
                      </a:rPr>
                      <m:t>span</m:t>
                    </m:r>
                    <m:d>
                      <m:dPr>
                        <m:ctrlPr>
                          <a:rPr lang="en-IN" b="0" i="1" smtClean="0">
                            <a:latin typeface="Cambria Math" panose="02040503050406030204" pitchFamily="18" charset="0"/>
                          </a:rPr>
                        </m:ctrlPr>
                      </m:dPr>
                      <m:e>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1</m:t>
                            </m:r>
                          </m:sup>
                        </m:sSup>
                        <m:r>
                          <a:rPr lang="en-IN" b="1">
                            <a:latin typeface="Cambria Math" panose="02040503050406030204" pitchFamily="18" charset="0"/>
                          </a:rPr>
                          <m:t>,…,</m:t>
                        </m:r>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𝑛</m:t>
                            </m:r>
                          </m:sup>
                        </m:sSup>
                      </m:e>
                    </m:d>
                    <m:r>
                      <a:rPr lang="en-IN" b="0" i="1" smtClean="0">
                        <a:latin typeface="Cambria Math" panose="02040503050406030204" pitchFamily="18" charset="0"/>
                      </a:rPr>
                      <m:t>=</m:t>
                    </m:r>
                    <m:r>
                      <m:rPr>
                        <m:sty m:val="p"/>
                      </m:rPr>
                      <a:rPr lang="en-IN" b="0" i="0" smtClean="0">
                        <a:latin typeface="Cambria Math" panose="02040503050406030204" pitchFamily="18" charset="0"/>
                      </a:rPr>
                      <m:t>span</m:t>
                    </m:r>
                    <m:d>
                      <m:dPr>
                        <m:ctrlPr>
                          <a:rPr lang="en-IN" b="0" i="1" smtClean="0">
                            <a:latin typeface="Cambria Math" panose="02040503050406030204" pitchFamily="18" charset="0"/>
                          </a:rPr>
                        </m:ctrlPr>
                      </m:dPr>
                      <m:e>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1</m:t>
                            </m:r>
                          </m:sup>
                        </m:sSup>
                        <m:r>
                          <a:rPr lang="en-IN" b="1">
                            <a:latin typeface="Cambria Math" panose="02040503050406030204" pitchFamily="18" charset="0"/>
                          </a:rPr>
                          <m:t>,…,</m:t>
                        </m:r>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𝑛</m:t>
                            </m:r>
                            <m:r>
                              <a:rPr lang="en-IN">
                                <a:latin typeface="Cambria Math" panose="02040503050406030204" pitchFamily="18" charset="0"/>
                              </a:rPr>
                              <m:t>−1</m:t>
                            </m:r>
                          </m:sup>
                        </m:sSup>
                      </m:e>
                    </m:d>
                  </m:oMath>
                </a14:m>
                <a:endParaRPr lang="en-IN" i="0" dirty="0" smtClean="0"/>
              </a:p>
              <a:p>
                <a:pPr lvl="2"/>
                <a:r>
                  <a:rPr lang="en-IN" dirty="0" smtClean="0"/>
                  <a:t>Exercise: show </a:t>
                </a:r>
                <a:r>
                  <a:rPr lang="en-IN" dirty="0"/>
                  <a:t>that if </a:t>
                </a:r>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𝑛</m:t>
                        </m:r>
                      </m:sup>
                    </m:sSup>
                  </m:oMath>
                </a14:m>
                <a:r>
                  <a:rPr lang="en-IN" dirty="0"/>
                  <a:t> is </a:t>
                </a:r>
                <a:r>
                  <a:rPr lang="en-IN" dirty="0" err="1" smtClean="0"/>
                  <a:t>lin</a:t>
                </a:r>
                <a:r>
                  <a:rPr lang="en-IN" dirty="0" smtClean="0"/>
                  <a:t>-dep on </a:t>
                </a:r>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1</m:t>
                        </m:r>
                      </m:sup>
                    </m:sSup>
                    <m:r>
                      <a:rPr lang="en-IN" b="1">
                        <a:latin typeface="Cambria Math" panose="02040503050406030204" pitchFamily="18" charset="0"/>
                      </a:rPr>
                      <m:t>,…,</m:t>
                    </m:r>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𝑛</m:t>
                        </m:r>
                        <m:r>
                          <a:rPr lang="en-IN">
                            <a:latin typeface="Cambria Math" panose="02040503050406030204" pitchFamily="18" charset="0"/>
                          </a:rPr>
                          <m:t>−1</m:t>
                        </m:r>
                      </m:sup>
                    </m:sSup>
                  </m:oMath>
                </a14:m>
                <a:r>
                  <a:rPr lang="en-IN" dirty="0"/>
                  <a:t> </a:t>
                </a:r>
                <a:r>
                  <a:rPr lang="en-IN" dirty="0" smtClean="0"/>
                  <a:t>then there must exist at least one </a:t>
                </a:r>
                <a14:m>
                  <m:oMath xmlns:m="http://schemas.openxmlformats.org/officeDocument/2006/math">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−1]</m:t>
                    </m:r>
                  </m:oMath>
                </a14:m>
                <a:r>
                  <a:rPr lang="en-IN" dirty="0" smtClean="0"/>
                  <a:t> s.t. </a:t>
                </a:r>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𝑖</m:t>
                        </m:r>
                      </m:sup>
                    </m:sSup>
                  </m:oMath>
                </a14:m>
                <a:r>
                  <a:rPr lang="en-IN" dirty="0"/>
                  <a:t> </a:t>
                </a:r>
                <a:r>
                  <a:rPr lang="en-IN" dirty="0" smtClean="0"/>
                  <a:t>is also </a:t>
                </a:r>
                <a:r>
                  <a:rPr lang="en-IN" dirty="0" err="1" smtClean="0"/>
                  <a:t>lin</a:t>
                </a:r>
                <a:r>
                  <a:rPr lang="en-IN" dirty="0" smtClean="0"/>
                  <a:t>-dep on </a:t>
                </a:r>
                <a14:m>
                  <m:oMath xmlns:m="http://schemas.openxmlformats.org/officeDocument/2006/math">
                    <m:sSub>
                      <m:sSubPr>
                        <m:ctrlPr>
                          <a:rPr lang="en-IN" i="1">
                            <a:latin typeface="Cambria Math" panose="02040503050406030204" pitchFamily="18" charset="0"/>
                          </a:rPr>
                        </m:ctrlPr>
                      </m:sSubPr>
                      <m:e>
                        <m:d>
                          <m:dPr>
                            <m:begChr m:val="{"/>
                            <m:endChr m:val="}"/>
                            <m:ctrlPr>
                              <a:rPr lang="en-IN" i="1">
                                <a:latin typeface="Cambria Math" panose="02040503050406030204" pitchFamily="18" charset="0"/>
                              </a:rPr>
                            </m:ctrlPr>
                          </m:dPr>
                          <m:e>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𝑗</m:t>
                                </m:r>
                              </m:sup>
                            </m:sSup>
                          </m:e>
                        </m:d>
                      </m:e>
                      <m:sub>
                        <m:r>
                          <a:rPr lang="en-IN" b="0" i="1" smtClean="0">
                            <a:latin typeface="Cambria Math" panose="02040503050406030204" pitchFamily="18" charset="0"/>
                          </a:rPr>
                          <m:t>1≤</m:t>
                        </m:r>
                        <m:r>
                          <a:rPr lang="en-IN" b="0" i="1" smtClean="0">
                            <a:latin typeface="Cambria Math" panose="02040503050406030204" pitchFamily="18" charset="0"/>
                          </a:rPr>
                          <m:t>𝑗</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r>
                          <a:rPr lang="en-IN">
                            <a:latin typeface="Cambria Math" panose="02040503050406030204" pitchFamily="18" charset="0"/>
                          </a:rPr>
                          <m:t>𝑗</m:t>
                        </m:r>
                        <m:r>
                          <a:rPr lang="en-IN">
                            <a:latin typeface="Cambria Math" panose="02040503050406030204" pitchFamily="18" charset="0"/>
                          </a:rPr>
                          <m:t>≠</m:t>
                        </m:r>
                        <m:r>
                          <a:rPr lang="en-IN">
                            <a:latin typeface="Cambria Math" panose="02040503050406030204" pitchFamily="18" charset="0"/>
                          </a:rPr>
                          <m:t>𝑖</m:t>
                        </m:r>
                      </m:sub>
                    </m:sSub>
                  </m:oMath>
                </a14:m>
                <a:r>
                  <a:rPr lang="en-IN" dirty="0"/>
                  <a:t> – </a:t>
                </a:r>
                <a:r>
                  <a:rPr lang="en-IN" dirty="0" smtClean="0"/>
                  <a:t>linear dependence is infectious </a:t>
                </a:r>
                <a:r>
                  <a:rPr lang="en-IN" i="0" dirty="0" smtClean="0">
                    <a:sym typeface="Wingdings" panose="05000000000000000000" pitchFamily="2" charset="2"/>
                  </a:rPr>
                  <a:t></a:t>
                </a:r>
                <a:endParaRPr lang="en-IN" i="0" dirty="0" smtClean="0"/>
              </a:p>
              <a:p>
                <a:r>
                  <a:rPr lang="en-IN" dirty="0" smtClean="0"/>
                  <a:t>A set of vectors </a:t>
                </a:r>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1</m:t>
                        </m:r>
                      </m:sup>
                    </m:sSup>
                    <m:r>
                      <a:rPr lang="en-IN" b="1">
                        <a:latin typeface="Cambria Math" panose="02040503050406030204" pitchFamily="18" charset="0"/>
                      </a:rPr>
                      <m:t>,…,</m:t>
                    </m:r>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𝑛</m:t>
                        </m:r>
                      </m:sup>
                    </m:sSup>
                  </m:oMath>
                </a14:m>
                <a:r>
                  <a:rPr lang="en-IN" dirty="0" smtClean="0"/>
                  <a:t> is said to be </a:t>
                </a:r>
                <a:r>
                  <a:rPr lang="en-IN" i="1" dirty="0" smtClean="0"/>
                  <a:t>linearly independent</a:t>
                </a:r>
                <a:r>
                  <a:rPr lang="en-IN" dirty="0" smtClean="0"/>
                  <a:t> if no vector </a:t>
                </a:r>
                <a14:m>
                  <m:oMath xmlns:m="http://schemas.openxmlformats.org/officeDocument/2006/math">
                    <m:sSup>
                      <m:sSupPr>
                        <m:ctrlPr>
                          <a:rPr lang="en-IN" b="1"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oMath>
                </a14:m>
                <a:r>
                  <a:rPr lang="en-IN" b="1" dirty="0" smtClean="0"/>
                  <a:t> </a:t>
                </a:r>
                <a:r>
                  <a:rPr lang="en-IN" dirty="0" smtClean="0"/>
                  <a:t>can be written as a linear combination of the other vectors </a:t>
                </a:r>
                <a14:m>
                  <m:oMath xmlns:m="http://schemas.openxmlformats.org/officeDocument/2006/math">
                    <m:sSub>
                      <m:sSubPr>
                        <m:ctrlPr>
                          <a:rPr lang="en-IN" b="0" i="1" smtClean="0">
                            <a:latin typeface="Cambria Math" panose="02040503050406030204" pitchFamily="18" charset="0"/>
                          </a:rPr>
                        </m:ctrlPr>
                      </m:sSubPr>
                      <m:e>
                        <m:d>
                          <m:dPr>
                            <m:begChr m:val="{"/>
                            <m:endChr m:val="}"/>
                            <m:ctrlPr>
                              <a:rPr lang="en-IN" b="0" i="1" smtClean="0">
                                <a:latin typeface="Cambria Math" panose="02040503050406030204" pitchFamily="18" charset="0"/>
                              </a:rPr>
                            </m:ctrlPr>
                          </m:dPr>
                          <m:e>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𝑗</m:t>
                                </m:r>
                              </m:sup>
                            </m:sSup>
                          </m:e>
                        </m:d>
                      </m:e>
                      <m:sub>
                        <m:r>
                          <a:rPr lang="en-IN" b="0" i="1" smtClean="0">
                            <a:latin typeface="Cambria Math" panose="02040503050406030204" pitchFamily="18" charset="0"/>
                          </a:rPr>
                          <m:t>𝑗</m:t>
                        </m:r>
                        <m:r>
                          <a:rPr lang="en-IN" b="0" i="1" smtClean="0">
                            <a:latin typeface="Cambria Math" panose="02040503050406030204" pitchFamily="18" charset="0"/>
                          </a:rPr>
                          <m:t>≠</m:t>
                        </m:r>
                        <m:r>
                          <a:rPr lang="en-IN" b="0" i="1" smtClean="0">
                            <a:latin typeface="Cambria Math" panose="02040503050406030204" pitchFamily="18" charset="0"/>
                          </a:rPr>
                          <m:t>𝑖</m:t>
                        </m:r>
                      </m:sub>
                    </m:sSub>
                  </m:oMath>
                </a14:m>
                <a:endParaRPr lang="en-IN"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7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8</a:t>
            </a:fld>
            <a:endParaRPr lang="en-US"/>
          </a:p>
        </p:txBody>
      </p:sp>
    </p:spTree>
    <p:extLst>
      <p:ext uri="{BB962C8B-B14F-4D97-AF65-F5344CB8AC3E}">
        <p14:creationId xmlns:p14="http://schemas.microsoft.com/office/powerpoint/2010/main" val="20567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Basis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Given a set of vectors </a:t>
                </a:r>
                <a14:m>
                  <m:oMath xmlns:m="http://schemas.openxmlformats.org/officeDocument/2006/math">
                    <m:r>
                      <a:rPr lang="en-IN" b="0" i="1" smtClean="0">
                        <a:latin typeface="Cambria Math" panose="02040503050406030204" pitchFamily="18" charset="0"/>
                      </a:rPr>
                      <m:t>𝑆</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e>
                    </m:d>
                  </m:oMath>
                </a14:m>
                <a:r>
                  <a:rPr lang="en-IN" dirty="0" smtClean="0"/>
                  <a:t>, consider the set </a:t>
                </a:r>
                <a14:m>
                  <m:oMath xmlns:m="http://schemas.openxmlformats.org/officeDocument/2006/math">
                    <m:r>
                      <m:rPr>
                        <m:sty m:val="p"/>
                      </m:rPr>
                      <a:rPr lang="en-IN" b="0" i="0" smtClean="0">
                        <a:latin typeface="Cambria Math" panose="02040503050406030204" pitchFamily="18" charset="0"/>
                      </a:rPr>
                      <m:t>span</m:t>
                    </m:r>
                    <m:d>
                      <m:dPr>
                        <m:ctrlPr>
                          <a:rPr lang="en-IN" b="0" i="1" smtClean="0">
                            <a:latin typeface="Cambria Math" panose="02040503050406030204" pitchFamily="18" charset="0"/>
                          </a:rPr>
                        </m:ctrlPr>
                      </m:dPr>
                      <m:e>
                        <m:r>
                          <a:rPr lang="en-IN" b="0" i="1" smtClean="0">
                            <a:latin typeface="Cambria Math" panose="02040503050406030204" pitchFamily="18" charset="0"/>
                          </a:rPr>
                          <m:t>𝑆</m:t>
                        </m:r>
                      </m:e>
                    </m:d>
                  </m:oMath>
                </a14:m>
                <a:endParaRPr lang="en-IN" b="0" dirty="0" smtClean="0"/>
              </a:p>
              <a:p>
                <a:pPr lvl="2"/>
                <a:r>
                  <a:rPr lang="en-IN" dirty="0" smtClean="0"/>
                  <a:t>A set of vectors </a:t>
                </a:r>
                <a14:m>
                  <m:oMath xmlns:m="http://schemas.openxmlformats.org/officeDocument/2006/math">
                    <m:r>
                      <a:rPr lang="en-IN" b="0" i="1" smtClean="0">
                        <a:latin typeface="Cambria Math" panose="02040503050406030204" pitchFamily="18" charset="0"/>
                      </a:rPr>
                      <m:t>𝐵</m:t>
                    </m:r>
                  </m:oMath>
                </a14:m>
                <a:r>
                  <a:rPr lang="en-IN" b="0" dirty="0" smtClean="0"/>
                  <a:t> is called a basis for the set </a:t>
                </a:r>
                <a14:m>
                  <m:oMath xmlns:m="http://schemas.openxmlformats.org/officeDocument/2006/math">
                    <m:r>
                      <a:rPr lang="en-IN" b="0" i="1" smtClean="0">
                        <a:latin typeface="Cambria Math" panose="02040503050406030204" pitchFamily="18" charset="0"/>
                      </a:rPr>
                      <m:t>𝑆</m:t>
                    </m:r>
                  </m:oMath>
                </a14:m>
                <a:r>
                  <a:rPr lang="en-IN" b="0" dirty="0" smtClean="0"/>
                  <a:t> if vectors in t</a:t>
                </a:r>
                <a:r>
                  <a:rPr lang="en-IN" dirty="0" smtClean="0"/>
                  <a:t>he set </a:t>
                </a:r>
                <a14:m>
                  <m:oMath xmlns:m="http://schemas.openxmlformats.org/officeDocument/2006/math">
                    <m:r>
                      <a:rPr lang="en-IN" b="0" i="1" smtClean="0">
                        <a:latin typeface="Cambria Math" panose="02040503050406030204" pitchFamily="18" charset="0"/>
                      </a:rPr>
                      <m:t>𝐵</m:t>
                    </m:r>
                  </m:oMath>
                </a14:m>
                <a:r>
                  <a:rPr lang="en-IN" b="0" dirty="0" smtClean="0"/>
                  <a:t> are linearly independent as well as </a:t>
                </a:r>
                <a14:m>
                  <m:oMath xmlns:m="http://schemas.openxmlformats.org/officeDocument/2006/math">
                    <m:r>
                      <m:rPr>
                        <m:sty m:val="p"/>
                      </m:rPr>
                      <a:rPr lang="en-IN" i="0">
                        <a:latin typeface="Cambria Math" panose="02040503050406030204" pitchFamily="18" charset="0"/>
                      </a:rPr>
                      <m:t>span</m:t>
                    </m:r>
                    <m:d>
                      <m:dPr>
                        <m:ctrlPr>
                          <a:rPr lang="en-IN" i="1">
                            <a:latin typeface="Cambria Math" panose="02040503050406030204" pitchFamily="18" charset="0"/>
                          </a:rPr>
                        </m:ctrlPr>
                      </m:dPr>
                      <m:e>
                        <m:r>
                          <a:rPr lang="en-IN" b="0" i="1" smtClean="0">
                            <a:latin typeface="Cambria Math" panose="02040503050406030204" pitchFamily="18" charset="0"/>
                          </a:rPr>
                          <m:t>𝐵</m:t>
                        </m:r>
                      </m:e>
                    </m:d>
                    <m:r>
                      <a:rPr lang="en-IN" b="0" i="1" smtClean="0">
                        <a:latin typeface="Cambria Math" panose="02040503050406030204" pitchFamily="18" charset="0"/>
                      </a:rPr>
                      <m:t>=</m:t>
                    </m:r>
                    <m:r>
                      <m:rPr>
                        <m:sty m:val="p"/>
                      </m:rPr>
                      <a:rPr lang="en-IN" i="0">
                        <a:latin typeface="Cambria Math" panose="02040503050406030204" pitchFamily="18" charset="0"/>
                      </a:rPr>
                      <m:t>span</m:t>
                    </m:r>
                    <m:d>
                      <m:dPr>
                        <m:ctrlPr>
                          <a:rPr lang="en-IN" i="1">
                            <a:latin typeface="Cambria Math" panose="02040503050406030204" pitchFamily="18" charset="0"/>
                          </a:rPr>
                        </m:ctrlPr>
                      </m:dPr>
                      <m:e>
                        <m:r>
                          <a:rPr lang="en-IN">
                            <a:latin typeface="Cambria Math" panose="02040503050406030204" pitchFamily="18" charset="0"/>
                          </a:rPr>
                          <m:t>𝑆</m:t>
                        </m:r>
                      </m:e>
                    </m:d>
                  </m:oMath>
                </a14:m>
                <a:endParaRPr lang="en-IN" b="0" dirty="0" smtClean="0"/>
              </a:p>
              <a:p>
                <a:pPr lvl="2"/>
                <a:r>
                  <a:rPr lang="en-IN" dirty="0" smtClean="0"/>
                  <a:t>It is always possible (although not necessary) to choose </a:t>
                </a:r>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r>
                      <a:rPr lang="en-IN">
                        <a:latin typeface="Cambria Math" panose="02040503050406030204" pitchFamily="18" charset="0"/>
                      </a:rPr>
                      <m:t>𝑆</m:t>
                    </m:r>
                  </m:oMath>
                </a14:m>
                <a:endParaRPr lang="en-IN" dirty="0"/>
              </a:p>
              <a:p>
                <a:pPr lvl="2"/>
                <a:r>
                  <a:rPr lang="en-IN" dirty="0" smtClean="0"/>
                  <a:t>Linear independence assures us that the basis cannot be shrunk any further</a:t>
                </a:r>
                <a:endParaRPr lang="en-IN" b="0" dirty="0" smtClean="0"/>
              </a:p>
              <a:p>
                <a:pPr lvl="2"/>
                <a:r>
                  <a:rPr lang="en-IN" dirty="0" smtClean="0"/>
                  <a:t>If vectors in </a:t>
                </a:r>
                <a14:m>
                  <m:oMath xmlns:m="http://schemas.openxmlformats.org/officeDocument/2006/math">
                    <m:r>
                      <a:rPr lang="en-IN" b="0" i="1" smtClean="0">
                        <a:latin typeface="Cambria Math" panose="02040503050406030204" pitchFamily="18" charset="0"/>
                      </a:rPr>
                      <m:t>𝐵</m:t>
                    </m:r>
                  </m:oMath>
                </a14:m>
                <a:r>
                  <a:rPr lang="en-IN" b="0" dirty="0" smtClean="0"/>
                  <a:t> are </a:t>
                </a:r>
                <a:r>
                  <a:rPr lang="en-IN" b="0" i="0" dirty="0" smtClean="0"/>
                  <a:t>orthogonal</a:t>
                </a:r>
                <a:r>
                  <a:rPr lang="en-IN" b="0" dirty="0" smtClean="0"/>
                  <a:t> i.e.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𝐛</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𝐛</m:t>
                        </m:r>
                      </m:e>
                      <m:sup>
                        <m:r>
                          <a:rPr lang="en-IN" b="0" i="1" smtClean="0">
                            <a:latin typeface="Cambria Math" panose="02040503050406030204" pitchFamily="18" charset="0"/>
                          </a:rPr>
                          <m:t>2</m:t>
                        </m:r>
                      </m:sup>
                    </m:sSup>
                  </m:oMath>
                </a14:m>
                <a:r>
                  <a:rPr lang="en-IN" b="0" dirty="0" smtClean="0"/>
                  <a:t> if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𝐛</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𝐛</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𝐛</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𝐛</m:t>
                        </m:r>
                      </m:e>
                      <m:sup>
                        <m:r>
                          <a:rPr lang="en-IN" b="0" i="1" smtClean="0">
                            <a:latin typeface="Cambria Math" panose="02040503050406030204" pitchFamily="18" charset="0"/>
                          </a:rPr>
                          <m:t>2</m:t>
                        </m:r>
                      </m:sup>
                    </m:sSup>
                  </m:oMath>
                </a14:m>
                <a:r>
                  <a:rPr lang="en-IN" b="0" dirty="0" smtClean="0"/>
                  <a:t> then </a:t>
                </a:r>
                <a14:m>
                  <m:oMath xmlns:m="http://schemas.openxmlformats.org/officeDocument/2006/math">
                    <m:r>
                      <a:rPr lang="en-IN" b="0" i="1" smtClean="0">
                        <a:latin typeface="Cambria Math" panose="02040503050406030204" pitchFamily="18" charset="0"/>
                      </a:rPr>
                      <m:t>𝐵</m:t>
                    </m:r>
                  </m:oMath>
                </a14:m>
                <a:r>
                  <a:rPr lang="en-IN" b="0" dirty="0" smtClean="0"/>
                  <a:t> is called an </a:t>
                </a:r>
                <a:r>
                  <a:rPr lang="en-IN" b="0" i="0" dirty="0" smtClean="0"/>
                  <a:t>orthogonal basis</a:t>
                </a:r>
              </a:p>
              <a:p>
                <a:pPr lvl="2"/>
                <a:r>
                  <a:rPr lang="en-IN" dirty="0"/>
                  <a:t>If vectors in </a:t>
                </a:r>
                <a14:m>
                  <m:oMath xmlns:m="http://schemas.openxmlformats.org/officeDocument/2006/math">
                    <m:r>
                      <a:rPr lang="en-IN">
                        <a:latin typeface="Cambria Math" panose="02040503050406030204" pitchFamily="18" charset="0"/>
                      </a:rPr>
                      <m:t>𝐵</m:t>
                    </m:r>
                  </m:oMath>
                </a14:m>
                <a:r>
                  <a:rPr lang="en-IN" dirty="0"/>
                  <a:t> are </a:t>
                </a:r>
                <a:r>
                  <a:rPr lang="en-IN" i="0" dirty="0" smtClean="0"/>
                  <a:t>orthonormal</a:t>
                </a:r>
                <a:r>
                  <a:rPr lang="en-IN" dirty="0" smtClean="0"/>
                  <a:t> </a:t>
                </a:r>
                <a:r>
                  <a:rPr lang="en-IN" dirty="0"/>
                  <a:t>i.e</a:t>
                </a:r>
                <a:r>
                  <a:rPr lang="en-IN" dirty="0" smtClean="0"/>
                  <a:t>. they are orthogonal as well as </a:t>
                </a:r>
                <a14:m>
                  <m:oMath xmlns:m="http://schemas.openxmlformats.org/officeDocument/2006/math">
                    <m:sSub>
                      <m:sSubPr>
                        <m:ctrlPr>
                          <a:rPr lang="en-IN" b="0" i="1" smtClean="0">
                            <a:latin typeface="Cambria Math" panose="02040503050406030204" pitchFamily="18" charset="0"/>
                          </a:rPr>
                        </m:ctrlPr>
                      </m:sSubPr>
                      <m:e>
                        <m:d>
                          <m:dPr>
                            <m:begChr m:val="‖"/>
                            <m:endChr m:val="‖"/>
                            <m:ctrlPr>
                              <a:rPr lang="en-IN" i="1" smtClean="0">
                                <a:latin typeface="Cambria Math" panose="02040503050406030204" pitchFamily="18" charset="0"/>
                              </a:rPr>
                            </m:ctrlPr>
                          </m:dPr>
                          <m:e>
                            <m:r>
                              <a:rPr lang="en-IN" b="1" i="0" smtClean="0">
                                <a:latin typeface="Cambria Math" panose="02040503050406030204" pitchFamily="18" charset="0"/>
                              </a:rPr>
                              <m:t>𝐛</m:t>
                            </m:r>
                          </m:e>
                        </m:d>
                      </m:e>
                      <m:sub>
                        <m:r>
                          <a:rPr lang="en-IN" b="0" i="1" smtClean="0">
                            <a:latin typeface="Cambria Math" panose="02040503050406030204" pitchFamily="18" charset="0"/>
                          </a:rPr>
                          <m:t>2</m:t>
                        </m:r>
                      </m:sub>
                    </m:sSub>
                    <m:r>
                      <a:rPr lang="en-IN" b="0" i="1" smtClean="0">
                        <a:latin typeface="Cambria Math" panose="02040503050406030204" pitchFamily="18" charset="0"/>
                      </a:rPr>
                      <m:t>=1</m:t>
                    </m:r>
                  </m:oMath>
                </a14:m>
                <a:r>
                  <a:rPr lang="en-IN" dirty="0" smtClean="0"/>
                  <a:t> for all </a:t>
                </a:r>
                <a14:m>
                  <m:oMath xmlns:m="http://schemas.openxmlformats.org/officeDocument/2006/math">
                    <m:r>
                      <a:rPr lang="en-IN" b="1" i="0" smtClean="0">
                        <a:latin typeface="Cambria Math" panose="02040503050406030204" pitchFamily="18" charset="0"/>
                      </a:rPr>
                      <m:t>𝐛</m:t>
                    </m:r>
                    <m:r>
                      <a:rPr lang="en-IN" smtClean="0">
                        <a:latin typeface="Cambria Math" panose="02040503050406030204" pitchFamily="18" charset="0"/>
                      </a:rPr>
                      <m:t>∈</m:t>
                    </m:r>
                    <m:r>
                      <a:rPr lang="en-IN" smtClean="0">
                        <a:latin typeface="Cambria Math" panose="02040503050406030204" pitchFamily="18" charset="0"/>
                      </a:rPr>
                      <m:t>𝐵</m:t>
                    </m:r>
                  </m:oMath>
                </a14:m>
                <a:r>
                  <a:rPr lang="en-IN" dirty="0" smtClean="0"/>
                  <a:t>,</a:t>
                </a:r>
                <a:r>
                  <a:rPr lang="en-IN" dirty="0"/>
                  <a:t> then </a:t>
                </a:r>
                <a14:m>
                  <m:oMath xmlns:m="http://schemas.openxmlformats.org/officeDocument/2006/math">
                    <m:r>
                      <a:rPr lang="en-IN">
                        <a:latin typeface="Cambria Math" panose="02040503050406030204" pitchFamily="18" charset="0"/>
                      </a:rPr>
                      <m:t>𝐵</m:t>
                    </m:r>
                  </m:oMath>
                </a14:m>
                <a:r>
                  <a:rPr lang="en-IN" dirty="0"/>
                  <a:t> is called an </a:t>
                </a:r>
                <a:r>
                  <a:rPr lang="en-IN" i="0" dirty="0" smtClean="0"/>
                  <a:t>orthonormal basis</a:t>
                </a:r>
                <a:endParaRPr lang="en-IN" b="0" dirty="0" smtClean="0"/>
              </a:p>
              <a:p>
                <a:pPr lvl="2"/>
                <a:r>
                  <a:rPr lang="en-IN" dirty="0" smtClean="0"/>
                  <a:t>These definitions hold true even if the set </a:t>
                </a:r>
                <a14:m>
                  <m:oMath xmlns:m="http://schemas.openxmlformats.org/officeDocument/2006/math">
                    <m:r>
                      <a:rPr lang="en-IN" b="0" i="1" smtClean="0">
                        <a:latin typeface="Cambria Math" panose="02040503050406030204" pitchFamily="18" charset="0"/>
                      </a:rPr>
                      <m:t>𝑆</m:t>
                    </m:r>
                  </m:oMath>
                </a14:m>
                <a:r>
                  <a:rPr lang="en-IN" dirty="0" smtClean="0"/>
                  <a:t> contains infinitely many vectors</a:t>
                </a:r>
              </a:p>
              <a:p>
                <a:pPr lvl="3"/>
                <a:r>
                  <a:rPr lang="en-IN" dirty="0" smtClean="0"/>
                  <a:t>Need to define </a:t>
                </a:r>
                <a14:m>
                  <m:oMath xmlns:m="http://schemas.openxmlformats.org/officeDocument/2006/math">
                    <m:r>
                      <m:rPr>
                        <m:sty m:val="p"/>
                      </m:rPr>
                      <a:rPr lang="en-IN" i="0" dirty="0" smtClean="0">
                        <a:latin typeface="Cambria Math" panose="02040503050406030204" pitchFamily="18" charset="0"/>
                      </a:rPr>
                      <m:t>span</m:t>
                    </m:r>
                    <m:r>
                      <a:rPr lang="en-IN" i="1" dirty="0" smtClean="0">
                        <a:latin typeface="Cambria Math" panose="02040503050406030204" pitchFamily="18" charset="0"/>
                      </a:rPr>
                      <m:t>(</m:t>
                    </m:r>
                    <m:r>
                      <a:rPr lang="en-IN" i="1" dirty="0" smtClean="0">
                        <a:latin typeface="Cambria Math" panose="02040503050406030204" pitchFamily="18" charset="0"/>
                      </a:rPr>
                      <m:t>𝑆</m:t>
                    </m:r>
                    <m:r>
                      <a:rPr lang="en-IN" i="1" dirty="0" smtClean="0">
                        <a:latin typeface="Cambria Math" panose="02040503050406030204" pitchFamily="18" charset="0"/>
                      </a:rPr>
                      <m:t>)</m:t>
                    </m:r>
                  </m:oMath>
                </a14:m>
                <a:r>
                  <a:rPr lang="en-IN" i="0" dirty="0" smtClean="0"/>
                  <a:t> more carefully in this case</a:t>
                </a:r>
              </a:p>
              <a:p>
                <a:r>
                  <a:rPr lang="en-IN" dirty="0" smtClean="0"/>
                  <a:t>Exists a simple </a:t>
                </a:r>
                <a:r>
                  <a:rPr lang="en-IN" dirty="0" err="1" smtClean="0"/>
                  <a:t>algo</a:t>
                </a:r>
                <a:r>
                  <a:rPr lang="en-IN" dirty="0" smtClean="0"/>
                  <a:t> to extract a basis out of a finite set of vectors</a:t>
                </a:r>
              </a:p>
              <a:p>
                <a:pPr lvl="2"/>
                <a:r>
                  <a:rPr lang="en-IN" i="0" dirty="0" smtClean="0"/>
                  <a:t>Gram-Schmidt </a:t>
                </a:r>
                <a:r>
                  <a:rPr lang="en-IN" i="0" dirty="0" err="1" smtClean="0"/>
                  <a:t>Orthonormalization</a:t>
                </a:r>
                <a:r>
                  <a:rPr lang="en-IN" i="0" dirty="0" smtClean="0"/>
                  <a:t> Process</a:t>
                </a:r>
                <a:endParaRPr lang="en-IN" i="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1909" b="-20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9</a:t>
            </a:fld>
            <a:endParaRPr lang="en-US"/>
          </a:p>
        </p:txBody>
      </p:sp>
    </p:spTree>
    <p:extLst>
      <p:ext uri="{BB962C8B-B14F-4D97-AF65-F5344CB8AC3E}">
        <p14:creationId xmlns:p14="http://schemas.microsoft.com/office/powerpoint/2010/main" val="69704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3763</TotalTime>
  <Words>12131</Words>
  <Application>Microsoft Office PowerPoint</Application>
  <PresentationFormat>Widescreen</PresentationFormat>
  <Paragraphs>498</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Cambria Math</vt:lpstr>
      <vt:lpstr>Wingdings</vt:lpstr>
      <vt:lpstr>Metropolitan</vt:lpstr>
      <vt:lpstr>Linear Algebra Refresher</vt:lpstr>
      <vt:lpstr>Linear Algebra</vt:lpstr>
      <vt:lpstr>Linear Combinations of Vectors</vt:lpstr>
      <vt:lpstr>Special kinds of linear combinations</vt:lpstr>
      <vt:lpstr>Span of Vectors</vt:lpstr>
      <vt:lpstr>Combinations of More than 2 Vectors</vt:lpstr>
      <vt:lpstr>Span of More than Two Vectors </vt:lpstr>
      <vt:lpstr>Dependence and Independence</vt:lpstr>
      <vt:lpstr>Basis</vt:lpstr>
      <vt:lpstr>Gram-Schmidt Orthonormalization Process</vt:lpstr>
      <vt:lpstr>Linear Maps/Transformations</vt:lpstr>
      <vt:lpstr>Encoding Linear Transformations</vt:lpstr>
      <vt:lpstr>Matrices ARE Linear Transformations!</vt:lpstr>
      <vt:lpstr>Special Linear Transformations</vt:lpstr>
      <vt:lpstr>Special Linear Transformations</vt:lpstr>
      <vt:lpstr>Special Linear Transformations</vt:lpstr>
      <vt:lpstr>Applying Multiple Linear Transformations</vt:lpstr>
      <vt:lpstr>The Universal Linear Transformations</vt:lpstr>
      <vt:lpstr>More on Compositional Linear Maps</vt:lpstr>
      <vt:lpstr>More on Compositional Linear Maps</vt:lpstr>
      <vt:lpstr>Column Space</vt:lpstr>
      <vt:lpstr>Rank</vt:lpstr>
      <vt:lpstr>Column Rank</vt:lpstr>
      <vt:lpstr>“Spaces”</vt:lpstr>
      <vt:lpstr>Terms Related to Spaces</vt:lpstr>
      <vt:lpstr>Null Space</vt:lpstr>
      <vt:lpstr>Orthonormal Matrices</vt:lpstr>
      <vt:lpstr>Orthonormal Matrices</vt:lpstr>
      <vt:lpstr>Singular Value Decomposition</vt:lpstr>
      <vt:lpstr>Singular Value Decomposition</vt:lpstr>
      <vt:lpstr>Singular Value Decomposition</vt:lpstr>
      <vt:lpstr>Singular Value Decomposition</vt:lpstr>
      <vt:lpstr>Rank</vt:lpstr>
      <vt:lpstr>Trace and Determinant</vt:lpstr>
      <vt:lpstr>Inverses</vt:lpstr>
      <vt:lpstr>Pseudo Inverse</vt:lpstr>
      <vt:lpstr>Eigenvectors and Eigenvalues</vt:lpstr>
      <vt:lpstr>Eigenvectors and Eigenvalues</vt:lpstr>
      <vt:lpstr>Eigenpairs and Singular Triplets</vt:lpstr>
      <vt:lpstr>Definiteness</vt:lpstr>
      <vt:lpstr>Singular Blah vs Eigenblah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dc:creator>
  <cp:lastModifiedBy>Purushottam Kar</cp:lastModifiedBy>
  <cp:revision>243</cp:revision>
  <dcterms:created xsi:type="dcterms:W3CDTF">2018-07-30T05:08:11Z</dcterms:created>
  <dcterms:modified xsi:type="dcterms:W3CDTF">2020-02-29T17:21:19Z</dcterms:modified>
</cp:coreProperties>
</file>